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8"/>
    <p:sldMasterId id="2147483678" r:id="rId19"/>
    <p:sldMasterId id="2147483691" r:id="rId20"/>
    <p:sldMasterId id="2147483704" r:id="rId21"/>
    <p:sldMasterId id="2147483717" r:id="rId22"/>
    <p:sldMasterId id="2147483731" r:id="rId23"/>
  </p:sldMasterIdLst>
  <p:notesMasterIdLst>
    <p:notesMasterId r:id="rId45"/>
  </p:notesMasterIdLst>
  <p:handoutMasterIdLst>
    <p:handoutMasterId r:id="rId46"/>
  </p:handoutMasterIdLst>
  <p:sldIdLst>
    <p:sldId id="355" r:id="rId24"/>
    <p:sldId id="356" r:id="rId25"/>
    <p:sldId id="357" r:id="rId26"/>
    <p:sldId id="261" r:id="rId27"/>
    <p:sldId id="262" r:id="rId28"/>
    <p:sldId id="287" r:id="rId29"/>
    <p:sldId id="331" r:id="rId30"/>
    <p:sldId id="336" r:id="rId31"/>
    <p:sldId id="334" r:id="rId32"/>
    <p:sldId id="345" r:id="rId33"/>
    <p:sldId id="347" r:id="rId34"/>
    <p:sldId id="354" r:id="rId35"/>
    <p:sldId id="343" r:id="rId36"/>
    <p:sldId id="350" r:id="rId37"/>
    <p:sldId id="351" r:id="rId38"/>
    <p:sldId id="352" r:id="rId39"/>
    <p:sldId id="353" r:id="rId40"/>
    <p:sldId id="358" r:id="rId41"/>
    <p:sldId id="260" r:id="rId42"/>
    <p:sldId id="264" r:id="rId43"/>
    <p:sldId id="265" r:id="rId44"/>
  </p:sldIdLst>
  <p:sldSz cx="12190413" cy="6858000"/>
  <p:notesSz cx="6858000" cy="9144000"/>
  <p:custDataLst>
    <p:tags r:id="rId47"/>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990000"/>
    <a:srgbClr val="000000"/>
    <a:srgbClr val="FFCC00"/>
    <a:srgbClr val="FF66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098" autoAdjust="0"/>
  </p:normalViewPr>
  <p:slideViewPr>
    <p:cSldViewPr showGuides="1">
      <p:cViewPr varScale="1">
        <p:scale>
          <a:sx n="91" d="100"/>
          <a:sy n="91" d="100"/>
        </p:scale>
        <p:origin x="278" y="72"/>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4.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6.xml"/><Relationship Id="rId11" Type="http://schemas.openxmlformats.org/officeDocument/2006/relationships/customXml" Target="../customXml/item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Master" Target="slideMasters/slideMaster6.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viewProps" Target="viewProps.xml"/><Relationship Id="rId10" Type="http://schemas.openxmlformats.org/officeDocument/2006/relationships/customXml" Target="../customXml/item10.xml"/><Relationship Id="rId19" Type="http://schemas.openxmlformats.org/officeDocument/2006/relationships/slideMaster" Target="slideMasters/slideMaster2.xml"/><Relationship Id="rId31" Type="http://schemas.openxmlformats.org/officeDocument/2006/relationships/slide" Target="slides/slide8.xml"/><Relationship Id="rId44" Type="http://schemas.openxmlformats.org/officeDocument/2006/relationships/slide" Target="slides/slide2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Master" Target="slideMasters/slideMaster5.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handoutMaster" Target="handoutMasters/handoutMaster1.xml"/><Relationship Id="rId20" Type="http://schemas.openxmlformats.org/officeDocument/2006/relationships/slideMaster" Target="slideMasters/slideMaster3.xml"/><Relationship Id="rId41"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customXml" Target="../customXml/item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DA24-85F5-C56F-CB68-EB992550F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8DA44-24F6-5A9D-DD7B-A1F1C107B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640B9-E891-9525-4263-1823BE2DF439}"/>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B2385129-DBD8-E6DB-D02F-CC75BE10B37C}"/>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74774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91830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Alle 16 instituter</a:t>
            </a:r>
          </a:p>
          <a:p>
            <a:r>
              <a:rPr lang="en-US" dirty="0"/>
              <a:t>2 </a:t>
            </a:r>
            <a:r>
              <a:rPr lang="en-US" dirty="0" err="1"/>
              <a:t>centre</a:t>
            </a:r>
            <a:r>
              <a:rPr lang="en-US" dirty="0"/>
              <a:t> – </a:t>
            </a:r>
            <a:r>
              <a:rPr lang="en-US" dirty="0" err="1"/>
              <a:t>nanolab</a:t>
            </a:r>
            <a:r>
              <a:rPr lang="en-US" dirty="0"/>
              <a:t>, </a:t>
            </a:r>
            <a:r>
              <a:rPr lang="en-US" dirty="0" err="1"/>
              <a:t>entrepreneurskab</a:t>
            </a:r>
            <a:endParaRPr lang="en-US" dirty="0"/>
          </a:p>
          <a:p>
            <a:r>
              <a:rPr lang="en-US" dirty="0"/>
              <a:t>5 </a:t>
            </a:r>
            <a:r>
              <a:rPr lang="en-US" dirty="0" err="1"/>
              <a:t>adm</a:t>
            </a:r>
            <a:r>
              <a:rPr lang="en-US" dirty="0"/>
              <a:t> </a:t>
            </a:r>
            <a:r>
              <a:rPr lang="en-US" dirty="0" err="1"/>
              <a:t>enheder</a:t>
            </a:r>
            <a:r>
              <a:rPr lang="en-US" dirty="0"/>
              <a:t>: AHR, AIT, AKM, AUS, CAS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91296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13D3-391B-4980-2392-5D4FCDDE5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E7F40-B4AB-E5CA-6A62-47109B3CC4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52A6D-9079-A003-9E73-1D38222B9D17}"/>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5EF9B1FB-6FD9-8FB4-31FE-92507C652F8C}"/>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30046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fld id="{312A20B8-D039-416E-A7FC-CC2B6C7DD81E}" type="datetime1">
              <a:rPr lang="da-DK" smtClean="0"/>
              <a:t>18-02-2026</a:t>
            </a:fld>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3F052188-EE4F-4B87-A75F-6A1695BAD40B}" type="datetime1">
              <a:rPr lang="da-DK" smtClean="0"/>
              <a:t>18-02-2026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C8F40611-DD5B-476D-AF76-333CB23A34AA}" type="datetime1">
              <a:rPr lang="da-DK" smtClean="0"/>
              <a:t>18-02-2026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A056045B-F2DB-4E0E-B520-72FDDBFD4EA4}" type="datetime1">
              <a:rPr lang="da-DK" smtClean="0"/>
              <a:t>18-02-2026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724824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A23717FF-E4C1-4911-A7BF-2F2D40E57BF9}" type="datetime1">
              <a:rPr lang="da-DK" smtClean="0"/>
              <a:t>18-02-2026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94336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4770322E-52F4-436B-9241-017E222BA7E1}" type="datetime1">
              <a:rPr lang="da-DK" smtClean="0"/>
              <a:t>18-02-2026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87386646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22722BE4-19C7-4989-B913-888787B545A5}" type="datetime1">
              <a:rPr lang="da-DK" smtClean="0"/>
              <a:t>18-02-2026</a:t>
            </a:fld>
            <a:endParaRPr lang="en-GB" dirty="0"/>
          </a:p>
        </p:txBody>
      </p:sp>
    </p:spTree>
    <p:extLst>
      <p:ext uri="{BB962C8B-B14F-4D97-AF65-F5344CB8AC3E}">
        <p14:creationId xmlns:p14="http://schemas.microsoft.com/office/powerpoint/2010/main" val="404816699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BCF0191C-46E1-411F-8A2A-A3608BFAC955}" type="datetime1">
              <a:rPr lang="da-DK" smtClean="0"/>
              <a:t>18-02-2026</a:t>
            </a:fld>
            <a:endParaRPr lang="en-GB"/>
          </a:p>
        </p:txBody>
      </p:sp>
    </p:spTree>
    <p:extLst>
      <p:ext uri="{BB962C8B-B14F-4D97-AF65-F5344CB8AC3E}">
        <p14:creationId xmlns:p14="http://schemas.microsoft.com/office/powerpoint/2010/main" val="413220315"/>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249234CF-4EFE-438A-8AA2-C9CF65F4FFD1}" type="datetime1">
              <a:rPr lang="da-DK" smtClean="0"/>
              <a:t>18-02-2026</a:t>
            </a:fld>
            <a:endParaRPr lang="en-GB"/>
          </a:p>
        </p:txBody>
      </p:sp>
    </p:spTree>
    <p:extLst>
      <p:ext uri="{BB962C8B-B14F-4D97-AF65-F5344CB8AC3E}">
        <p14:creationId xmlns:p14="http://schemas.microsoft.com/office/powerpoint/2010/main" val="140068606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D221476F-1DFD-40FB-AA11-31A13C71A388}" type="datetime1">
              <a:rPr lang="da-DK" smtClean="0"/>
              <a:t>18-02-2026</a:t>
            </a:fld>
            <a:endParaRPr lang="en-GB"/>
          </a:p>
        </p:txBody>
      </p:sp>
    </p:spTree>
    <p:extLst>
      <p:ext uri="{BB962C8B-B14F-4D97-AF65-F5344CB8AC3E}">
        <p14:creationId xmlns:p14="http://schemas.microsoft.com/office/powerpoint/2010/main" val="39118382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3633E524-9EA1-4A25-B935-48DFA477AA10}" type="datetime1">
              <a:rPr lang="da-DK" smtClean="0"/>
              <a:t>18-02-2026</a:t>
            </a:fld>
            <a:endParaRPr lang="en-GB"/>
          </a:p>
        </p:txBody>
      </p:sp>
    </p:spTree>
    <p:extLst>
      <p:ext uri="{BB962C8B-B14F-4D97-AF65-F5344CB8AC3E}">
        <p14:creationId xmlns:p14="http://schemas.microsoft.com/office/powerpoint/2010/main" val="743769222"/>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fld id="{5C141B98-8E8C-4077-BD43-07726AE7C47F}" type="datetime1">
              <a:rPr lang="da-DK" smtClean="0"/>
              <a:t>18-02-2026</a:t>
            </a:fld>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45266511-70AE-4410-BB71-C5BD8086260C}" type="datetime1">
              <a:rPr lang="da-DK" smtClean="0"/>
              <a:t>18-02-2026</a:t>
            </a:fld>
            <a:endParaRPr lang="en-GB"/>
          </a:p>
        </p:txBody>
      </p:sp>
    </p:spTree>
    <p:extLst>
      <p:ext uri="{BB962C8B-B14F-4D97-AF65-F5344CB8AC3E}">
        <p14:creationId xmlns:p14="http://schemas.microsoft.com/office/powerpoint/2010/main" val="851370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5DC248D5-EC80-4757-BC14-AF2EEFB0EA53}" type="datetime1">
              <a:rPr lang="da-DK" smtClean="0"/>
              <a:t>18-02-2026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757875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0F837A92-62DC-4DFA-8A03-B234AC94D517}" type="datetime1">
              <a:rPr lang="da-DK" smtClean="0"/>
              <a:t>18-02-2026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19703806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0540D7CD-B196-44F2-B079-AA45B4C56B88}" type="datetime1">
              <a:rPr lang="da-DK" smtClean="0"/>
              <a:t>18-02-2026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680002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1D8C3343-EF2E-4321-902F-5CB78824998A}" type="datetime1">
              <a:rPr lang="da-DK" smtClean="0"/>
              <a:t>18-02-2026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0753773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21FF5E5E-9C71-47F2-AF52-987970CEAD33}" type="datetime1">
              <a:rPr lang="da-DK" smtClean="0"/>
              <a:t>18-02-2026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04366842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3C89CA41-AB9F-4B90-A904-37471DC6C577}" type="datetime1">
              <a:rPr lang="da-DK" smtClean="0"/>
              <a:t>18-02-2026</a:t>
            </a:fld>
            <a:endParaRPr lang="en-GB" dirty="0"/>
          </a:p>
        </p:txBody>
      </p:sp>
    </p:spTree>
    <p:extLst>
      <p:ext uri="{BB962C8B-B14F-4D97-AF65-F5344CB8AC3E}">
        <p14:creationId xmlns:p14="http://schemas.microsoft.com/office/powerpoint/2010/main" val="2345459392"/>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CED70579-61BA-4CFE-93F1-FE73A0A16CC0}" type="datetime1">
              <a:rPr lang="da-DK" smtClean="0"/>
              <a:t>18-02-2026</a:t>
            </a:fld>
            <a:endParaRPr lang="en-GB"/>
          </a:p>
        </p:txBody>
      </p:sp>
    </p:spTree>
    <p:extLst>
      <p:ext uri="{BB962C8B-B14F-4D97-AF65-F5344CB8AC3E}">
        <p14:creationId xmlns:p14="http://schemas.microsoft.com/office/powerpoint/2010/main" val="145767803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00374EA7-0D39-4F60-A2A4-940901D64557}" type="datetime1">
              <a:rPr lang="da-DK" smtClean="0"/>
              <a:t>18-02-2026</a:t>
            </a:fld>
            <a:endParaRPr lang="en-GB"/>
          </a:p>
        </p:txBody>
      </p:sp>
    </p:spTree>
    <p:extLst>
      <p:ext uri="{BB962C8B-B14F-4D97-AF65-F5344CB8AC3E}">
        <p14:creationId xmlns:p14="http://schemas.microsoft.com/office/powerpoint/2010/main" val="300166849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1517A002-29A0-4D8A-BA6B-8CC1259163D7}" type="datetime1">
              <a:rPr lang="da-DK" smtClean="0"/>
              <a:t>18-02-2026</a:t>
            </a:fld>
            <a:endParaRPr lang="en-GB"/>
          </a:p>
        </p:txBody>
      </p:sp>
    </p:spTree>
    <p:extLst>
      <p:ext uri="{BB962C8B-B14F-4D97-AF65-F5344CB8AC3E}">
        <p14:creationId xmlns:p14="http://schemas.microsoft.com/office/powerpoint/2010/main" val="11229461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fld id="{74B43019-B622-4E71-BAA8-F250C4906E13}" type="datetime1">
              <a:rPr lang="da-DK" smtClean="0"/>
              <a:t>18-02-2026</a:t>
            </a:fld>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056BF17D-6ABA-4595-819A-51B91D6119BD}" type="datetime1">
              <a:rPr lang="da-DK" smtClean="0"/>
              <a:t>18-02-2026</a:t>
            </a:fld>
            <a:endParaRPr lang="en-GB"/>
          </a:p>
        </p:txBody>
      </p:sp>
    </p:spTree>
    <p:extLst>
      <p:ext uri="{BB962C8B-B14F-4D97-AF65-F5344CB8AC3E}">
        <p14:creationId xmlns:p14="http://schemas.microsoft.com/office/powerpoint/2010/main" val="274080904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284EB34E-23FB-4D3F-9B4C-A44746CC51CA}" type="datetime1">
              <a:rPr lang="da-DK" smtClean="0"/>
              <a:t>18-02-2026</a:t>
            </a:fld>
            <a:endParaRPr lang="en-GB"/>
          </a:p>
        </p:txBody>
      </p:sp>
    </p:spTree>
    <p:extLst>
      <p:ext uri="{BB962C8B-B14F-4D97-AF65-F5344CB8AC3E}">
        <p14:creationId xmlns:p14="http://schemas.microsoft.com/office/powerpoint/2010/main" val="4277367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077DADFD-A5B8-4533-80BD-03705498117E}" type="datetime1">
              <a:rPr lang="da-DK" smtClean="0"/>
              <a:t>18-02-2026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1898804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E64BB9F7-1219-4222-B6E1-4F2FF587B96A}" type="datetime1">
              <a:rPr lang="da-DK" smtClean="0"/>
              <a:t>18-02-2026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120142185"/>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C7E28761-C093-43C1-B11B-63473BFAC8ED}" type="datetime1">
              <a:rPr lang="da-DK" smtClean="0"/>
              <a:t>18-02-2026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1111422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BECEFEF5-CE35-4A45-ADE4-B01EEA6436DD}" type="datetime1">
              <a:rPr lang="da-DK" smtClean="0"/>
              <a:t>18-02-2026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3921791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52DCBF0E-0B3E-4E76-9923-58B0E47D8B70}" type="datetime1">
              <a:rPr lang="da-DK" smtClean="0"/>
              <a:t>18-02-2026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46624181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009F223B-9C86-473B-A6B9-D04F99FD28B0}" type="datetime1">
              <a:rPr lang="da-DK" smtClean="0"/>
              <a:t>18-02-2026</a:t>
            </a:fld>
            <a:endParaRPr lang="en-GB" dirty="0"/>
          </a:p>
        </p:txBody>
      </p:sp>
    </p:spTree>
    <p:extLst>
      <p:ext uri="{BB962C8B-B14F-4D97-AF65-F5344CB8AC3E}">
        <p14:creationId xmlns:p14="http://schemas.microsoft.com/office/powerpoint/2010/main" val="369072997"/>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20F099AF-1062-49C0-A889-9EABA49AFB73}" type="datetime1">
              <a:rPr lang="da-DK" smtClean="0"/>
              <a:t>18-02-2026</a:t>
            </a:fld>
            <a:endParaRPr lang="en-GB"/>
          </a:p>
        </p:txBody>
      </p:sp>
    </p:spTree>
    <p:extLst>
      <p:ext uri="{BB962C8B-B14F-4D97-AF65-F5344CB8AC3E}">
        <p14:creationId xmlns:p14="http://schemas.microsoft.com/office/powerpoint/2010/main" val="1322412338"/>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3724FE5C-9AAA-4F12-93B8-CA868D41B2E1}" type="datetime1">
              <a:rPr lang="da-DK" smtClean="0"/>
              <a:t>18-02-2026</a:t>
            </a:fld>
            <a:endParaRPr lang="en-GB"/>
          </a:p>
        </p:txBody>
      </p:sp>
    </p:spTree>
    <p:extLst>
      <p:ext uri="{BB962C8B-B14F-4D97-AF65-F5344CB8AC3E}">
        <p14:creationId xmlns:p14="http://schemas.microsoft.com/office/powerpoint/2010/main" val="2877706396"/>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fld id="{EA8194E1-A86F-40D6-A113-30E4942E2208}" type="datetime1">
              <a:rPr lang="da-DK" smtClean="0"/>
              <a:t>18-02-2026</a:t>
            </a:fld>
            <a:endParaRPr lang="en-GB"/>
          </a:p>
        </p:txBody>
      </p:sp>
    </p:spTree>
    <p:extLst>
      <p:ext uri="{BB962C8B-B14F-4D97-AF65-F5344CB8AC3E}">
        <p14:creationId xmlns:p14="http://schemas.microsoft.com/office/powerpoint/2010/main" val="2945711255"/>
      </p:ext>
    </p:extLst>
  </p:cSld>
  <p:clrMapOvr>
    <a:masterClrMapping/>
  </p:clrMapOvr>
  <p:extLst>
    <p:ext uri="{DCECCB84-F9BA-43D5-87BE-67443E8EF086}">
      <p15:sldGuideLst xmlns:p15="http://schemas.microsoft.com/office/powerpoint/2012/main">
        <p15:guide id="1" pos="1118" userDrawn="1">
          <p15:clr>
            <a:srgbClr val="F26B43"/>
          </p15:clr>
        </p15:guide>
        <p15:guide id="2" pos="3896" userDrawn="1">
          <p15:clr>
            <a:srgbClr val="F26B43"/>
          </p15:clr>
        </p15:guide>
        <p15:guide id="3" pos="4205" userDrawn="1">
          <p15:clr>
            <a:srgbClr val="F26B43"/>
          </p15:clr>
        </p15:guide>
        <p15:guide id="4" pos="6984" userDrawn="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619553DF-EDDB-4D7A-96F3-300BD28E841C}" type="datetime1">
              <a:rPr lang="da-DK" smtClean="0"/>
              <a:t>18-02-2026</a:t>
            </a:fld>
            <a:endParaRPr lang="en-GB"/>
          </a:p>
        </p:txBody>
      </p:sp>
    </p:spTree>
    <p:extLst>
      <p:ext uri="{BB962C8B-B14F-4D97-AF65-F5344CB8AC3E}">
        <p14:creationId xmlns:p14="http://schemas.microsoft.com/office/powerpoint/2010/main" val="42045852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16E8A305-B7D4-4FDC-905E-9E15D6867919}" type="datetime1">
              <a:rPr lang="da-DK" smtClean="0"/>
              <a:t>18-02-2026</a:t>
            </a:fld>
            <a:endParaRPr lang="en-GB"/>
          </a:p>
        </p:txBody>
      </p:sp>
    </p:spTree>
    <p:extLst>
      <p:ext uri="{BB962C8B-B14F-4D97-AF65-F5344CB8AC3E}">
        <p14:creationId xmlns:p14="http://schemas.microsoft.com/office/powerpoint/2010/main" val="202101226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1185B2C4-13BA-424C-939B-711ABB170A40}" type="datetime1">
              <a:rPr lang="da-DK" smtClean="0"/>
              <a:t>18-02-2026</a:t>
            </a:fld>
            <a:endParaRPr lang="en-GB"/>
          </a:p>
        </p:txBody>
      </p:sp>
    </p:spTree>
    <p:extLst>
      <p:ext uri="{BB962C8B-B14F-4D97-AF65-F5344CB8AC3E}">
        <p14:creationId xmlns:p14="http://schemas.microsoft.com/office/powerpoint/2010/main" val="1952642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7993CCE8-3356-4C42-8B16-243B23D3822E}" type="datetime1">
              <a:rPr lang="da-DK" smtClean="0"/>
              <a:t>18-02-2026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528068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F4E4EE80-4B2F-4F56-8CC6-4A382A2775AF}" type="datetime1">
              <a:rPr lang="da-DK" smtClean="0"/>
              <a:t>18-02-2026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89857921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a:defRPr/>
            </a:pPr>
            <a:fld id="{7D39FFBC-3F47-4772-8ED9-D4E027797579}" type="datetime1">
              <a:rPr lang="da-DK" smtClean="0"/>
              <a:t>18-02-2026</a:t>
            </a:fld>
            <a:endParaRPr lang="da-DK" dirty="0"/>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a:defRPr/>
            </a:pPr>
            <a:r>
              <a:rPr lang="da-DK"/>
              <a:t>Midtvejsevaluering af DTU Uddannelsesprocessen. Opfølgning</a:t>
            </a:r>
            <a:endParaRPr lang="da-DK" dirty="0"/>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dirty="0"/>
          </a:p>
        </p:txBody>
      </p:sp>
    </p:spTree>
    <p:extLst>
      <p:ext uri="{BB962C8B-B14F-4D97-AF65-F5344CB8AC3E}">
        <p14:creationId xmlns:p14="http://schemas.microsoft.com/office/powerpoint/2010/main" val="33428416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2BB94D83-7FE7-4500-9204-80030BFAEAE8}" type="datetime1">
              <a:rPr lang="da-DK" smtClean="0"/>
              <a:t>18-02-2026</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183550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E70DD1CE-2961-44FA-94E9-A2A18FD050D3}" type="datetime1">
              <a:rPr lang="da-DK" smtClean="0"/>
              <a:t>18-02-2026</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2833644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7DD481BD-BA42-4478-B203-DDBB12582D4C}" type="datetime1">
              <a:rPr lang="da-DK" smtClean="0"/>
              <a:t>18-02-2026</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415334206"/>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Midtvejsevaluering af DTU Uddannelsesprocessen</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5A4F5703-53BB-48C0-B1CA-A4D31DEF1BDC}" type="datetime1">
              <a:rPr lang="da-DK" smtClean="0"/>
              <a:t>18-02-2026</a:t>
            </a:fld>
            <a:endParaRPr lang="en-GB" dirty="0"/>
          </a:p>
        </p:txBody>
      </p:sp>
    </p:spTree>
    <p:extLst>
      <p:ext uri="{BB962C8B-B14F-4D97-AF65-F5344CB8AC3E}">
        <p14:creationId xmlns:p14="http://schemas.microsoft.com/office/powerpoint/2010/main" val="100468927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BA360B44-8B77-42A5-A394-9FAC205D3B6D}" type="datetime1">
              <a:rPr lang="da-DK" smtClean="0"/>
              <a:t>18-02-2026</a:t>
            </a:fld>
            <a:endParaRPr lang="en-GB"/>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CF8E60F8-6381-422D-B207-F294CDC8A215}" type="datetime1">
              <a:rPr lang="da-DK" smtClean="0"/>
              <a:t>18-02-2026</a:t>
            </a:fld>
            <a:endParaRPr lang="en-GB"/>
          </a:p>
        </p:txBody>
      </p:sp>
    </p:spTree>
    <p:extLst>
      <p:ext uri="{BB962C8B-B14F-4D97-AF65-F5344CB8AC3E}">
        <p14:creationId xmlns:p14="http://schemas.microsoft.com/office/powerpoint/2010/main" val="788423434"/>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D51E0A83-570C-4FBF-A897-60A18C3ACB4F}" type="datetime1">
              <a:rPr lang="da-DK" smtClean="0"/>
              <a:t>18-02-2026</a:t>
            </a:fld>
            <a:endParaRPr lang="en-GB"/>
          </a:p>
        </p:txBody>
      </p:sp>
    </p:spTree>
    <p:extLst>
      <p:ext uri="{BB962C8B-B14F-4D97-AF65-F5344CB8AC3E}">
        <p14:creationId xmlns:p14="http://schemas.microsoft.com/office/powerpoint/2010/main" val="4266551224"/>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Midtvejsevaluering af DTU Uddannelsesprocessen</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FA0F65BC-7346-4845-90A2-B476D71B3D5D}" type="datetime1">
              <a:rPr lang="da-DK" smtClean="0"/>
              <a:t>18-02-2026</a:t>
            </a:fld>
            <a:endParaRPr lang="en-GB"/>
          </a:p>
        </p:txBody>
      </p:sp>
    </p:spTree>
    <p:extLst>
      <p:ext uri="{BB962C8B-B14F-4D97-AF65-F5344CB8AC3E}">
        <p14:creationId xmlns:p14="http://schemas.microsoft.com/office/powerpoint/2010/main" val="3045312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2DF3D32E-9EE2-438E-A6D2-B2497798815E}" type="datetime1">
              <a:rPr lang="da-DK" smtClean="0"/>
              <a:t>18-02-2026</a:t>
            </a:fld>
            <a:endParaRPr lang="en-GB"/>
          </a:p>
        </p:txBody>
      </p:sp>
    </p:spTree>
    <p:extLst>
      <p:ext uri="{BB962C8B-B14F-4D97-AF65-F5344CB8AC3E}">
        <p14:creationId xmlns:p14="http://schemas.microsoft.com/office/powerpoint/2010/main" val="3922846873"/>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Midtvejsevaluering af DTU Uddannelsesprocessen</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34EE65C7-5AD1-4A33-BA66-A60A9743A126}" type="datetime1">
              <a:rPr lang="da-DK" smtClean="0"/>
              <a:t>18-02-2026</a:t>
            </a:fld>
            <a:endParaRPr lang="en-GB"/>
          </a:p>
        </p:txBody>
      </p:sp>
    </p:spTree>
    <p:extLst>
      <p:ext uri="{BB962C8B-B14F-4D97-AF65-F5344CB8AC3E}">
        <p14:creationId xmlns:p14="http://schemas.microsoft.com/office/powerpoint/2010/main" val="31261683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29EA25AD-79D4-47A1-ACF7-DB2A4A1D6625}" type="datetime1">
              <a:rPr lang="da-DK" smtClean="0"/>
              <a:t>18-02-2026</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4449061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EBE39A1A-911E-4A01-B511-1857CDF70EE8}" type="datetime1">
              <a:rPr lang="da-DK" smtClean="0"/>
              <a:t>18-02-2026</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828562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a:defRPr/>
            </a:pPr>
            <a:fld id="{DE35F1DE-B275-4F3F-9FFF-E687408055BE}" type="datetime1">
              <a:rPr lang="da-DK" smtClean="0"/>
              <a:t>18-02-2026</a:t>
            </a:fld>
            <a:endParaRPr lang="da-DK" dirty="0"/>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a:defRPr/>
            </a:pPr>
            <a:r>
              <a:rPr lang="da-DK"/>
              <a:t>Midtvejsevaluering af DTU Uddannelsesprocessen</a:t>
            </a:r>
            <a:endParaRPr lang="da-DK" dirty="0"/>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dirty="0"/>
          </a:p>
        </p:txBody>
      </p:sp>
    </p:spTree>
    <p:extLst>
      <p:ext uri="{BB962C8B-B14F-4D97-AF65-F5344CB8AC3E}">
        <p14:creationId xmlns:p14="http://schemas.microsoft.com/office/powerpoint/2010/main" val="33890765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fld id="{F45A20AC-A474-4F94-BAC3-DE9D3CF5AD46}" type="datetime1">
              <a:rPr lang="da-DK" smtClean="0"/>
              <a:t>18-02-2026</a:t>
            </a:fld>
            <a:endParaRPr lang="en-GB"/>
          </a:p>
        </p:txBody>
      </p:sp>
    </p:spTree>
    <p:extLst>
      <p:ext uri="{BB962C8B-B14F-4D97-AF65-F5344CB8AC3E}">
        <p14:creationId xmlns:p14="http://schemas.microsoft.com/office/powerpoint/2010/main" val="56655570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r>
              <a:rPr lang="da-DK"/>
              <a:t>Dato</a:t>
            </a:r>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Titel</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3070208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39364DAB-4FD4-471D-AA34-71E73A056A41}" type="datetime1">
              <a:rPr lang="da-DK" smtClean="0"/>
              <a:t>18-02-2026</a:t>
            </a:fld>
            <a:endParaRPr lang="en-GB"/>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r>
              <a:rPr lang="da-DK"/>
              <a:t>Dato</a:t>
            </a:r>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Titel</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9000238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r>
              <a:rPr lang="da-DK"/>
              <a:t>Dato</a:t>
            </a:r>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Titel</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671837002"/>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1555807136"/>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1299204944"/>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r>
              <a:rPr lang="da-DK"/>
              <a:t>Dato</a:t>
            </a:r>
            <a:endParaRPr lang="en-GB"/>
          </a:p>
        </p:txBody>
      </p:sp>
    </p:spTree>
    <p:extLst>
      <p:ext uri="{BB962C8B-B14F-4D97-AF65-F5344CB8AC3E}">
        <p14:creationId xmlns:p14="http://schemas.microsoft.com/office/powerpoint/2010/main" val="3348754205"/>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Titel</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r>
              <a:rPr lang="da-DK"/>
              <a:t>Dato</a:t>
            </a:r>
            <a:endParaRPr lang="en-GB"/>
          </a:p>
        </p:txBody>
      </p:sp>
    </p:spTree>
    <p:extLst>
      <p:ext uri="{BB962C8B-B14F-4D97-AF65-F5344CB8AC3E}">
        <p14:creationId xmlns:p14="http://schemas.microsoft.com/office/powerpoint/2010/main" val="34927827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Titel</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323598986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Titel</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r>
              <a:rPr lang="da-DK"/>
              <a:t>Dato</a:t>
            </a:r>
            <a:endParaRPr lang="en-GB"/>
          </a:p>
        </p:txBody>
      </p:sp>
    </p:spTree>
    <p:extLst>
      <p:ext uri="{BB962C8B-B14F-4D97-AF65-F5344CB8AC3E}">
        <p14:creationId xmlns:p14="http://schemas.microsoft.com/office/powerpoint/2010/main" val="27385112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9350810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Dato</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Titel</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39821213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B6D4F2B2-9DD4-4D43-AEEE-911AD3E46310}" type="datetime1">
              <a:rPr lang="da-DK" smtClean="0"/>
              <a:t>18-02-2026</a:t>
            </a:fld>
            <a:endParaRPr lang="en-GB"/>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CD1D68B9-F42D-4AB9-B8F6-6F544639CF4F}" type="datetime1">
              <a:rPr lang="da-DK" smtClean="0"/>
              <a:t>18-02-2026</a:t>
            </a:fld>
            <a:endParaRPr lang="en-GB"/>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1FFBD241-69C9-4C3F-9051-F557698FFC05}" type="datetime1">
              <a:rPr lang="da-DK" smtClean="0"/>
              <a:t>18-02-2026</a:t>
            </a:fld>
            <a:endParaRPr lang="en-GB"/>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8.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ags" Target="../tags/tag22.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67100762-E1FA-42FE-90F4-401E8D9D8BB7}" type="datetime1">
              <a:rPr lang="da-DK" smtClean="0"/>
              <a:t>18-02-2026</a:t>
            </a:fld>
            <a:endParaRPr lang="en-GB"/>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943A9945-7BB0-4F62-B088-26076D3935B4}" type="datetime1">
              <a:rPr lang="da-DK" smtClean="0"/>
              <a:t>18-02-2026</a:t>
            </a:fld>
            <a:endParaRPr lang="en-GB" dirty="0"/>
          </a:p>
        </p:txBody>
      </p:sp>
    </p:spTree>
    <p:extLst>
      <p:ext uri="{BB962C8B-B14F-4D97-AF65-F5344CB8AC3E}">
        <p14:creationId xmlns:p14="http://schemas.microsoft.com/office/powerpoint/2010/main" val="19697718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F346BFFF-B54A-41CF-959A-6A75CFA046ED}" type="datetime1">
              <a:rPr lang="da-DK" smtClean="0"/>
              <a:t>18-02-2026</a:t>
            </a:fld>
            <a:endParaRPr lang="en-GB" dirty="0"/>
          </a:p>
        </p:txBody>
      </p:sp>
    </p:spTree>
    <p:extLst>
      <p:ext uri="{BB962C8B-B14F-4D97-AF65-F5344CB8AC3E}">
        <p14:creationId xmlns:p14="http://schemas.microsoft.com/office/powerpoint/2010/main" val="135901640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D534033D-6506-445F-A933-D9B7AFE48D24}" type="datetime1">
              <a:rPr lang="da-DK" smtClean="0"/>
              <a:t>18-02-2026</a:t>
            </a:fld>
            <a:endParaRPr lang="en-GB" dirty="0"/>
          </a:p>
        </p:txBody>
      </p:sp>
    </p:spTree>
    <p:extLst>
      <p:ext uri="{BB962C8B-B14F-4D97-AF65-F5344CB8AC3E}">
        <p14:creationId xmlns:p14="http://schemas.microsoft.com/office/powerpoint/2010/main" val="23639109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5"/>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91B22C6D-549F-4BCF-816F-FBDA5648B07F}" type="datetime1">
              <a:rPr lang="da-DK" smtClean="0"/>
              <a:t>18-02-2026</a:t>
            </a:fld>
            <a:endParaRPr lang="en-GB" dirty="0"/>
          </a:p>
        </p:txBody>
      </p:sp>
    </p:spTree>
    <p:extLst>
      <p:ext uri="{BB962C8B-B14F-4D97-AF65-F5344CB8AC3E}">
        <p14:creationId xmlns:p14="http://schemas.microsoft.com/office/powerpoint/2010/main" val="169189590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600">
          <a:solidFill>
            <a:schemeClr val="tx1"/>
          </a:solidFill>
          <a:latin typeface="+mn-lt"/>
          <a:ea typeface="+mn-ea"/>
        </a:defRPr>
      </a:lvl2pPr>
      <a:lvl3pPr marL="615600" indent="-198000" algn="l" rtl="0" eaLnBrk="1" fontAlgn="base" hangingPunct="1">
        <a:spcBef>
          <a:spcPct val="20000"/>
        </a:spcBef>
        <a:spcAft>
          <a:spcPct val="0"/>
        </a:spcAft>
        <a:buChar char="•"/>
        <a:defRPr sz="1400">
          <a:solidFill>
            <a:schemeClr val="tx1"/>
          </a:solidFill>
          <a:latin typeface="+mn-lt"/>
          <a:ea typeface="+mn-ea"/>
        </a:defRPr>
      </a:lvl3pPr>
      <a:lvl4pPr marL="828000" indent="-198000" algn="l" rtl="0" eaLnBrk="1" fontAlgn="base" hangingPunct="1">
        <a:spcBef>
          <a:spcPct val="20000"/>
        </a:spcBef>
        <a:spcAft>
          <a:spcPct val="0"/>
        </a:spcAft>
        <a:buChar char="–"/>
        <a:defRPr sz="1400">
          <a:solidFill>
            <a:schemeClr val="tx1"/>
          </a:solidFill>
          <a:latin typeface="+mn-lt"/>
          <a:ea typeface="+mn-ea"/>
        </a:defRPr>
      </a:lvl4pPr>
      <a:lvl5pPr marL="1026000" indent="-198000" algn="l" rtl="0" eaLnBrk="1" fontAlgn="base" hangingPunct="1">
        <a:spcBef>
          <a:spcPct val="20000"/>
        </a:spcBef>
        <a:spcAft>
          <a:spcPct val="0"/>
        </a:spcAft>
        <a:buChar char="»"/>
        <a:defRPr sz="14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Titel</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Dato</a:t>
            </a:r>
            <a:endParaRPr lang="en-GB"/>
          </a:p>
        </p:txBody>
      </p:sp>
    </p:spTree>
    <p:extLst>
      <p:ext uri="{BB962C8B-B14F-4D97-AF65-F5344CB8AC3E}">
        <p14:creationId xmlns:p14="http://schemas.microsoft.com/office/powerpoint/2010/main" val="49873764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6.xml"/><Relationship Id="rId1" Type="http://schemas.openxmlformats.org/officeDocument/2006/relationships/customXml" Target="../../customXml/item2.xml"/><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customXml" Target="../../customXml/item17.xml"/><Relationship Id="rId1" Type="http://schemas.openxmlformats.org/officeDocument/2006/relationships/customXml" Target="../../customXml/item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3.xml"/><Relationship Id="rId1" Type="http://schemas.openxmlformats.org/officeDocument/2006/relationships/customXml" Target="../../customXml/item5.xm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4.xml"/><Relationship Id="rId1" Type="http://schemas.openxmlformats.org/officeDocument/2006/relationships/customXml" Target="../../customXml/item12.xml"/><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13.xml"/><Relationship Id="rId1" Type="http://schemas.openxmlformats.org/officeDocument/2006/relationships/customXml" Target="../../customXml/item8.xml"/><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tmp"/><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C60BA6-8EF1-E2DA-3CD2-6A641D884515}"/>
              </a:ext>
            </a:extLst>
          </p:cNvPr>
          <p:cNvSpPr>
            <a:spLocks noGrp="1"/>
          </p:cNvSpPr>
          <p:nvPr>
            <p:ph type="dt" sz="half" idx="10"/>
          </p:nvPr>
        </p:nvSpPr>
        <p:spPr/>
        <p:txBody>
          <a:bodyPr/>
          <a:lstStyle/>
          <a:p>
            <a:fld id="{3F052188-EE4F-4B87-A75F-6A1695BAD40B}" type="datetime1">
              <a:rPr lang="da-DK" smtClean="0"/>
              <a:t>18-02-2026</a:t>
            </a:fld>
            <a:endParaRPr lang="en-GB" dirty="0"/>
          </a:p>
        </p:txBody>
      </p:sp>
      <p:sp>
        <p:nvSpPr>
          <p:cNvPr id="3" name="Footer Placeholder 2">
            <a:extLst>
              <a:ext uri="{FF2B5EF4-FFF2-40B4-BE49-F238E27FC236}">
                <a16:creationId xmlns:a16="http://schemas.microsoft.com/office/drawing/2014/main" id="{CC93ED30-F282-0D97-5965-A818F21EFFA3}"/>
              </a:ext>
            </a:extLst>
          </p:cNvPr>
          <p:cNvSpPr>
            <a:spLocks noGrp="1"/>
          </p:cNvSpPr>
          <p:nvPr>
            <p:ph type="ftr" sz="quarter" idx="11"/>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AF61C2E2-8242-1E8D-33BF-D7ACFAF9F447}"/>
              </a:ext>
            </a:extLst>
          </p:cNvPr>
          <p:cNvSpPr>
            <a:spLocks noGrp="1"/>
          </p:cNvSpPr>
          <p:nvPr>
            <p:ph type="sldNum" sz="quarter" idx="12"/>
          </p:nvPr>
        </p:nvSpPr>
        <p:spPr/>
        <p:txBody>
          <a:bodyPr/>
          <a:lstStyle/>
          <a:p>
            <a:fld id="{24C8C45C-947F-4981-8B3F-4F32E973C901}" type="slidenum">
              <a:rPr lang="en-GB" smtClean="0"/>
              <a:pPr/>
              <a:t>1</a:t>
            </a:fld>
            <a:endParaRPr lang="en-GB" dirty="0"/>
          </a:p>
        </p:txBody>
      </p:sp>
    </p:spTree>
    <p:extLst>
      <p:ext uri="{BB962C8B-B14F-4D97-AF65-F5344CB8AC3E}">
        <p14:creationId xmlns:p14="http://schemas.microsoft.com/office/powerpoint/2010/main" val="562623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30DA-95C1-CF30-FB02-4E3545674FDE}"/>
              </a:ext>
            </a:extLst>
          </p:cNvPr>
          <p:cNvSpPr>
            <a:spLocks noGrp="1"/>
          </p:cNvSpPr>
          <p:nvPr>
            <p:ph type="title"/>
          </p:nvPr>
        </p:nvSpPr>
        <p:spPr>
          <a:xfrm>
            <a:off x="767753" y="622822"/>
            <a:ext cx="9312374" cy="626609"/>
          </a:xfrm>
        </p:spPr>
        <p:txBody>
          <a:bodyPr/>
          <a:lstStyle/>
          <a:p>
            <a:r>
              <a:rPr lang="da-DK" dirty="0">
                <a:solidFill>
                  <a:schemeClr val="accent6"/>
                </a:solidFill>
              </a:rPr>
              <a:t>16 forslag til AUS* (bilag 2)</a:t>
            </a:r>
          </a:p>
        </p:txBody>
      </p:sp>
      <p:sp>
        <p:nvSpPr>
          <p:cNvPr id="3" name="Content Placeholder 2">
            <a:extLst>
              <a:ext uri="{FF2B5EF4-FFF2-40B4-BE49-F238E27FC236}">
                <a16:creationId xmlns:a16="http://schemas.microsoft.com/office/drawing/2014/main" id="{40AD6722-BC67-9C01-CB5F-61AC14D29F76}"/>
              </a:ext>
            </a:extLst>
          </p:cNvPr>
          <p:cNvSpPr>
            <a:spLocks noGrp="1"/>
          </p:cNvSpPr>
          <p:nvPr>
            <p:ph idx="1"/>
          </p:nvPr>
        </p:nvSpPr>
        <p:spPr>
          <a:xfrm>
            <a:off x="766614" y="1582295"/>
            <a:ext cx="11377264" cy="4113530"/>
          </a:xfrm>
        </p:spPr>
        <p:txBody>
          <a:bodyPr numCol="2"/>
          <a:lstStyle/>
          <a:p>
            <a:pPr marL="342900" indent="-342900">
              <a:lnSpc>
                <a:spcPct val="150000"/>
              </a:lnSpc>
              <a:buFont typeface="+mj-lt"/>
              <a:buAutoNum type="arabicPeriod"/>
            </a:pPr>
            <a:r>
              <a:rPr lang="da-DK" sz="1600" dirty="0"/>
              <a:t>DTU’s Uddannelsespolitik* </a:t>
            </a:r>
          </a:p>
          <a:p>
            <a:pPr marL="342900" indent="-342900">
              <a:lnSpc>
                <a:spcPct val="150000"/>
              </a:lnSpc>
              <a:buFont typeface="+mj-lt"/>
              <a:buAutoNum type="arabicPeriod"/>
            </a:pPr>
            <a:r>
              <a:rPr lang="da-DK" sz="1600" dirty="0" err="1"/>
              <a:t>Videngrundlaget</a:t>
            </a:r>
            <a:r>
              <a:rPr lang="da-DK" sz="1600" dirty="0"/>
              <a:t> på diplomingeniøruddannelsen(*)</a:t>
            </a:r>
          </a:p>
          <a:p>
            <a:pPr marL="342900" indent="-342900">
              <a:lnSpc>
                <a:spcPct val="150000"/>
              </a:lnSpc>
              <a:buFont typeface="+mj-lt"/>
              <a:buAutoNum type="arabicPeriod"/>
            </a:pPr>
            <a:r>
              <a:rPr lang="da-DK" sz="1600" dirty="0">
                <a:solidFill>
                  <a:schemeClr val="tx1">
                    <a:lumMod val="65000"/>
                    <a:lumOff val="35000"/>
                  </a:schemeClr>
                </a:solidFill>
              </a:rPr>
              <a:t>Kvalitetssystem for efteruddannelsesområdet</a:t>
            </a:r>
            <a:r>
              <a:rPr lang="da-DK" sz="1600" dirty="0"/>
              <a:t>(*)</a:t>
            </a:r>
          </a:p>
          <a:p>
            <a:pPr marL="342900" indent="-342900">
              <a:lnSpc>
                <a:spcPct val="150000"/>
              </a:lnSpc>
              <a:buFont typeface="+mj-lt"/>
              <a:buAutoNum type="arabicPeriod"/>
            </a:pPr>
            <a:r>
              <a:rPr lang="da-DK" sz="1600" dirty="0">
                <a:solidFill>
                  <a:schemeClr val="tx1">
                    <a:lumMod val="65000"/>
                    <a:lumOff val="35000"/>
                  </a:schemeClr>
                </a:solidFill>
              </a:rPr>
              <a:t>Kvalitetssikring af dele af uddannelser taget i udlandet</a:t>
            </a:r>
            <a:r>
              <a:rPr lang="da-DK" sz="1600" dirty="0"/>
              <a:t>(*)</a:t>
            </a:r>
          </a:p>
          <a:p>
            <a:pPr marL="342900" indent="-342900">
              <a:lnSpc>
                <a:spcPct val="150000"/>
              </a:lnSpc>
              <a:buFont typeface="+mj-lt"/>
              <a:buAutoNum type="arabicPeriod"/>
            </a:pPr>
            <a:r>
              <a:rPr lang="da-DK" sz="1600" dirty="0"/>
              <a:t>Kvalitetssikring af ingeniørpraktik på diplomingeniøruddannelsen(*) </a:t>
            </a:r>
          </a:p>
          <a:p>
            <a:pPr marL="342900" indent="-342900">
              <a:lnSpc>
                <a:spcPct val="150000"/>
              </a:lnSpc>
              <a:buFont typeface="+mj-lt"/>
              <a:buAutoNum type="arabicPeriod"/>
            </a:pPr>
            <a:r>
              <a:rPr lang="da-DK" sz="1600" b="1" dirty="0">
                <a:solidFill>
                  <a:srgbClr val="C00000"/>
                </a:solidFill>
              </a:rPr>
              <a:t>Kompetenceudvikling for studieledere og undervisere</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dirty="0"/>
              <a:t>Kursusbasen – flere udfordringer</a:t>
            </a:r>
          </a:p>
          <a:p>
            <a:pPr marL="342900" indent="-342900">
              <a:lnSpc>
                <a:spcPct val="150000"/>
              </a:lnSpc>
              <a:buFont typeface="+mj-lt"/>
              <a:buAutoNum type="arabicPeriod"/>
            </a:pPr>
            <a:r>
              <a:rPr lang="da-DK" sz="1600" dirty="0"/>
              <a:t>Projektbasen</a:t>
            </a:r>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r>
              <a:rPr lang="da-DK" sz="1600" dirty="0">
                <a:solidFill>
                  <a:schemeClr val="tx1">
                    <a:lumMod val="65000"/>
                    <a:lumOff val="35000"/>
                  </a:schemeClr>
                </a:solidFill>
              </a:rPr>
              <a:t>Uddannelsernes kompetenceprofil</a:t>
            </a:r>
            <a:r>
              <a:rPr lang="da-DK" sz="1600" dirty="0"/>
              <a:t>(*)</a:t>
            </a:r>
            <a:r>
              <a:rPr lang="da-DK" sz="1600" dirty="0">
                <a:solidFill>
                  <a:schemeClr val="tx1">
                    <a:lumMod val="65000"/>
                    <a:lumOff val="35000"/>
                  </a:schemeClr>
                </a:solidFill>
              </a:rPr>
              <a:t> </a:t>
            </a:r>
          </a:p>
          <a:p>
            <a:pPr marL="342900" indent="-342900">
              <a:lnSpc>
                <a:spcPct val="150000"/>
              </a:lnSpc>
              <a:buFont typeface="+mj-lt"/>
              <a:buAutoNum type="arabicPeriod"/>
            </a:pPr>
            <a:r>
              <a:rPr lang="da-DK" sz="1600" b="1" dirty="0">
                <a:solidFill>
                  <a:srgbClr val="C00000"/>
                </a:solidFill>
              </a:rPr>
              <a:t>Censorsystemet</a:t>
            </a:r>
            <a:r>
              <a:rPr lang="da-DK" sz="1600" dirty="0"/>
              <a:t>(*)</a:t>
            </a:r>
            <a:r>
              <a:rPr lang="da-DK" sz="1600" b="1" dirty="0">
                <a:solidFill>
                  <a:srgbClr val="C00000"/>
                </a:solidFill>
              </a:rPr>
              <a:t> </a:t>
            </a:r>
          </a:p>
          <a:p>
            <a:pPr marL="342900" indent="-342900">
              <a:lnSpc>
                <a:spcPct val="150000"/>
              </a:lnSpc>
              <a:buFont typeface="+mj-lt"/>
              <a:buAutoNum type="arabicPeriod"/>
            </a:pPr>
            <a:r>
              <a:rPr lang="da-DK" sz="1600" b="1" dirty="0">
                <a:solidFill>
                  <a:srgbClr val="C00000"/>
                </a:solidFill>
              </a:rPr>
              <a:t>Proces for evaluering af afgangsprojekter/Specialer </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b="1" dirty="0">
                <a:solidFill>
                  <a:srgbClr val="C00000"/>
                </a:solidFill>
              </a:rPr>
              <a:t>Studielederårsrapporter og uddannelsesevalueringer</a:t>
            </a:r>
            <a:r>
              <a:rPr lang="da-DK" sz="1600" dirty="0"/>
              <a:t>(*)</a:t>
            </a:r>
            <a:endParaRPr lang="da-DK" sz="1600" b="1" dirty="0">
              <a:solidFill>
                <a:srgbClr val="C00000"/>
              </a:solidFill>
            </a:endParaRPr>
          </a:p>
          <a:p>
            <a:pPr marL="342900" indent="-342900">
              <a:lnSpc>
                <a:spcPct val="150000"/>
              </a:lnSpc>
              <a:buFont typeface="+mj-lt"/>
              <a:buAutoNum type="arabicPeriod"/>
            </a:pPr>
            <a:r>
              <a:rPr lang="da-DK" sz="1600" dirty="0"/>
              <a:t>Uddannelser ude i Danmark</a:t>
            </a:r>
          </a:p>
          <a:p>
            <a:pPr marL="342900" indent="-342900">
              <a:lnSpc>
                <a:spcPct val="150000"/>
              </a:lnSpc>
              <a:buFont typeface="+mj-lt"/>
              <a:buAutoNum type="arabicPeriod"/>
            </a:pPr>
            <a:r>
              <a:rPr lang="da-DK" sz="1600" dirty="0"/>
              <a:t>Strategiske satsninger</a:t>
            </a:r>
          </a:p>
          <a:p>
            <a:pPr marL="342900" indent="-342900">
              <a:lnSpc>
                <a:spcPct val="150000"/>
              </a:lnSpc>
              <a:buFont typeface="+mj-lt"/>
              <a:buAutoNum type="arabicPeriod"/>
            </a:pPr>
            <a:r>
              <a:rPr lang="da-DK" sz="1600" dirty="0"/>
              <a:t>Kurser med ens læringsmål</a:t>
            </a:r>
          </a:p>
          <a:p>
            <a:pPr marL="342900" indent="-342900">
              <a:lnSpc>
                <a:spcPct val="150000"/>
              </a:lnSpc>
              <a:buFont typeface="+mj-lt"/>
              <a:buAutoNum type="arabicPeriod"/>
            </a:pPr>
            <a:r>
              <a:rPr lang="da-DK" sz="1600" b="1" dirty="0">
                <a:solidFill>
                  <a:srgbClr val="C00000"/>
                </a:solidFill>
              </a:rPr>
              <a:t>Data-understøttelse af studieledernes arbejde</a:t>
            </a:r>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p:txBody>
      </p:sp>
      <p:sp>
        <p:nvSpPr>
          <p:cNvPr id="4" name="Date Placeholder 3">
            <a:extLst>
              <a:ext uri="{FF2B5EF4-FFF2-40B4-BE49-F238E27FC236}">
                <a16:creationId xmlns:a16="http://schemas.microsoft.com/office/drawing/2014/main" id="{1C49BA41-7561-5A1F-0E6B-6238CDC09BDA}"/>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24E18D3-5149-4ACA-9C2B-C0BC0F8E44EA}"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EA41140D-0B7D-4AF5-089B-817066C7A19E}"/>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36FCE16D-2A6B-4509-FD1C-2C9E01C722E6}"/>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10</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8" name="TextBox 7">
            <a:extLst>
              <a:ext uri="{FF2B5EF4-FFF2-40B4-BE49-F238E27FC236}">
                <a16:creationId xmlns:a16="http://schemas.microsoft.com/office/drawing/2014/main" id="{D751A473-9FD5-86D8-0F82-68A244FFDE92}"/>
              </a:ext>
            </a:extLst>
          </p:cNvPr>
          <p:cNvSpPr txBox="1"/>
          <p:nvPr/>
        </p:nvSpPr>
        <p:spPr>
          <a:xfrm>
            <a:off x="1363369" y="5895543"/>
            <a:ext cx="5256584" cy="54373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C7634"/>
                </a:solidFill>
                <a:effectLst/>
                <a:uLnTx/>
                <a:uFillTx/>
                <a:latin typeface="Arial"/>
                <a:ea typeface="ＭＳ Ｐゴシック" pitchFamily="-80" charset="-128"/>
                <a:cs typeface="+mn-cs"/>
              </a:rPr>
              <a:t>I dialog med dekanlaget*</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990000"/>
                </a:solidFill>
                <a:effectLst/>
                <a:uLnTx/>
                <a:uFillTx/>
                <a:latin typeface="Arial"/>
                <a:ea typeface="ＭＳ Ｐゴシック" pitchFamily="-80" charset="-128"/>
                <a:cs typeface="+mn-cs"/>
              </a:rPr>
              <a:t>(*) Emne omfattet af institutionsakkreditering </a:t>
            </a:r>
          </a:p>
        </p:txBody>
      </p:sp>
    </p:spTree>
    <p:extLst>
      <p:ext uri="{BB962C8B-B14F-4D97-AF65-F5344CB8AC3E}">
        <p14:creationId xmlns:p14="http://schemas.microsoft.com/office/powerpoint/2010/main" val="3206198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BB5C2-F613-FF34-6F02-F1A9B67095E4}"/>
              </a:ext>
            </a:extLst>
          </p:cNvPr>
          <p:cNvSpPr>
            <a:spLocks noGrp="1"/>
          </p:cNvSpPr>
          <p:nvPr>
            <p:ph type="title"/>
          </p:nvPr>
        </p:nvSpPr>
        <p:spPr>
          <a:xfrm>
            <a:off x="1774726" y="426127"/>
            <a:ext cx="9312374" cy="972716"/>
          </a:xfrm>
        </p:spPr>
        <p:txBody>
          <a:bodyPr wrap="square" anchor="b">
            <a:normAutofit/>
          </a:bodyPr>
          <a:lstStyle/>
          <a:p>
            <a:r>
              <a:rPr lang="da-DK" dirty="0"/>
              <a:t>Kompetenceudvikling for studieledere </a:t>
            </a:r>
          </a:p>
        </p:txBody>
      </p:sp>
      <p:sp>
        <p:nvSpPr>
          <p:cNvPr id="3" name="Pladsholder til indhold 2">
            <a:extLst>
              <a:ext uri="{FF2B5EF4-FFF2-40B4-BE49-F238E27FC236}">
                <a16:creationId xmlns:a16="http://schemas.microsoft.com/office/drawing/2014/main" id="{2E92634A-F5D4-E47F-3611-CB799CFCA285}"/>
              </a:ext>
            </a:extLst>
          </p:cNvPr>
          <p:cNvSpPr>
            <a:spLocks noGrp="1"/>
          </p:cNvSpPr>
          <p:nvPr>
            <p:ph sz="half" idx="1"/>
          </p:nvPr>
        </p:nvSpPr>
        <p:spPr>
          <a:xfrm>
            <a:off x="1774800" y="1706399"/>
            <a:ext cx="4410177" cy="4546800"/>
          </a:xfrm>
        </p:spPr>
        <p:txBody>
          <a:bodyPr wrap="square" anchor="t">
            <a:normAutofit/>
          </a:bodyPr>
          <a:lstStyle/>
          <a:p>
            <a:pPr marL="0" indent="0">
              <a:lnSpc>
                <a:spcPct val="90000"/>
              </a:lnSpc>
              <a:buNone/>
            </a:pPr>
            <a:endParaRPr lang="da-DK" sz="1700" b="1" dirty="0"/>
          </a:p>
          <a:p>
            <a:pPr marL="0" indent="0">
              <a:lnSpc>
                <a:spcPct val="90000"/>
              </a:lnSpc>
              <a:buNone/>
            </a:pPr>
            <a:r>
              <a:rPr lang="da-DK" sz="1700" b="1" dirty="0"/>
              <a:t>Motivation </a:t>
            </a:r>
          </a:p>
          <a:p>
            <a:pPr marL="0" indent="0">
              <a:lnSpc>
                <a:spcPct val="90000"/>
              </a:lnSpc>
              <a:buNone/>
            </a:pPr>
            <a:r>
              <a:rPr lang="da-DK" sz="1700" dirty="0">
                <a:solidFill>
                  <a:schemeClr val="accent2"/>
                </a:solidFill>
              </a:rPr>
              <a:t>I forbindelse med den første institutionsakkreditering af DTU i 2014 anbefalede akkrediteringspanelet at styrke studielederens rolle</a:t>
            </a:r>
            <a:r>
              <a:rPr lang="da-DK" sz="1700" dirty="0"/>
              <a:t>, som de så som central i at få samspillet mellem uddannelse og undervisning til at fungere i en organisation, hvor ansvar for de to dele er forankret henholdsvis centralt og decentralt. </a:t>
            </a:r>
          </a:p>
          <a:p>
            <a:pPr marL="0" indent="0">
              <a:lnSpc>
                <a:spcPct val="90000"/>
              </a:lnSpc>
              <a:buNone/>
            </a:pPr>
            <a:endParaRPr lang="da-DK" sz="1700" dirty="0"/>
          </a:p>
          <a:p>
            <a:pPr marL="0" indent="0">
              <a:lnSpc>
                <a:spcPct val="90000"/>
              </a:lnSpc>
              <a:buNone/>
            </a:pPr>
            <a:r>
              <a:rPr lang="da-DK" sz="1700" b="1" dirty="0"/>
              <a:t>Forslag </a:t>
            </a:r>
          </a:p>
          <a:p>
            <a:pPr marL="0" indent="0">
              <a:lnSpc>
                <a:spcPct val="90000"/>
              </a:lnSpc>
              <a:buNone/>
            </a:pPr>
            <a:r>
              <a:rPr lang="da-DK" sz="1700" dirty="0"/>
              <a:t>Gen-udvikling af et kursus for studieledere, som giver dem værktøjer til at arbejde i den komplekse organisation DTU’s uddannelser ligger i (også Forslag til forbedringer til dekanen). </a:t>
            </a:r>
          </a:p>
          <a:p>
            <a:pPr>
              <a:lnSpc>
                <a:spcPct val="90000"/>
              </a:lnSpc>
            </a:pPr>
            <a:endParaRPr lang="da-DK" sz="1700" dirty="0"/>
          </a:p>
          <a:p>
            <a:pPr>
              <a:lnSpc>
                <a:spcPct val="90000"/>
              </a:lnSpc>
            </a:pPr>
            <a:endParaRPr lang="da-DK" sz="1700" dirty="0"/>
          </a:p>
          <a:p>
            <a:pPr marL="0" indent="0">
              <a:lnSpc>
                <a:spcPct val="90000"/>
              </a:lnSpc>
              <a:buNone/>
            </a:pPr>
            <a:endParaRPr lang="da-DK" sz="1700" dirty="0"/>
          </a:p>
        </p:txBody>
      </p:sp>
      <p:pic>
        <p:nvPicPr>
          <p:cNvPr id="8" name="Billede 7" descr="Et billede, der indeholder indendørs, gulv, møbel, skrivebord&#10;&#10;AI-genereret indhold kan være ukorrekt.">
            <a:extLst>
              <a:ext uri="{FF2B5EF4-FFF2-40B4-BE49-F238E27FC236}">
                <a16:creationId xmlns:a16="http://schemas.microsoft.com/office/drawing/2014/main" id="{B9284AD6-F37E-1CC4-513E-D2BFEEE52E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8001" y="1775249"/>
            <a:ext cx="4409100" cy="4409100"/>
          </a:xfrm>
          <a:prstGeom prst="rect">
            <a:avLst/>
          </a:prstGeom>
          <a:noFill/>
        </p:spPr>
      </p:pic>
      <p:sp>
        <p:nvSpPr>
          <p:cNvPr id="5" name="Pladsholder til sidefod 4">
            <a:extLst>
              <a:ext uri="{FF2B5EF4-FFF2-40B4-BE49-F238E27FC236}">
                <a16:creationId xmlns:a16="http://schemas.microsoft.com/office/drawing/2014/main" id="{F8B49330-A4B9-02B1-7975-2C88453CC95A}"/>
              </a:ext>
            </a:extLst>
          </p:cNvPr>
          <p:cNvSpPr>
            <a:spLocks noGrp="1"/>
          </p:cNvSpPr>
          <p:nvPr>
            <p:ph type="ftr" sz="quarter" idx="10"/>
          </p:nvPr>
        </p:nvSpPr>
        <p:spPr>
          <a:xfrm>
            <a:off x="5590800" y="6541200"/>
            <a:ext cx="5497200" cy="316800"/>
          </a:xfrm>
        </p:spPr>
        <p:txBody>
          <a:bodyPr anchor="ctr">
            <a:normAutofit/>
          </a:body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
        <p:nvSpPr>
          <p:cNvPr id="6" name="Pladsholder til slidenummer 5">
            <a:extLst>
              <a:ext uri="{FF2B5EF4-FFF2-40B4-BE49-F238E27FC236}">
                <a16:creationId xmlns:a16="http://schemas.microsoft.com/office/drawing/2014/main" id="{8665A579-D403-3512-FF4F-52BBFE06262C}"/>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11</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B5BE9CD5-82F6-706A-4574-456739CB9F4A}"/>
              </a:ext>
            </a:extLst>
          </p:cNvPr>
          <p:cNvSpPr>
            <a:spLocks noGrp="1"/>
          </p:cNvSpPr>
          <p:nvPr>
            <p:ph type="dt" sz="half" idx="12"/>
          </p:nvPr>
        </p:nvSpPr>
        <p:spPr>
          <a:xfrm>
            <a:off x="252000" y="6541200"/>
            <a:ext cx="1105200" cy="316800"/>
          </a:xfrm>
        </p:spPr>
        <p:txBody>
          <a:bodyPr anchor="ctr">
            <a:norm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E94FAC60-6555-4F42-98DF-9AFCB53955BB}"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4007806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DD2AE-D78C-8EFD-247E-3C2AC7711860}"/>
              </a:ext>
            </a:extLst>
          </p:cNvPr>
          <p:cNvSpPr>
            <a:spLocks noGrp="1"/>
          </p:cNvSpPr>
          <p:nvPr>
            <p:ph type="title"/>
          </p:nvPr>
        </p:nvSpPr>
        <p:spPr>
          <a:xfrm>
            <a:off x="1126654" y="404664"/>
            <a:ext cx="9312374" cy="554601"/>
          </a:xfrm>
        </p:spPr>
        <p:txBody>
          <a:bodyPr/>
          <a:lstStyle/>
          <a:p>
            <a:r>
              <a:rPr lang="da-DK" dirty="0">
                <a:solidFill>
                  <a:schemeClr val="tx1"/>
                </a:solidFill>
              </a:rPr>
              <a:t>-</a:t>
            </a:r>
            <a:r>
              <a:rPr lang="da-DK" dirty="0">
                <a:solidFill>
                  <a:srgbClr val="C00000"/>
                </a:solidFill>
              </a:rPr>
              <a:t> </a:t>
            </a:r>
            <a:r>
              <a:rPr lang="da-DK" dirty="0">
                <a:solidFill>
                  <a:schemeClr val="tx1"/>
                </a:solidFill>
              </a:rPr>
              <a:t>og kompetenceløft til undervisere</a:t>
            </a:r>
          </a:p>
        </p:txBody>
      </p:sp>
      <p:sp>
        <p:nvSpPr>
          <p:cNvPr id="3" name="Pladsholder til indhold 2">
            <a:extLst>
              <a:ext uri="{FF2B5EF4-FFF2-40B4-BE49-F238E27FC236}">
                <a16:creationId xmlns:a16="http://schemas.microsoft.com/office/drawing/2014/main" id="{6C9A9A7D-4B9E-451E-BF36-48C80386972D}"/>
              </a:ext>
            </a:extLst>
          </p:cNvPr>
          <p:cNvSpPr>
            <a:spLocks noGrp="1"/>
          </p:cNvSpPr>
          <p:nvPr>
            <p:ph idx="1"/>
          </p:nvPr>
        </p:nvSpPr>
        <p:spPr>
          <a:xfrm>
            <a:off x="1340295" y="1196752"/>
            <a:ext cx="8643343" cy="1506576"/>
          </a:xfrm>
        </p:spPr>
        <p:txBody>
          <a:bodyPr/>
          <a:lstStyle/>
          <a:p>
            <a:pPr marL="0" indent="0">
              <a:buNone/>
            </a:pPr>
            <a:r>
              <a:rPr lang="da-DK" b="1" u="sng" dirty="0"/>
              <a:t>Akkrediteringsvejledningen: </a:t>
            </a:r>
          </a:p>
          <a:p>
            <a:pPr>
              <a:buFontTx/>
              <a:buChar char="-"/>
            </a:pPr>
            <a:r>
              <a:rPr lang="da-DK" i="1" dirty="0">
                <a:solidFill>
                  <a:schemeClr val="accent2"/>
                </a:solidFill>
              </a:rPr>
              <a:t>Uddannelserne skal være tilknyttet relevante faglige miljøer, så uddannelserne løbende baserer sig på opdateret viden, som er relevant for uddannelser </a:t>
            </a:r>
          </a:p>
          <a:p>
            <a:pPr marL="0" indent="0">
              <a:buNone/>
            </a:pPr>
            <a:r>
              <a:rPr lang="da-DK" dirty="0"/>
              <a:t>og at</a:t>
            </a:r>
            <a:r>
              <a:rPr lang="da-DK" i="1" dirty="0"/>
              <a:t> </a:t>
            </a:r>
          </a:p>
          <a:p>
            <a:pPr>
              <a:buFontTx/>
              <a:buChar char="-"/>
            </a:pPr>
            <a:r>
              <a:rPr lang="da-DK" i="1" dirty="0">
                <a:solidFill>
                  <a:schemeClr val="accent2"/>
                </a:solidFill>
              </a:rPr>
              <a:t>Institutionen sikrer systematisk pædagogisk og didaktisk kvalitet i tilrettelæggelsen og gennemførelsen af undervisningen, så den understøtter læringen.</a:t>
            </a:r>
            <a:endParaRPr lang="da-DK" dirty="0">
              <a:solidFill>
                <a:schemeClr val="accent2"/>
              </a:solidFill>
            </a:endParaRPr>
          </a:p>
          <a:p>
            <a:endParaRPr lang="da-DK" dirty="0"/>
          </a:p>
        </p:txBody>
      </p:sp>
      <p:sp>
        <p:nvSpPr>
          <p:cNvPr id="4" name="Pladsholder til dato 3">
            <a:extLst>
              <a:ext uri="{FF2B5EF4-FFF2-40B4-BE49-F238E27FC236}">
                <a16:creationId xmlns:a16="http://schemas.microsoft.com/office/drawing/2014/main" id="{61EE4822-CBB1-CEF2-7BB0-A5CAC458C82B}"/>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D481BD-BA42-4478-B203-DDBB12582D4C}"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28F3D372-CEFC-D007-C808-A2D674826CDF}"/>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3B123ED0-9E5F-24FD-CCBC-331CB8A499E0}"/>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12</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Tekstfelt 6">
            <a:extLst>
              <a:ext uri="{FF2B5EF4-FFF2-40B4-BE49-F238E27FC236}">
                <a16:creationId xmlns:a16="http://schemas.microsoft.com/office/drawing/2014/main" id="{BEA6C636-DCE4-18A4-7A18-022FE73CE2CB}"/>
              </a:ext>
            </a:extLst>
          </p:cNvPr>
          <p:cNvSpPr txBox="1"/>
          <p:nvPr/>
        </p:nvSpPr>
        <p:spPr>
          <a:xfrm>
            <a:off x="1357200" y="3360846"/>
            <a:ext cx="9601307" cy="2872581"/>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sng" strike="noStrike" kern="1200" cap="none" spc="0" normalizeH="0" baseline="0" noProof="0" dirty="0">
                <a:ln>
                  <a:noFill/>
                </a:ln>
                <a:solidFill>
                  <a:srgbClr val="000000"/>
                </a:solidFill>
                <a:effectLst/>
                <a:uLnTx/>
                <a:uFillTx/>
                <a:latin typeface="Arial"/>
                <a:ea typeface="ＭＳ Ｐゴシック" pitchFamily="-80" charset="-128"/>
                <a:cs typeface="+mn-cs"/>
              </a:rPr>
              <a:t>Midtvejsevalueringen: </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DTU’s universitetspædagogikumsforløb, UDTU, tilbydes alle nye undervisere på DTU </a:t>
            </a:r>
            <a:r>
              <a:rPr kumimoji="0" lang="da-DK" sz="2400" b="1" i="0" u="none" strike="noStrike" kern="0" cap="none" spc="0" normalizeH="0" baseline="0" noProof="0" dirty="0">
                <a:ln>
                  <a:noFill/>
                </a:ln>
                <a:solidFill>
                  <a:srgbClr val="00B050"/>
                </a:solidFill>
                <a:effectLst/>
                <a:uLnTx/>
                <a:uFillTx/>
                <a:latin typeface="Verdana" pitchFamily="34" charset="0"/>
                <a:ea typeface="ＭＳ Ｐゴシック" pitchFamily="-80" charset="-128"/>
                <a:cs typeface="+mn-cs"/>
                <a:sym typeface="Wingdings" panose="05000000000000000000" pitchFamily="2" charset="2"/>
              </a:rPr>
              <a:t>()</a:t>
            </a:r>
            <a:endParaRPr kumimoji="0" lang="da-DK" sz="24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1" i="0" u="sng" strike="noStrike" kern="1200" cap="none" spc="0" normalizeH="0" baseline="0" noProof="0" dirty="0">
                <a:ln>
                  <a:noFill/>
                </a:ln>
                <a:solidFill>
                  <a:srgbClr val="C00000"/>
                </a:solidFill>
                <a:effectLst/>
                <a:uLnTx/>
                <a:uFillTx/>
                <a:latin typeface="Arial"/>
                <a:ea typeface="ＭＳ Ｐゴシック" pitchFamily="-80" charset="-128"/>
                <a:cs typeface="+mn-cs"/>
              </a:rPr>
              <a:t>Undervisning på store kurser (250+ studerende):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Undervisere på disse kurser efterlyser særlige tiltag, der understøtter god undervisning/læringsformidling på sådanne kurser.</a:t>
            </a: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800" b="1" i="0" u="sng" strike="noStrike" kern="1200" cap="none" spc="0" normalizeH="0" baseline="0" noProof="0" dirty="0">
                <a:ln>
                  <a:noFill/>
                </a:ln>
                <a:solidFill>
                  <a:srgbClr val="C00000"/>
                </a:solidFill>
                <a:effectLst/>
                <a:uLnTx/>
                <a:uFillTx/>
                <a:latin typeface="Arial"/>
                <a:ea typeface="ＭＳ Ｐゴシック" pitchFamily="-80" charset="-128"/>
                <a:cs typeface="+mn-cs"/>
              </a:rPr>
              <a:t>Nye tværfaglige trends: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Faglig kompetence til at undervise i flere af de nye trends (bæredygtighed, digitalisering, AI mm). De fleste institutter peger på, at man ser udfordringen blive større jo bedre de studerende bliver indenfor de nævnte emner.</a:t>
            </a:r>
          </a:p>
        </p:txBody>
      </p:sp>
    </p:spTree>
    <p:extLst>
      <p:ext uri="{BB962C8B-B14F-4D97-AF65-F5344CB8AC3E}">
        <p14:creationId xmlns:p14="http://schemas.microsoft.com/office/powerpoint/2010/main" val="189224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7EF18-C5F4-4EC5-8AF7-8D65ABB329F1}"/>
              </a:ext>
            </a:extLst>
          </p:cNvPr>
          <p:cNvSpPr>
            <a:spLocks noGrp="1"/>
          </p:cNvSpPr>
          <p:nvPr>
            <p:ph type="title"/>
          </p:nvPr>
        </p:nvSpPr>
        <p:spPr>
          <a:xfrm>
            <a:off x="1126728" y="565741"/>
            <a:ext cx="9960446" cy="842633"/>
          </a:xfrm>
        </p:spPr>
        <p:txBody>
          <a:bodyPr/>
          <a:lstStyle/>
          <a:p>
            <a:r>
              <a:rPr lang="da-DK" sz="3200" dirty="0">
                <a:solidFill>
                  <a:schemeClr val="tx1"/>
                </a:solidFill>
              </a:rPr>
              <a:t>Censorsystemet og </a:t>
            </a:r>
            <a:br>
              <a:rPr lang="da-DK" sz="3200" dirty="0">
                <a:solidFill>
                  <a:schemeClr val="tx1"/>
                </a:solidFill>
              </a:rPr>
            </a:br>
            <a:r>
              <a:rPr lang="da-DK" sz="3200" dirty="0">
                <a:solidFill>
                  <a:schemeClr val="tx1"/>
                </a:solidFill>
              </a:rPr>
              <a:t>Proces for evaluering af afgangsprojekter/Specialer</a:t>
            </a:r>
            <a:endParaRPr lang="da-DK" dirty="0">
              <a:solidFill>
                <a:schemeClr val="tx1"/>
              </a:solidFill>
            </a:endParaRPr>
          </a:p>
        </p:txBody>
      </p:sp>
      <p:sp>
        <p:nvSpPr>
          <p:cNvPr id="3" name="Pladsholder til indhold 2">
            <a:extLst>
              <a:ext uri="{FF2B5EF4-FFF2-40B4-BE49-F238E27FC236}">
                <a16:creationId xmlns:a16="http://schemas.microsoft.com/office/drawing/2014/main" id="{D470B26D-B1DB-3A39-4174-897E8B231459}"/>
              </a:ext>
            </a:extLst>
          </p:cNvPr>
          <p:cNvSpPr>
            <a:spLocks noGrp="1"/>
          </p:cNvSpPr>
          <p:nvPr>
            <p:ph idx="1"/>
          </p:nvPr>
        </p:nvSpPr>
        <p:spPr>
          <a:xfrm>
            <a:off x="993282" y="1628800"/>
            <a:ext cx="10513168" cy="4545578"/>
          </a:xfrm>
        </p:spPr>
        <p:txBody>
          <a:bodyPr/>
          <a:lstStyle/>
          <a:p>
            <a:pPr marL="0" indent="0">
              <a:buNone/>
            </a:pPr>
            <a:r>
              <a:rPr lang="da-DK" sz="1600" dirty="0"/>
              <a:t>(</a:t>
            </a:r>
            <a:r>
              <a:rPr lang="da-DK" sz="1600" b="1" dirty="0"/>
              <a:t>Akkrediteringsvejledning, kriterium 1): </a:t>
            </a:r>
            <a:r>
              <a:rPr lang="da-DK" sz="1600" i="1" dirty="0">
                <a:solidFill>
                  <a:schemeClr val="accent2"/>
                </a:solidFill>
              </a:rPr>
              <a:t>”regelmæssige vurderinger fra institutionens omverden, herunder fra censorer, aftagere og dimittender, indgår i det systematiske kvalitetssikringsarbejde”. </a:t>
            </a:r>
          </a:p>
          <a:p>
            <a:pPr marL="0" indent="0">
              <a:buNone/>
            </a:pPr>
            <a:endParaRPr lang="da-DK" sz="1600" i="1" dirty="0">
              <a:solidFill>
                <a:schemeClr val="accent2"/>
              </a:solidFill>
            </a:endParaRPr>
          </a:p>
          <a:p>
            <a:pPr marL="0" indent="0">
              <a:buNone/>
            </a:pPr>
            <a:r>
              <a:rPr lang="da-DK" sz="1600" b="1" dirty="0"/>
              <a:t>Observation</a:t>
            </a:r>
          </a:p>
          <a:p>
            <a:pPr marL="0" indent="0">
              <a:buNone/>
            </a:pPr>
            <a:r>
              <a:rPr lang="da-DK" sz="1600" dirty="0"/>
              <a:t>Det skal sættes øget fokus på, at DTU fremadrettet skal leve op til akkrediteringsbekendtgørelsens krav om, at også censorerne skal indgå i det systematiske kvalitetssikringsarbejde. Med andre ord – der skal etableres en systematik omkring, hvordan vi indhenter information fra censorerne, og hvad informationen evt. bruges til.</a:t>
            </a:r>
          </a:p>
          <a:p>
            <a:pPr marL="0" indent="0">
              <a:buNone/>
            </a:pPr>
            <a:endParaRPr lang="da-DK" sz="1600" dirty="0"/>
          </a:p>
          <a:p>
            <a:pPr marL="0" indent="0">
              <a:buNone/>
            </a:pPr>
            <a:r>
              <a:rPr lang="da-DK" sz="1600" dirty="0"/>
              <a:t>I forlængelse af ovenstående skal det nævnes, at vi ikke har en etableret proces for, hvordan vi systematisk indsamler viden om kvaliteten af afgangsprojekter/Specialer (ud over karakteren, der gives).</a:t>
            </a:r>
          </a:p>
          <a:p>
            <a:pPr marL="0" indent="0">
              <a:buNone/>
            </a:pPr>
            <a:endParaRPr lang="da-DK" sz="1600" dirty="0"/>
          </a:p>
          <a:p>
            <a:pPr marL="0" indent="0">
              <a:buNone/>
            </a:pPr>
            <a:r>
              <a:rPr lang="da-DK" sz="1600" b="1" dirty="0"/>
              <a:t>Forventning</a:t>
            </a:r>
          </a:p>
          <a:p>
            <a:pPr marL="0" indent="0">
              <a:buNone/>
            </a:pPr>
            <a:r>
              <a:rPr lang="da-DK" sz="1600" dirty="0"/>
              <a:t>Der bliver lavet rammer for, </a:t>
            </a:r>
          </a:p>
          <a:p>
            <a:pPr>
              <a:buFontTx/>
              <a:buChar char="-"/>
            </a:pPr>
            <a:r>
              <a:rPr lang="da-DK" sz="1600" dirty="0"/>
              <a:t>Hvordan censorerne aktivt inddrages i kvalitetsarbejdet på kursusniveau, men hvor relevant, også på uddannelsesniveau. </a:t>
            </a:r>
          </a:p>
          <a:p>
            <a:pPr>
              <a:buFontTx/>
              <a:buChar char="-"/>
            </a:pPr>
            <a:r>
              <a:rPr lang="da-DK" sz="1600" dirty="0"/>
              <a:t>hvordan kvalitetssikringen af afgangsprojekter og specialer sikres.</a:t>
            </a:r>
          </a:p>
          <a:p>
            <a:pPr marL="0" indent="0">
              <a:buNone/>
            </a:pPr>
            <a:r>
              <a:rPr lang="da-DK" sz="1600" i="1" dirty="0"/>
              <a:t>Arbejdsgruppe(-r) etableres i AUS.</a:t>
            </a:r>
          </a:p>
          <a:p>
            <a:pPr marL="0" indent="0">
              <a:buNone/>
            </a:pPr>
            <a:endParaRPr lang="da-DK" b="1" dirty="0"/>
          </a:p>
          <a:p>
            <a:pPr marL="0" indent="0">
              <a:buNone/>
            </a:pPr>
            <a:endParaRPr lang="da-DK" sz="1600" dirty="0"/>
          </a:p>
          <a:p>
            <a:pPr marL="0" indent="0">
              <a:buNone/>
            </a:pPr>
            <a:endParaRPr lang="da-DK" sz="1600" dirty="0"/>
          </a:p>
          <a:p>
            <a:pPr marL="0" indent="0">
              <a:buNone/>
            </a:pPr>
            <a:endParaRPr lang="da-DK" sz="1600" dirty="0"/>
          </a:p>
          <a:p>
            <a:pPr marL="0" indent="0">
              <a:buNone/>
            </a:pPr>
            <a:endParaRPr lang="da-DK" sz="1600" dirty="0">
              <a:solidFill>
                <a:schemeClr val="accent2"/>
              </a:solidFill>
            </a:endParaRPr>
          </a:p>
        </p:txBody>
      </p:sp>
      <p:sp>
        <p:nvSpPr>
          <p:cNvPr id="4" name="Pladsholder til dato 3">
            <a:extLst>
              <a:ext uri="{FF2B5EF4-FFF2-40B4-BE49-F238E27FC236}">
                <a16:creationId xmlns:a16="http://schemas.microsoft.com/office/drawing/2014/main" id="{7408B8AF-1A9E-066C-96D9-BF21721AF303}"/>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B061411C-B5B2-4684-9304-8839C7C0A776}"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28B07D22-A390-6E86-F087-50323FBDDD8D}"/>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D146896B-32B5-D079-CB6C-30C542BF9196}"/>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13</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Ellipse 6">
            <a:extLst>
              <a:ext uri="{FF2B5EF4-FFF2-40B4-BE49-F238E27FC236}">
                <a16:creationId xmlns:a16="http://schemas.microsoft.com/office/drawing/2014/main" id="{DB0B9E9D-5B27-234B-F367-E2A22FB87AAE}"/>
              </a:ext>
            </a:extLst>
          </p:cNvPr>
          <p:cNvSpPr/>
          <p:nvPr/>
        </p:nvSpPr>
        <p:spPr bwMode="auto">
          <a:xfrm rot="1173682">
            <a:off x="9551590" y="4437112"/>
            <a:ext cx="2638823" cy="1944216"/>
          </a:xfrm>
          <a:prstGeom prst="ellipse">
            <a:avLst/>
          </a:prstGeom>
          <a:solidFill>
            <a:schemeClr val="accent3">
              <a:lumMod val="20000"/>
              <a:lumOff val="80000"/>
            </a:schemeClr>
          </a:solid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Åben for forslag/diskussion</a:t>
            </a:r>
          </a:p>
        </p:txBody>
      </p:sp>
    </p:spTree>
    <p:extLst>
      <p:ext uri="{BB962C8B-B14F-4D97-AF65-F5344CB8AC3E}">
        <p14:creationId xmlns:p14="http://schemas.microsoft.com/office/powerpoint/2010/main" val="288964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6206E4-E7A6-3928-2AED-BB2CC8147352}"/>
              </a:ext>
            </a:extLst>
          </p:cNvPr>
          <p:cNvSpPr>
            <a:spLocks noGrp="1"/>
          </p:cNvSpPr>
          <p:nvPr>
            <p:ph type="title"/>
          </p:nvPr>
        </p:nvSpPr>
        <p:spPr>
          <a:xfrm>
            <a:off x="982726" y="207377"/>
            <a:ext cx="10657184" cy="770625"/>
          </a:xfrm>
        </p:spPr>
        <p:txBody>
          <a:bodyPr/>
          <a:lstStyle/>
          <a:p>
            <a:r>
              <a:rPr lang="da-DK" sz="3200" dirty="0">
                <a:solidFill>
                  <a:schemeClr val="tx1"/>
                </a:solidFill>
              </a:rPr>
              <a:t>Studielederårsrapporter og uddannelsesevalueringer</a:t>
            </a:r>
            <a:endParaRPr lang="da-DK" dirty="0">
              <a:solidFill>
                <a:schemeClr val="tx1"/>
              </a:solidFill>
            </a:endParaRPr>
          </a:p>
        </p:txBody>
      </p:sp>
      <p:sp>
        <p:nvSpPr>
          <p:cNvPr id="3" name="Pladsholder til indhold 2">
            <a:extLst>
              <a:ext uri="{FF2B5EF4-FFF2-40B4-BE49-F238E27FC236}">
                <a16:creationId xmlns:a16="http://schemas.microsoft.com/office/drawing/2014/main" id="{2E8C66A9-285C-EBE9-513F-24024B5D6692}"/>
              </a:ext>
            </a:extLst>
          </p:cNvPr>
          <p:cNvSpPr>
            <a:spLocks noGrp="1"/>
          </p:cNvSpPr>
          <p:nvPr>
            <p:ph idx="1"/>
          </p:nvPr>
        </p:nvSpPr>
        <p:spPr>
          <a:xfrm>
            <a:off x="982726" y="1196752"/>
            <a:ext cx="8640872" cy="4545578"/>
          </a:xfrm>
        </p:spPr>
        <p:txBody>
          <a:bodyPr/>
          <a:lstStyle/>
          <a:p>
            <a:pPr marL="0" indent="0">
              <a:buNone/>
            </a:pPr>
            <a:r>
              <a:rPr lang="da-DK" sz="1600" dirty="0"/>
              <a:t>(</a:t>
            </a:r>
            <a:r>
              <a:rPr lang="da-DK" sz="1600" b="1" dirty="0"/>
              <a:t>Akkrediteringsvejledning, kriterium 1): </a:t>
            </a:r>
            <a:r>
              <a:rPr lang="da-DK" sz="1600" dirty="0">
                <a:solidFill>
                  <a:schemeClr val="accent2"/>
                </a:solidFill>
              </a:rPr>
              <a:t>”</a:t>
            </a:r>
            <a:r>
              <a:rPr lang="da-DK" sz="1600" i="1" dirty="0">
                <a:solidFill>
                  <a:schemeClr val="accent2"/>
                </a:solidFill>
              </a:rPr>
              <a:t>Institutionen som et led i monitoreringen og udviklingen af kvalitet og relevans på en hensigtsmæssig måde inddrager eksterne eksperter i evalueringen af uddannelsesudbud, herunder hvor relevant med brug af internationale eksperter”.</a:t>
            </a:r>
          </a:p>
          <a:p>
            <a:pPr marL="0" indent="0">
              <a:buNone/>
            </a:pPr>
            <a:endParaRPr lang="da-DK" sz="1600" i="1" dirty="0">
              <a:solidFill>
                <a:schemeClr val="accent2"/>
              </a:solidFill>
            </a:endParaRPr>
          </a:p>
          <a:p>
            <a:pPr marL="0" indent="0">
              <a:buNone/>
            </a:pPr>
            <a:r>
              <a:rPr lang="da-DK" sz="1600" b="1" dirty="0"/>
              <a:t>akkrediteringsvejledningen (punkt 1.3): </a:t>
            </a:r>
            <a:r>
              <a:rPr lang="da-DK" sz="1600" dirty="0">
                <a:solidFill>
                  <a:schemeClr val="accent2"/>
                </a:solidFill>
              </a:rPr>
              <a:t>”</a:t>
            </a:r>
            <a:r>
              <a:rPr lang="da-DK" sz="1600" i="1" dirty="0">
                <a:solidFill>
                  <a:schemeClr val="accent2"/>
                </a:solidFill>
              </a:rPr>
              <a:t>Såvel den øverste ledelse som øvrige ledelseslag på baggrund af en klar ansvars- og arbejdsdeling og en hensigtsmæssig informationsudveksling tager beslutninger om at fremme kvalitet og relevans, når der konstateres problemer eller behov for at udvikle uddannelsesudbuddene. Ansvars- og arbejdsdeling og informationsudveksling understøtter, at beslutningerne gennemføres effektivt og i tide”.</a:t>
            </a:r>
            <a:endParaRPr lang="da-DK" sz="1600" dirty="0">
              <a:solidFill>
                <a:schemeClr val="accent2"/>
              </a:solidFill>
            </a:endParaRPr>
          </a:p>
          <a:p>
            <a:pPr marL="0" indent="0">
              <a:buNone/>
            </a:pPr>
            <a:endParaRPr lang="da-DK" sz="1600" dirty="0"/>
          </a:p>
          <a:p>
            <a:pPr marL="0" indent="0">
              <a:buNone/>
            </a:pPr>
            <a:r>
              <a:rPr lang="da-DK" sz="1600" b="1" dirty="0"/>
              <a:t>Observation</a:t>
            </a:r>
          </a:p>
          <a:p>
            <a:pPr marL="0" indent="0">
              <a:buNone/>
            </a:pPr>
            <a:r>
              <a:rPr lang="da-DK" sz="1600" dirty="0"/>
              <a:t>Studielederårsrapporten betragtes som et værktøj mellem dekan og studieleder. </a:t>
            </a:r>
          </a:p>
          <a:p>
            <a:pPr marL="0" indent="0">
              <a:buNone/>
            </a:pPr>
            <a:r>
              <a:rPr lang="da-DK" sz="1600" dirty="0"/>
              <a:t>Med henblik på at kunne understøtte studielederens arbejde, herunder især udvikling af uddannelsen, er der fra institutterne et ønske om, at der som en del af det ledelsesmæssige </a:t>
            </a:r>
            <a:r>
              <a:rPr lang="da-DK" sz="1600" dirty="0" err="1"/>
              <a:t>årshjul</a:t>
            </a:r>
            <a:r>
              <a:rPr lang="da-DK" sz="1600" dirty="0"/>
              <a:t> udvikles et system, som sikrer kobling mellem studielederårsrapport, uddannelsesevalueringer, visionsproces, handlingsplan og opfølgning på de handlingsplaner, som aftales mellem dekan og studieleder. Det gælder særligt institutdirektørerne, der har ønske om at kunne tænke og planlægge mere strategisk fx i forbindelse med instituttets strategiplan (SP).</a:t>
            </a:r>
          </a:p>
          <a:p>
            <a:pPr marL="0" indent="0">
              <a:buNone/>
            </a:pPr>
            <a:endParaRPr lang="da-DK" sz="1600" b="1" dirty="0"/>
          </a:p>
          <a:p>
            <a:pPr marL="0" indent="0">
              <a:buNone/>
            </a:pPr>
            <a:endParaRPr lang="da-DK" sz="1600" dirty="0"/>
          </a:p>
          <a:p>
            <a:endParaRPr lang="da-DK" sz="1600" dirty="0"/>
          </a:p>
        </p:txBody>
      </p:sp>
      <p:sp>
        <p:nvSpPr>
          <p:cNvPr id="4" name="Pladsholder til dato 3">
            <a:extLst>
              <a:ext uri="{FF2B5EF4-FFF2-40B4-BE49-F238E27FC236}">
                <a16:creationId xmlns:a16="http://schemas.microsoft.com/office/drawing/2014/main" id="{49D8F2F4-4ED5-BB53-CCC2-EEB090ACB5A2}"/>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EB861C45-A41A-4741-A2F7-4BE501244760}"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A3B0B53F-C94F-A63B-F968-1A78D7C35A52}"/>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2F4D6443-4BA2-2FE5-A46E-31373E47AC95}"/>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14</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Ellipse 6">
            <a:extLst>
              <a:ext uri="{FF2B5EF4-FFF2-40B4-BE49-F238E27FC236}">
                <a16:creationId xmlns:a16="http://schemas.microsoft.com/office/drawing/2014/main" id="{155918EE-EE0E-CB67-1E3A-66E999556D94}"/>
              </a:ext>
            </a:extLst>
          </p:cNvPr>
          <p:cNvSpPr/>
          <p:nvPr/>
        </p:nvSpPr>
        <p:spPr bwMode="auto">
          <a:xfrm rot="1173682">
            <a:off x="9551590" y="4437112"/>
            <a:ext cx="2638823" cy="1944216"/>
          </a:xfrm>
          <a:prstGeom prst="ellipse">
            <a:avLst/>
          </a:prstGeom>
          <a:solidFill>
            <a:schemeClr val="accent3">
              <a:lumMod val="20000"/>
              <a:lumOff val="80000"/>
            </a:schemeClr>
          </a:solid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Åben for forslag/diskussion</a:t>
            </a:r>
          </a:p>
        </p:txBody>
      </p:sp>
    </p:spTree>
    <p:extLst>
      <p:ext uri="{BB962C8B-B14F-4D97-AF65-F5344CB8AC3E}">
        <p14:creationId xmlns:p14="http://schemas.microsoft.com/office/powerpoint/2010/main" val="325464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895CAA-0F77-68C0-219C-0DE42F7EF913}"/>
              </a:ext>
            </a:extLst>
          </p:cNvPr>
          <p:cNvSpPr>
            <a:spLocks noGrp="1"/>
          </p:cNvSpPr>
          <p:nvPr>
            <p:ph type="title"/>
          </p:nvPr>
        </p:nvSpPr>
        <p:spPr>
          <a:xfrm>
            <a:off x="1198662" y="476672"/>
            <a:ext cx="9312374" cy="648073"/>
          </a:xfrm>
        </p:spPr>
        <p:txBody>
          <a:bodyPr/>
          <a:lstStyle/>
          <a:p>
            <a:r>
              <a:rPr lang="da-DK" sz="3200" dirty="0">
                <a:solidFill>
                  <a:schemeClr val="tx1"/>
                </a:solidFill>
              </a:rPr>
              <a:t>Data-understøttelse af studieledernes arbejde</a:t>
            </a:r>
            <a:endParaRPr lang="da-DK" dirty="0">
              <a:solidFill>
                <a:schemeClr val="tx1"/>
              </a:solidFill>
            </a:endParaRPr>
          </a:p>
        </p:txBody>
      </p:sp>
      <p:sp>
        <p:nvSpPr>
          <p:cNvPr id="3" name="Pladsholder til indhold 2">
            <a:extLst>
              <a:ext uri="{FF2B5EF4-FFF2-40B4-BE49-F238E27FC236}">
                <a16:creationId xmlns:a16="http://schemas.microsoft.com/office/drawing/2014/main" id="{3655BD90-964A-392A-19B6-97DBA6C8D58D}"/>
              </a:ext>
            </a:extLst>
          </p:cNvPr>
          <p:cNvSpPr>
            <a:spLocks noGrp="1"/>
          </p:cNvSpPr>
          <p:nvPr>
            <p:ph idx="1"/>
          </p:nvPr>
        </p:nvSpPr>
        <p:spPr>
          <a:xfrm>
            <a:off x="1198662" y="1412776"/>
            <a:ext cx="7488832" cy="4839130"/>
          </a:xfrm>
        </p:spPr>
        <p:txBody>
          <a:bodyPr/>
          <a:lstStyle/>
          <a:p>
            <a:pPr marL="0" lvl="0" indent="0">
              <a:buNone/>
            </a:pPr>
            <a:r>
              <a:rPr lang="da-DK" b="1" dirty="0"/>
              <a:t>Observation</a:t>
            </a:r>
          </a:p>
          <a:p>
            <a:pPr marL="0" lvl="0" indent="0">
              <a:buNone/>
            </a:pPr>
            <a:r>
              <a:rPr lang="da-DK" dirty="0"/>
              <a:t>En stor delmængde af studielederne anerkender behovet for </a:t>
            </a:r>
            <a:r>
              <a:rPr lang="da-DK" dirty="0" err="1"/>
              <a:t>dash</a:t>
            </a:r>
            <a:r>
              <a:rPr lang="da-DK" dirty="0"/>
              <a:t> </a:t>
            </a:r>
            <a:r>
              <a:rPr lang="da-DK" dirty="0" err="1"/>
              <a:t>boards</a:t>
            </a:r>
            <a:r>
              <a:rPr lang="da-DK" dirty="0"/>
              <a:t> til eksterne kommunikation om DTU’s uddannelser, men efterspørger overordnet: </a:t>
            </a:r>
            <a:endParaRPr lang="da-DK" sz="2800" dirty="0"/>
          </a:p>
          <a:p>
            <a:pPr lvl="1">
              <a:buFont typeface="Arial" panose="020B0604020202020204" pitchFamily="34" charset="0"/>
              <a:buChar char="•"/>
            </a:pPr>
            <a:r>
              <a:rPr lang="da-DK" dirty="0" err="1"/>
              <a:t>dash</a:t>
            </a:r>
            <a:r>
              <a:rPr lang="da-DK" dirty="0"/>
              <a:t> </a:t>
            </a:r>
            <a:r>
              <a:rPr lang="da-DK" dirty="0" err="1"/>
              <a:t>boards</a:t>
            </a:r>
            <a:r>
              <a:rPr lang="da-DK" dirty="0"/>
              <a:t> (eller et synopsis-view), som involverer langt færre klik end i dag </a:t>
            </a:r>
            <a:endParaRPr lang="da-DK" sz="2800" dirty="0"/>
          </a:p>
          <a:p>
            <a:pPr lvl="1">
              <a:buFont typeface="Arial" panose="020B0604020202020204" pitchFamily="34" charset="0"/>
              <a:buChar char="•"/>
            </a:pPr>
            <a:r>
              <a:rPr lang="da-DK" dirty="0"/>
              <a:t>muligheden for at kunne </a:t>
            </a:r>
            <a:r>
              <a:rPr lang="da-DK" i="1" u="sng" dirty="0"/>
              <a:t>arbejde</a:t>
            </a:r>
            <a:r>
              <a:rPr lang="da-DK" dirty="0"/>
              <a:t> med data, ikke blot </a:t>
            </a:r>
            <a:r>
              <a:rPr lang="da-DK" i="1" u="sng" dirty="0"/>
              <a:t>få</a:t>
            </a:r>
            <a:r>
              <a:rPr lang="da-DK" dirty="0"/>
              <a:t> data</a:t>
            </a:r>
            <a:endParaRPr lang="da-DK" sz="2800" dirty="0"/>
          </a:p>
          <a:p>
            <a:pPr lvl="1">
              <a:buFont typeface="Arial" panose="020B0604020202020204" pitchFamily="34" charset="0"/>
              <a:buChar char="•"/>
            </a:pPr>
            <a:r>
              <a:rPr lang="da-DK" dirty="0"/>
              <a:t>muligheden for flere data til interne brug</a:t>
            </a:r>
            <a:endParaRPr lang="da-DK" sz="2800" dirty="0"/>
          </a:p>
          <a:p>
            <a:pPr marL="0" indent="0">
              <a:buNone/>
            </a:pPr>
            <a:endParaRPr lang="da-DK" dirty="0"/>
          </a:p>
          <a:p>
            <a:pPr marL="0" indent="0">
              <a:buNone/>
            </a:pPr>
            <a:endParaRPr lang="da-DK" dirty="0"/>
          </a:p>
          <a:p>
            <a:pPr marL="0" indent="0">
              <a:buNone/>
            </a:pPr>
            <a:endParaRPr lang="da-DK" dirty="0"/>
          </a:p>
          <a:p>
            <a:pPr marL="0" indent="0" algn="ctr">
              <a:buNone/>
            </a:pPr>
            <a:r>
              <a:rPr lang="da-DK" b="1" dirty="0"/>
              <a:t>Eksempler – næste slide</a:t>
            </a:r>
          </a:p>
        </p:txBody>
      </p:sp>
      <p:sp>
        <p:nvSpPr>
          <p:cNvPr id="4" name="Pladsholder til dato 3">
            <a:extLst>
              <a:ext uri="{FF2B5EF4-FFF2-40B4-BE49-F238E27FC236}">
                <a16:creationId xmlns:a16="http://schemas.microsoft.com/office/drawing/2014/main" id="{29B27BAB-DB64-4B4B-CC55-B34990D78414}"/>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87B6E4E-F3D7-4640-B9DD-A719C7ED73F0}"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985CCAF7-4DAB-4073-BAB9-EEBC55E0D97F}"/>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8A436942-BC2F-41BE-2E3C-91F8C846817D}"/>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712743B5-6C94-4A29-AA09-224A3D0190C4}"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15</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1026" name="Picture 2" descr="Data support | Research Data Blog">
            <a:extLst>
              <a:ext uri="{FF2B5EF4-FFF2-40B4-BE49-F238E27FC236}">
                <a16:creationId xmlns:a16="http://schemas.microsoft.com/office/drawing/2014/main" id="{162603F6-F69A-29EF-3CB9-B62EDD64B3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1868" y="1556792"/>
            <a:ext cx="3687620" cy="4695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260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F7A8291B-3A26-A135-F359-622EBE338E29}"/>
              </a:ext>
            </a:extLst>
          </p:cNvPr>
          <p:cNvSpPr>
            <a:spLocks noGrp="1"/>
          </p:cNvSpPr>
          <p:nvPr>
            <p:ph type="ftr" sz="quarter" idx="10"/>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Pladsholder til slidenummer 2">
            <a:extLst>
              <a:ext uri="{FF2B5EF4-FFF2-40B4-BE49-F238E27FC236}">
                <a16:creationId xmlns:a16="http://schemas.microsoft.com/office/drawing/2014/main" id="{031BB72E-6BF4-A66A-4463-FE32417EDE2B}"/>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B82DD540-2F3C-3F5A-8FBC-41F29E61E9DB}"/>
              </a:ext>
            </a:extLst>
          </p:cNvPr>
          <p:cNvSpPr>
            <a:spLocks noGrp="1"/>
          </p:cNvSpPr>
          <p:nvPr>
            <p:ph type="dt" sz="half" idx="12"/>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F9C83BB5-0FD1-4F03-B8F8-F813BF7D8432}"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6" name="Tekstfelt 5">
            <a:extLst>
              <a:ext uri="{FF2B5EF4-FFF2-40B4-BE49-F238E27FC236}">
                <a16:creationId xmlns:a16="http://schemas.microsoft.com/office/drawing/2014/main" id="{E46CE9CA-6A82-F7B8-8516-9F3E0E43C2B9}"/>
              </a:ext>
            </a:extLst>
          </p:cNvPr>
          <p:cNvSpPr txBox="1"/>
          <p:nvPr/>
        </p:nvSpPr>
        <p:spPr>
          <a:xfrm>
            <a:off x="982638" y="375300"/>
            <a:ext cx="10657184" cy="6971139"/>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2400" b="1" i="0" u="none" strike="noStrike" kern="1200" cap="none" spc="0" normalizeH="0" baseline="0" noProof="0" dirty="0">
                <a:ln>
                  <a:noFill/>
                </a:ln>
                <a:solidFill>
                  <a:srgbClr val="000000"/>
                </a:solidFill>
                <a:effectLst/>
                <a:uLnTx/>
                <a:uFillTx/>
                <a:latin typeface="Arial"/>
                <a:ea typeface="ＭＳ Ｐゴシック" pitchFamily="-80" charset="-128"/>
                <a:cs typeface="+mn-cs"/>
              </a:rPr>
              <a:t>Konkrete eksempler:</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Muligheden for at:</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følge interne studieskiftere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og derved opdele hvad der i dag opgøres som frafald til en mere kvalificeret opdeling i hhv. studieskift og reelt frafald væk fra DTU.</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kunne følge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studenteroptaget på henholdsvis kvote 1 og 2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med henblik på at se, hvordan hver population klarer sig.</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Data om de studerendes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adgangsgrundlag fra de gymnasiale ungdomsuddannelser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og kunne koble det fx med frafald.</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se, om de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rette</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adgangsniveauer er opnået på gymnasiet eller adgangskursus </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(til brug i frafaldsanalyse).</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Fælles karakteroversigt for PG-kurserne på BSc-niveau</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Fordelt på studieretning, køn, gymnasial baggrund (både fagniveauer og karaktergennemsnit), sabbatår, mm </a:t>
            </a:r>
            <a:r>
              <a:rPr kumimoji="0" lang="da-DK" sz="1800" b="1" i="0" u="none" strike="noStrike" kern="1200" cap="none" spc="0" normalizeH="0" baseline="0" noProof="0" dirty="0">
                <a:ln>
                  <a:noFill/>
                </a:ln>
                <a:solidFill>
                  <a:srgbClr val="990000"/>
                </a:solidFill>
                <a:effectLst/>
                <a:uLnTx/>
                <a:uFillTx/>
                <a:latin typeface="Arial"/>
                <a:ea typeface="ＭＳ Ｐゴシック" pitchFamily="-80" charset="-128"/>
                <a:cs typeface="+mn-cs"/>
              </a:rPr>
              <a:t>(NB!)</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En dimittendanalyse,</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der retningsspecifikt fortæller, hvor de studerende får job. </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Statistik om hvordan </a:t>
            </a: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kandidatstuderende med hhv. en DTU-bachelorgrad og en anden bachelor-baggrund</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klarer sig i forhold til hinanden </a:t>
            </a:r>
          </a:p>
          <a:p>
            <a:pPr marL="285750" marR="0" lvl="0" indent="-285750" algn="l" defTabSz="914400"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da-DK" sz="1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Datarapporter fra </a:t>
            </a:r>
            <a:r>
              <a:rPr kumimoji="0" lang="da-DK" sz="1800" b="1" i="0" u="none" strike="noStrike" kern="1200" cap="none" spc="0" normalizeH="0" baseline="0" noProof="0" dirty="0" err="1">
                <a:ln>
                  <a:noFill/>
                </a:ln>
                <a:solidFill>
                  <a:srgbClr val="000000"/>
                </a:solidFill>
                <a:effectLst/>
                <a:uLnTx/>
                <a:uFillTx/>
                <a:latin typeface="Arial"/>
                <a:ea typeface="ＭＳ Ｐゴシック" pitchFamily="-80" charset="-128"/>
                <a:cs typeface="+mn-cs"/>
              </a:rPr>
              <a:t>StudielederNet</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som giver mulighed for at vælge flere år ad gangen og ikke kun ét semester.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Verdana" pitchFamily="34" charset="0"/>
              <a:ea typeface="ＭＳ Ｐゴシック" pitchFamily="-80" charset="-128"/>
              <a:cs typeface="+mn-cs"/>
            </a:endParaRPr>
          </a:p>
        </p:txBody>
      </p:sp>
    </p:spTree>
    <p:extLst>
      <p:ext uri="{BB962C8B-B14F-4D97-AF65-F5344CB8AC3E}">
        <p14:creationId xmlns:p14="http://schemas.microsoft.com/office/powerpoint/2010/main" val="2033766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F8F3E-9847-B653-9D72-AD7EE46E5E14}"/>
              </a:ext>
            </a:extLst>
          </p:cNvPr>
          <p:cNvSpPr>
            <a:spLocks noGrp="1"/>
          </p:cNvSpPr>
          <p:nvPr>
            <p:ph type="title"/>
          </p:nvPr>
        </p:nvSpPr>
        <p:spPr>
          <a:xfrm>
            <a:off x="1258999" y="388808"/>
            <a:ext cx="9312374" cy="972716"/>
          </a:xfrm>
        </p:spPr>
        <p:txBody>
          <a:bodyPr wrap="square" anchor="b">
            <a:normAutofit/>
          </a:bodyPr>
          <a:lstStyle/>
          <a:p>
            <a:r>
              <a:rPr lang="da-DK" sz="3600" dirty="0"/>
              <a:t>Afsluttende ord</a:t>
            </a:r>
          </a:p>
        </p:txBody>
      </p:sp>
      <p:sp>
        <p:nvSpPr>
          <p:cNvPr id="5" name="Pladsholder til sidefod 4">
            <a:extLst>
              <a:ext uri="{FF2B5EF4-FFF2-40B4-BE49-F238E27FC236}">
                <a16:creationId xmlns:a16="http://schemas.microsoft.com/office/drawing/2014/main" id="{69A0C8B7-8975-5DB1-DC87-D5801D531A8F}"/>
              </a:ext>
            </a:extLst>
          </p:cNvPr>
          <p:cNvSpPr>
            <a:spLocks noGrp="1"/>
          </p:cNvSpPr>
          <p:nvPr>
            <p:ph type="ftr" sz="quarter" idx="10"/>
          </p:nvPr>
        </p:nvSpPr>
        <p:spPr>
          <a:xfrm>
            <a:off x="5590800" y="6541200"/>
            <a:ext cx="5497200" cy="316800"/>
          </a:xfrm>
        </p:spPr>
        <p:txBody>
          <a:bodyPr anchor="ctr">
            <a:normAutofit/>
          </a:bodyPr>
          <a:lstStyle/>
          <a:p>
            <a:pPr marL="0" marR="0" lvl="0" indent="0" algn="r" defTabSz="914400" rtl="0" eaLnBrk="1" fontAlgn="base" latinLnBrk="0" hangingPunct="1">
              <a:lnSpc>
                <a:spcPct val="100000"/>
              </a:lnSpc>
              <a:spcBef>
                <a:spcPts val="0"/>
              </a:spcBef>
              <a:spcAft>
                <a:spcPts val="60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p>
        </p:txBody>
      </p:sp>
      <p:sp>
        <p:nvSpPr>
          <p:cNvPr id="6" name="Pladsholder til slidenummer 5">
            <a:extLst>
              <a:ext uri="{FF2B5EF4-FFF2-40B4-BE49-F238E27FC236}">
                <a16:creationId xmlns:a16="http://schemas.microsoft.com/office/drawing/2014/main" id="{8ECB9E40-68B8-0852-3A7C-623E9C601704}"/>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17</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Pladsholder til dato 3">
            <a:extLst>
              <a:ext uri="{FF2B5EF4-FFF2-40B4-BE49-F238E27FC236}">
                <a16:creationId xmlns:a16="http://schemas.microsoft.com/office/drawing/2014/main" id="{3A95AB1A-FE32-9615-0424-6062B89E558A}"/>
              </a:ext>
            </a:extLst>
          </p:cNvPr>
          <p:cNvSpPr>
            <a:spLocks noGrp="1"/>
          </p:cNvSpPr>
          <p:nvPr>
            <p:ph type="dt" sz="half" idx="12"/>
          </p:nvPr>
        </p:nvSpPr>
        <p:spPr>
          <a:xfrm>
            <a:off x="252000" y="6541200"/>
            <a:ext cx="1105200" cy="316800"/>
          </a:xfrm>
        </p:spPr>
        <p:txBody>
          <a:bodyPr anchor="ctr">
            <a:norm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8F7FE001-B37B-4C57-BC17-A8D7F01B1029}"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10" name="Pladsholder til indhold 9">
            <a:extLst>
              <a:ext uri="{FF2B5EF4-FFF2-40B4-BE49-F238E27FC236}">
                <a16:creationId xmlns:a16="http://schemas.microsoft.com/office/drawing/2014/main" id="{9B61FBB0-8920-559E-6C3F-D0526CC7150A}"/>
              </a:ext>
            </a:extLst>
          </p:cNvPr>
          <p:cNvSpPr>
            <a:spLocks noGrp="1"/>
          </p:cNvSpPr>
          <p:nvPr>
            <p:ph sz="half" idx="1"/>
          </p:nvPr>
        </p:nvSpPr>
        <p:spPr>
          <a:xfrm>
            <a:off x="1364303" y="4108326"/>
            <a:ext cx="9144942" cy="1872208"/>
          </a:xfrm>
        </p:spPr>
        <p:txBody>
          <a:bodyPr/>
          <a:lstStyle/>
          <a:p>
            <a:pPr marL="0" indent="0" algn="ctr">
              <a:buNone/>
            </a:pPr>
            <a:r>
              <a:rPr lang="da-DK" sz="2800" b="1" dirty="0"/>
              <a:t>Endnu engang tak for gode samtaler, input og ideer.</a:t>
            </a:r>
          </a:p>
          <a:p>
            <a:pPr marL="0" indent="0" algn="ctr">
              <a:buNone/>
            </a:pPr>
            <a:r>
              <a:rPr lang="da-DK" sz="2800" b="1" dirty="0"/>
              <a:t>Det har været en fornøjelse at tale med jer!</a:t>
            </a:r>
          </a:p>
          <a:p>
            <a:pPr marL="0" indent="0" algn="ctr">
              <a:buNone/>
            </a:pPr>
            <a:endParaRPr lang="da-DK" sz="2800" b="1" dirty="0"/>
          </a:p>
          <a:p>
            <a:pPr marL="0" indent="0" algn="r">
              <a:buNone/>
            </a:pPr>
            <a:r>
              <a:rPr lang="da-DK" sz="2000" dirty="0"/>
              <a:t>Jane og Christa</a:t>
            </a:r>
          </a:p>
          <a:p>
            <a:pPr marL="0" indent="0" algn="ctr">
              <a:buNone/>
            </a:pPr>
            <a:endParaRPr lang="da-DK" sz="2800" b="1" dirty="0"/>
          </a:p>
        </p:txBody>
      </p:sp>
      <p:sp>
        <p:nvSpPr>
          <p:cNvPr id="3" name="Tekstfelt 2">
            <a:extLst>
              <a:ext uri="{FF2B5EF4-FFF2-40B4-BE49-F238E27FC236}">
                <a16:creationId xmlns:a16="http://schemas.microsoft.com/office/drawing/2014/main" id="{8A2AB622-53F5-B952-147F-3541107A3356}"/>
              </a:ext>
            </a:extLst>
          </p:cNvPr>
          <p:cNvSpPr txBox="1"/>
          <p:nvPr/>
        </p:nvSpPr>
        <p:spPr>
          <a:xfrm>
            <a:off x="1486694" y="1772816"/>
            <a:ext cx="8856984" cy="213391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2800" b="1" i="0" u="none" strike="noStrike" kern="1200" cap="none" spc="0" normalizeH="0" baseline="0" noProof="0" dirty="0">
                <a:ln>
                  <a:noFill/>
                </a:ln>
                <a:solidFill>
                  <a:srgbClr val="000000"/>
                </a:solidFill>
                <a:effectLst/>
                <a:uLnTx/>
                <a:uFillTx/>
                <a:latin typeface="Arial"/>
                <a:ea typeface="ＭＳ Ｐゴシック" pitchFamily="-80" charset="-128"/>
                <a:cs typeface="+mn-cs"/>
              </a:rPr>
              <a:t>Midtvejsevalueringen indgår som en del af AUS handleplan for 2026. Yderligere opfølgning kommer ……</a:t>
            </a:r>
          </a:p>
          <a:p>
            <a:pPr marL="0" marR="0" lvl="0" indent="0" algn="r" defTabSz="914400" rtl="0" eaLnBrk="1" fontAlgn="base" latinLnBrk="0" hangingPunct="1">
              <a:lnSpc>
                <a:spcPct val="100000"/>
              </a:lnSpc>
              <a:spcBef>
                <a:spcPts val="432"/>
              </a:spcBef>
              <a:spcAft>
                <a:spcPct val="0"/>
              </a:spcAft>
              <a:buClrTx/>
              <a:buSzTx/>
              <a:buFontTx/>
              <a:buNone/>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Ulrik og Trine</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2800" b="1"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639772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62D75-99AF-BA4E-6972-1EE6DBE92CC8}"/>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C3AF9B9F-3160-B4A7-59E7-583E1F97841C}"/>
              </a:ext>
            </a:extLst>
          </p:cNvPr>
          <p:cNvSpPr>
            <a:spLocks noGrp="1"/>
          </p:cNvSpPr>
          <p:nvPr>
            <p:ph type="ctrTitle"/>
          </p:nvPr>
        </p:nvSpPr>
        <p:spPr>
          <a:xfrm>
            <a:off x="406574" y="4406754"/>
            <a:ext cx="10840028" cy="1886470"/>
          </a:xfrm>
        </p:spPr>
        <p:txBody>
          <a:bodyPr/>
          <a:lstStyle/>
          <a:p>
            <a:r>
              <a:rPr lang="en-GB" sz="8800" dirty="0" err="1"/>
              <a:t>Meddelelser</a:t>
            </a:r>
            <a:endParaRPr lang="en-GB" sz="8800" dirty="0"/>
          </a:p>
        </p:txBody>
      </p:sp>
      <p:sp>
        <p:nvSpPr>
          <p:cNvPr id="18" name="Footer Placeholder 17">
            <a:extLst>
              <a:ext uri="{FF2B5EF4-FFF2-40B4-BE49-F238E27FC236}">
                <a16:creationId xmlns:a16="http://schemas.microsoft.com/office/drawing/2014/main" id="{59B30B07-D175-E7A0-EDF2-9574B22C060F}"/>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74033ADE-3EC8-7BEB-B247-710A86C10C88}"/>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91A5EB16-863D-B62B-D2BE-364F831D6D46}"/>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39DFD1-4D21-4937-A080-E5993CCC1F6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Tekstfelt 1">
            <a:extLst>
              <a:ext uri="{FF2B5EF4-FFF2-40B4-BE49-F238E27FC236}">
                <a16:creationId xmlns:a16="http://schemas.microsoft.com/office/drawing/2014/main" id="{381204F5-6560-432E-8073-CECF60A81A97}"/>
              </a:ext>
            </a:extLst>
          </p:cNvPr>
          <p:cNvSpPr txBox="1"/>
          <p:nvPr/>
        </p:nvSpPr>
        <p:spPr>
          <a:xfrm>
            <a:off x="393556" y="2708920"/>
            <a:ext cx="8280920" cy="984885"/>
          </a:xfrm>
          <a:prstGeom prst="rect">
            <a:avLst/>
          </a:prstGeom>
          <a:noFill/>
        </p:spPr>
        <p:txBody>
          <a:bodyPr wrap="square" lIns="0" tIns="0" rIns="0" bIns="0" rtlCol="0">
            <a:spAutoFit/>
          </a:bodyPr>
          <a:lstStyle/>
          <a:p>
            <a:pPr>
              <a:spcBef>
                <a:spcPts val="432"/>
              </a:spcBef>
            </a:pPr>
            <a:br>
              <a:rPr lang="en-GB" sz="3200" dirty="0">
                <a:solidFill>
                  <a:schemeClr val="bg1"/>
                </a:solidFill>
              </a:rPr>
            </a:br>
            <a:endParaRPr lang="da-DK" sz="3200" dirty="0" err="1">
              <a:solidFill>
                <a:schemeClr val="bg1"/>
              </a:solidFill>
              <a:latin typeface="+mn-lt"/>
            </a:endParaRPr>
          </a:p>
        </p:txBody>
      </p:sp>
    </p:spTree>
    <p:custDataLst>
      <p:custData r:id="rId1"/>
      <p:custData r:id="rId2"/>
    </p:custDataLst>
    <p:extLst>
      <p:ext uri="{BB962C8B-B14F-4D97-AF65-F5344CB8AC3E}">
        <p14:creationId xmlns:p14="http://schemas.microsoft.com/office/powerpoint/2010/main" val="40363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1393C32-4593-A727-A772-60975780A8AB}"/>
              </a:ext>
            </a:extLst>
          </p:cNvPr>
          <p:cNvSpPr>
            <a:spLocks noGrp="1"/>
          </p:cNvSpPr>
          <p:nvPr>
            <p:ph type="ctrTitle"/>
          </p:nvPr>
        </p:nvSpPr>
        <p:spPr/>
        <p:txBody>
          <a:bodyPr/>
          <a:lstStyle/>
          <a:p>
            <a:r>
              <a:rPr lang="da-DK" dirty="0"/>
              <a:t>Antal studiepladser på </a:t>
            </a:r>
            <a:r>
              <a:rPr lang="da-DK" dirty="0" err="1"/>
              <a:t>BEng</a:t>
            </a:r>
            <a:r>
              <a:rPr lang="da-DK" dirty="0"/>
              <a:t> og </a:t>
            </a:r>
            <a:r>
              <a:rPr lang="da-DK" dirty="0" err="1"/>
              <a:t>BSc</a:t>
            </a:r>
            <a:r>
              <a:rPr lang="da-DK" dirty="0"/>
              <a:t> 2026</a:t>
            </a:r>
            <a:endParaRPr lang="en-GB" dirty="0"/>
          </a:p>
        </p:txBody>
      </p:sp>
      <p:sp>
        <p:nvSpPr>
          <p:cNvPr id="23" name="Subtitle 22">
            <a:extLst>
              <a:ext uri="{FF2B5EF4-FFF2-40B4-BE49-F238E27FC236}">
                <a16:creationId xmlns:a16="http://schemas.microsoft.com/office/drawing/2014/main" id="{2A505916-C26B-4D8F-DD23-7BF9A136D3B0}"/>
              </a:ext>
            </a:extLst>
          </p:cNvPr>
          <p:cNvSpPr>
            <a:spLocks noGrp="1"/>
          </p:cNvSpPr>
          <p:nvPr>
            <p:ph type="subTitle" idx="1"/>
          </p:nvPr>
        </p:nvSpPr>
        <p:spPr/>
        <p:txBody>
          <a:bodyPr/>
          <a:lstStyle/>
          <a:p>
            <a:r>
              <a:rPr lang="en-GB" dirty="0" err="1"/>
              <a:t>Meddelelsespunkt</a:t>
            </a:r>
            <a:endParaRPr lang="en-GB" dirty="0"/>
          </a:p>
        </p:txBody>
      </p:sp>
      <p:sp>
        <p:nvSpPr>
          <p:cNvPr id="18" name="Footer Placeholder 17">
            <a:extLst>
              <a:ext uri="{FF2B5EF4-FFF2-40B4-BE49-F238E27FC236}">
                <a16:creationId xmlns:a16="http://schemas.microsoft.com/office/drawing/2014/main" id="{7D4DE17D-67D9-66AA-C1C4-1E8F443F4C99}"/>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Arial"/>
                <a:ea typeface="ＭＳ Ｐゴシック" pitchFamily="-80" charset="-128"/>
                <a:cs typeface="+mn-cs"/>
              </a:rPr>
              <a:t>Titel</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A068D229-C10D-E6D4-5477-85C69A8B19DD}"/>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rPr>
              <a:t>Dato</a:t>
            </a:r>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3086D-4DC6-584C-F08D-86F1944E44FF}"/>
              </a:ext>
            </a:extLst>
          </p:cNvPr>
          <p:cNvSpPr>
            <a:spLocks noGrp="1"/>
          </p:cNvSpPr>
          <p:nvPr>
            <p:ph type="title"/>
          </p:nvPr>
        </p:nvSpPr>
        <p:spPr/>
        <p:txBody>
          <a:bodyPr/>
          <a:lstStyle/>
          <a:p>
            <a:r>
              <a:rPr lang="da-DK" dirty="0"/>
              <a:t>Dagsorden CUU 20. februar 2026</a:t>
            </a:r>
          </a:p>
        </p:txBody>
      </p:sp>
      <p:sp>
        <p:nvSpPr>
          <p:cNvPr id="3" name="Content Placeholder 2">
            <a:extLst>
              <a:ext uri="{FF2B5EF4-FFF2-40B4-BE49-F238E27FC236}">
                <a16:creationId xmlns:a16="http://schemas.microsoft.com/office/drawing/2014/main" id="{ED12F905-F56A-BC1A-5A8C-1C55FBCF3F78}"/>
              </a:ext>
            </a:extLst>
          </p:cNvPr>
          <p:cNvSpPr>
            <a:spLocks noGrp="1"/>
          </p:cNvSpPr>
          <p:nvPr>
            <p:ph sz="half" idx="1"/>
          </p:nvPr>
        </p:nvSpPr>
        <p:spPr>
          <a:xfrm>
            <a:off x="1774726" y="2339801"/>
            <a:ext cx="4410177" cy="4546800"/>
          </a:xfrm>
        </p:spPr>
        <p:txBody>
          <a:bodyPr/>
          <a:lstStyle/>
          <a:p>
            <a:pPr marL="342900" indent="-342900">
              <a:buAutoNum type="arabicPeriod"/>
            </a:pPr>
            <a:r>
              <a:rPr lang="da-DK" b="1" dirty="0"/>
              <a:t>Velkommen</a:t>
            </a:r>
          </a:p>
          <a:p>
            <a:pPr marL="342900" indent="-342900">
              <a:buAutoNum type="arabicPeriod"/>
            </a:pPr>
            <a:endParaRPr lang="da-DK" b="1" dirty="0"/>
          </a:p>
          <a:p>
            <a:pPr marL="342900" indent="-342900">
              <a:buAutoNum type="arabicPeriod"/>
            </a:pPr>
            <a:r>
              <a:rPr lang="da-DK" b="1" dirty="0"/>
              <a:t>DTU’s nye strategi 2026 – 2031</a:t>
            </a:r>
          </a:p>
          <a:p>
            <a:pPr marL="342900" indent="-342900">
              <a:buAutoNum type="arabicPeriod"/>
            </a:pPr>
            <a:endParaRPr lang="da-DK" b="1" dirty="0"/>
          </a:p>
          <a:p>
            <a:pPr marL="342900" indent="-342900">
              <a:buAutoNum type="arabicPeriod"/>
            </a:pPr>
            <a:r>
              <a:rPr lang="da-DK" b="1" dirty="0"/>
              <a:t>Midtvejsevaluering af uddannelsesprocessen på DTU</a:t>
            </a:r>
          </a:p>
          <a:p>
            <a:pPr marL="342900" indent="-342900">
              <a:buAutoNum type="arabicPeriod"/>
            </a:pPr>
            <a:endParaRPr lang="da-DK" b="1" dirty="0"/>
          </a:p>
          <a:p>
            <a:pPr marL="342900" indent="-342900">
              <a:buAutoNum type="arabicPeriod"/>
            </a:pPr>
            <a:r>
              <a:rPr lang="da-DK" b="1" dirty="0"/>
              <a:t>Eventuelt og Meddelelser</a:t>
            </a:r>
          </a:p>
        </p:txBody>
      </p:sp>
      <p:sp>
        <p:nvSpPr>
          <p:cNvPr id="5" name="Footer Placeholder 4">
            <a:extLst>
              <a:ext uri="{FF2B5EF4-FFF2-40B4-BE49-F238E27FC236}">
                <a16:creationId xmlns:a16="http://schemas.microsoft.com/office/drawing/2014/main" id="{667C760C-CDBE-A8D5-6298-67586246812C}"/>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1CDB779-2825-5997-A955-72EE631D50E1}"/>
              </a:ext>
            </a:extLst>
          </p:cNvPr>
          <p:cNvSpPr>
            <a:spLocks noGrp="1"/>
          </p:cNvSpPr>
          <p:nvPr>
            <p:ph type="sldNum" sz="quarter" idx="11"/>
          </p:nvPr>
        </p:nvSpPr>
        <p:spPr/>
        <p:txBody>
          <a:bodyPr/>
          <a:lstStyle/>
          <a:p>
            <a:fld id="{103EA872-A674-449B-A120-B97244F8E91D}" type="slidenum">
              <a:rPr lang="en-GB" smtClean="0"/>
              <a:pPr/>
              <a:t>2</a:t>
            </a:fld>
            <a:endParaRPr lang="en-GB" dirty="0"/>
          </a:p>
        </p:txBody>
      </p:sp>
      <p:sp>
        <p:nvSpPr>
          <p:cNvPr id="7" name="Date Placeholder 6">
            <a:extLst>
              <a:ext uri="{FF2B5EF4-FFF2-40B4-BE49-F238E27FC236}">
                <a16:creationId xmlns:a16="http://schemas.microsoft.com/office/drawing/2014/main" id="{9AD1C2CE-0F8D-11F5-7DF5-054BD38F0BA9}"/>
              </a:ext>
            </a:extLst>
          </p:cNvPr>
          <p:cNvSpPr>
            <a:spLocks noGrp="1"/>
          </p:cNvSpPr>
          <p:nvPr>
            <p:ph type="dt" sz="half" idx="12"/>
          </p:nvPr>
        </p:nvSpPr>
        <p:spPr/>
        <p:txBody>
          <a:bodyPr/>
          <a:lstStyle/>
          <a:p>
            <a:fld id="{EA8194E1-A86F-40D6-A113-30E4942E2208}" type="datetime1">
              <a:rPr lang="da-DK" smtClean="0"/>
              <a:t>18-02-2026</a:t>
            </a:fld>
            <a:endParaRPr lang="en-GB"/>
          </a:p>
        </p:txBody>
      </p:sp>
      <p:pic>
        <p:nvPicPr>
          <p:cNvPr id="8" name="Content Placeholder 7">
            <a:extLst>
              <a:ext uri="{FF2B5EF4-FFF2-40B4-BE49-F238E27FC236}">
                <a16:creationId xmlns:a16="http://schemas.microsoft.com/office/drawing/2014/main" id="{A4F0EF75-80CF-55A3-8EFD-96C86FE64F80}"/>
              </a:ext>
            </a:extLst>
          </p:cNvPr>
          <p:cNvPicPr>
            <a:picLocks noGrp="1" noChangeAspect="1"/>
          </p:cNvPicPr>
          <p:nvPr>
            <p:ph sz="half" idx="2"/>
          </p:nvPr>
        </p:nvPicPr>
        <p:blipFill>
          <a:blip r:embed="rId2"/>
          <a:stretch>
            <a:fillRect/>
          </a:stretch>
        </p:blipFill>
        <p:spPr>
          <a:xfrm>
            <a:off x="7484465" y="1712716"/>
            <a:ext cx="2796782" cy="4534293"/>
          </a:xfrm>
          <a:prstGeom prst="rect">
            <a:avLst/>
          </a:prstGeom>
        </p:spPr>
      </p:pic>
    </p:spTree>
    <p:extLst>
      <p:ext uri="{BB962C8B-B14F-4D97-AF65-F5344CB8AC3E}">
        <p14:creationId xmlns:p14="http://schemas.microsoft.com/office/powerpoint/2010/main" val="349789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8176A0-9334-6370-F405-5289026BA830}"/>
              </a:ext>
            </a:extLst>
          </p:cNvPr>
          <p:cNvSpPr>
            <a:spLocks noGrp="1"/>
          </p:cNvSpPr>
          <p:nvPr>
            <p:ph type="title"/>
          </p:nvPr>
        </p:nvSpPr>
        <p:spPr>
          <a:xfrm>
            <a:off x="1774726" y="426127"/>
            <a:ext cx="9865096" cy="972716"/>
          </a:xfrm>
        </p:spPr>
        <p:txBody>
          <a:bodyPr/>
          <a:lstStyle/>
          <a:p>
            <a:r>
              <a:rPr lang="da-DK" sz="2600" dirty="0"/>
              <a:t>Officielle studieplader - diplomingeniør- og </a:t>
            </a:r>
            <a:r>
              <a:rPr lang="da-DK" sz="2600" dirty="0" err="1"/>
              <a:t>civilbachelorudd</a:t>
            </a:r>
            <a:r>
              <a:rPr lang="da-DK" sz="2600" dirty="0"/>
              <a:t>.</a:t>
            </a:r>
          </a:p>
        </p:txBody>
      </p:sp>
      <p:sp>
        <p:nvSpPr>
          <p:cNvPr id="3" name="Pladsholder til indhold 2">
            <a:extLst>
              <a:ext uri="{FF2B5EF4-FFF2-40B4-BE49-F238E27FC236}">
                <a16:creationId xmlns:a16="http://schemas.microsoft.com/office/drawing/2014/main" id="{CF903E92-9943-92BC-9BAA-A73F7BB77873}"/>
              </a:ext>
            </a:extLst>
          </p:cNvPr>
          <p:cNvSpPr>
            <a:spLocks noGrp="1"/>
          </p:cNvSpPr>
          <p:nvPr>
            <p:ph idx="1"/>
          </p:nvPr>
        </p:nvSpPr>
        <p:spPr>
          <a:xfrm>
            <a:off x="1774800" y="1706400"/>
            <a:ext cx="9576990" cy="4545578"/>
          </a:xfrm>
        </p:spPr>
        <p:txBody>
          <a:bodyPr/>
          <a:lstStyle/>
          <a:p>
            <a:pPr marL="0" indent="0">
              <a:buNone/>
            </a:pPr>
            <a:r>
              <a:rPr lang="da-DK" b="1" dirty="0"/>
              <a:t>Diplomingeniøruddannelsen</a:t>
            </a:r>
            <a:r>
              <a:rPr lang="da-DK" dirty="0"/>
              <a:t>:</a:t>
            </a:r>
          </a:p>
          <a:p>
            <a:pPr marL="0" indent="0">
              <a:buNone/>
            </a:pPr>
            <a:r>
              <a:rPr lang="da-DK" dirty="0"/>
              <a:t>Samlet </a:t>
            </a:r>
            <a:r>
              <a:rPr lang="da-DK" u="sng" dirty="0"/>
              <a:t>884 officielle studiepladser</a:t>
            </a:r>
            <a:r>
              <a:rPr lang="da-DK" dirty="0"/>
              <a:t>. I forhold til 2025:</a:t>
            </a:r>
          </a:p>
          <a:p>
            <a:pPr marL="0" indent="0">
              <a:buNone/>
            </a:pPr>
            <a:r>
              <a:rPr lang="da-DK" dirty="0">
                <a:solidFill>
                  <a:srgbClr val="00B050"/>
                </a:solidFill>
              </a:rPr>
              <a:t>+</a:t>
            </a:r>
            <a:r>
              <a:rPr lang="da-DK" dirty="0"/>
              <a:t> 30 pladser på ny uddannelse i Industriel Teknologi på Risø</a:t>
            </a:r>
          </a:p>
          <a:p>
            <a:pPr marL="0" indent="0">
              <a:buNone/>
            </a:pPr>
            <a:r>
              <a:rPr lang="da-DK" dirty="0">
                <a:solidFill>
                  <a:srgbClr val="C00000"/>
                </a:solidFill>
              </a:rPr>
              <a:t>-</a:t>
            </a:r>
            <a:r>
              <a:rPr lang="da-DK" dirty="0"/>
              <a:t> 6 pladser på Skibsteknik og Maritimt Design i Frederikshavn pga. lavt optag i 2025</a:t>
            </a:r>
          </a:p>
          <a:p>
            <a:pPr marL="0" indent="0">
              <a:buNone/>
            </a:pPr>
            <a:endParaRPr lang="da-DK" dirty="0"/>
          </a:p>
          <a:p>
            <a:pPr marL="0" indent="0">
              <a:buNone/>
            </a:pPr>
            <a:r>
              <a:rPr lang="da-DK" b="1" dirty="0"/>
              <a:t>Civilbacheloruddannelsen</a:t>
            </a:r>
            <a:endParaRPr lang="da-DK" dirty="0"/>
          </a:p>
          <a:p>
            <a:pPr marL="0" indent="0">
              <a:buNone/>
            </a:pPr>
            <a:r>
              <a:rPr lang="da-DK" dirty="0"/>
              <a:t>Samlet </a:t>
            </a:r>
            <a:r>
              <a:rPr lang="da-DK" u="sng" dirty="0"/>
              <a:t>1.195 officielle studiepladser</a:t>
            </a:r>
            <a:r>
              <a:rPr lang="da-DK" dirty="0"/>
              <a:t>. I forhold til 2025:</a:t>
            </a:r>
          </a:p>
          <a:p>
            <a:pPr marL="0" indent="0">
              <a:buNone/>
            </a:pPr>
            <a:r>
              <a:rPr lang="da-DK" dirty="0">
                <a:solidFill>
                  <a:srgbClr val="C00000"/>
                </a:solidFill>
              </a:rPr>
              <a:t>-</a:t>
            </a:r>
            <a:r>
              <a:rPr lang="da-DK" dirty="0"/>
              <a:t> 50 pladser på General Engineering pga. politisk loft over EU/EØS-studerende</a:t>
            </a:r>
          </a:p>
          <a:p>
            <a:pPr marL="0" indent="0">
              <a:buNone/>
            </a:pPr>
            <a:r>
              <a:rPr lang="da-DK" dirty="0">
                <a:solidFill>
                  <a:srgbClr val="C00000"/>
                </a:solidFill>
              </a:rPr>
              <a:t>-</a:t>
            </a:r>
            <a:r>
              <a:rPr lang="da-DK" dirty="0"/>
              <a:t> 20 pladser på Medicin og Teknologi pga. fagligt niveau på retningen (ønske fra studieleder)</a:t>
            </a:r>
          </a:p>
        </p:txBody>
      </p:sp>
      <p:sp>
        <p:nvSpPr>
          <p:cNvPr id="4" name="Pladsholder til dato 3">
            <a:extLst>
              <a:ext uri="{FF2B5EF4-FFF2-40B4-BE49-F238E27FC236}">
                <a16:creationId xmlns:a16="http://schemas.microsoft.com/office/drawing/2014/main" id="{4AA48CFA-3D78-0603-113B-F756E2FEFB56}"/>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da-DK" sz="700" b="1" i="0" u="none" strike="noStrike" kern="1200" cap="none" spc="0" normalizeH="0" baseline="0" noProof="0">
                <a:ln>
                  <a:noFill/>
                </a:ln>
                <a:solidFill>
                  <a:srgbClr val="FFFFFF"/>
                </a:solidFill>
                <a:effectLst/>
                <a:uLnTx/>
                <a:uFillTx/>
                <a:latin typeface="Arial"/>
                <a:ea typeface="ＭＳ Ｐゴシック" pitchFamily="-80" charset="-128"/>
                <a:cs typeface="+mn-cs"/>
              </a:rPr>
              <a:t>Dato</a:t>
            </a:r>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EB7D7F27-CF04-E2F6-A258-E2D32A191AD0}"/>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Titel</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817E85E9-BB1D-9EEE-497F-B328298F4113}"/>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20</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456505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0BE479-0C5F-C5F1-8409-7550CB0C8EB3}"/>
              </a:ext>
            </a:extLst>
          </p:cNvPr>
          <p:cNvSpPr>
            <a:spLocks noGrp="1"/>
          </p:cNvSpPr>
          <p:nvPr>
            <p:ph type="title"/>
          </p:nvPr>
        </p:nvSpPr>
        <p:spPr/>
        <p:txBody>
          <a:bodyPr/>
          <a:lstStyle/>
          <a:p>
            <a:r>
              <a:rPr lang="da-DK" sz="2800" dirty="0"/>
              <a:t>Forventet optag - diplomingeniør- og </a:t>
            </a:r>
            <a:r>
              <a:rPr lang="da-DK" sz="2800" dirty="0" err="1"/>
              <a:t>civilbachelorudd</a:t>
            </a:r>
            <a:r>
              <a:rPr lang="da-DK" sz="2800" dirty="0"/>
              <a:t>.</a:t>
            </a:r>
          </a:p>
        </p:txBody>
      </p:sp>
      <p:sp>
        <p:nvSpPr>
          <p:cNvPr id="3" name="Pladsholder til indhold 2">
            <a:extLst>
              <a:ext uri="{FF2B5EF4-FFF2-40B4-BE49-F238E27FC236}">
                <a16:creationId xmlns:a16="http://schemas.microsoft.com/office/drawing/2014/main" id="{3B2F5F80-34DF-A0F0-F0AC-D27E6AD7C1F5}"/>
              </a:ext>
            </a:extLst>
          </p:cNvPr>
          <p:cNvSpPr>
            <a:spLocks noGrp="1"/>
          </p:cNvSpPr>
          <p:nvPr>
            <p:ph idx="1"/>
          </p:nvPr>
        </p:nvSpPr>
        <p:spPr/>
        <p:txBody>
          <a:bodyPr/>
          <a:lstStyle/>
          <a:p>
            <a:pPr marL="0" indent="0">
              <a:buNone/>
            </a:pPr>
            <a:endParaRPr lang="da-DK" dirty="0"/>
          </a:p>
          <a:p>
            <a:pPr marL="0" indent="0">
              <a:buNone/>
            </a:pPr>
            <a:endParaRPr lang="da-DK" dirty="0"/>
          </a:p>
          <a:p>
            <a:pPr marL="0" indent="0">
              <a:buNone/>
            </a:pPr>
            <a:endParaRPr lang="da-DK" dirty="0"/>
          </a:p>
        </p:txBody>
      </p:sp>
      <p:sp>
        <p:nvSpPr>
          <p:cNvPr id="4" name="Pladsholder til dato 3">
            <a:extLst>
              <a:ext uri="{FF2B5EF4-FFF2-40B4-BE49-F238E27FC236}">
                <a16:creationId xmlns:a16="http://schemas.microsoft.com/office/drawing/2014/main" id="{76ABABE8-B789-F2CA-2C3C-C8B6B2FDB273}"/>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da-DK" sz="700" b="1" i="0" u="none" strike="noStrike" kern="1200" cap="none" spc="0" normalizeH="0" baseline="0" noProof="0">
                <a:ln>
                  <a:noFill/>
                </a:ln>
                <a:solidFill>
                  <a:srgbClr val="FFFFFF"/>
                </a:solidFill>
                <a:effectLst/>
                <a:uLnTx/>
                <a:uFillTx/>
                <a:latin typeface="Arial"/>
                <a:ea typeface="ＭＳ Ｐゴシック" pitchFamily="-80" charset="-128"/>
                <a:cs typeface="+mn-cs"/>
              </a:rPr>
              <a:t>Dato</a:t>
            </a:r>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Pladsholder til sidefod 4">
            <a:extLst>
              <a:ext uri="{FF2B5EF4-FFF2-40B4-BE49-F238E27FC236}">
                <a16:creationId xmlns:a16="http://schemas.microsoft.com/office/drawing/2014/main" id="{720DC31A-06AD-D182-29C6-AF45D639C7D2}"/>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Titel</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Pladsholder til slidenummer 5">
            <a:extLst>
              <a:ext uri="{FF2B5EF4-FFF2-40B4-BE49-F238E27FC236}">
                <a16:creationId xmlns:a16="http://schemas.microsoft.com/office/drawing/2014/main" id="{8174A251-4F64-D85C-8ED7-5E72B19D5B04}"/>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21</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Pladsholder til indhold 2">
            <a:extLst>
              <a:ext uri="{FF2B5EF4-FFF2-40B4-BE49-F238E27FC236}">
                <a16:creationId xmlns:a16="http://schemas.microsoft.com/office/drawing/2014/main" id="{CF129CBC-0183-60A3-2889-25AE18C064F6}"/>
              </a:ext>
            </a:extLst>
          </p:cNvPr>
          <p:cNvSpPr txBox="1">
            <a:spLocks/>
          </p:cNvSpPr>
          <p:nvPr/>
        </p:nvSpPr>
        <p:spPr bwMode="auto">
          <a:xfrm>
            <a:off x="1774800" y="1706400"/>
            <a:ext cx="9731650"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1" i="0" u="none" strike="noStrike" kern="1200" cap="none" spc="0" normalizeH="0" baseline="0" noProof="0" dirty="0">
                <a:ln>
                  <a:noFill/>
                </a:ln>
                <a:solidFill>
                  <a:srgbClr val="990000"/>
                </a:solidFill>
                <a:effectLst/>
                <a:uLnTx/>
                <a:uFillTx/>
                <a:latin typeface="Arial"/>
                <a:ea typeface="+mn-ea"/>
                <a:cs typeface="+mn-cs"/>
              </a:rPr>
              <a:t>DTU vil uddanne flere ingeniører til gavn for samfundet</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1200" cap="none" spc="0" normalizeH="0" baseline="0" noProof="0" dirty="0">
              <a:ln>
                <a:noFill/>
              </a:ln>
              <a:solidFill>
                <a:srgbClr val="99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mn-ea"/>
                <a:cs typeface="+mn-cs"/>
              </a:rPr>
              <a:t>Vi tilbyder flere pladser end det officielle antal pladser som er et minimum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1200" cap="none" spc="0" normalizeH="0" baseline="0" noProof="0" dirty="0">
              <a:ln>
                <a:noFill/>
              </a:ln>
              <a:solidFill>
                <a:srgbClr val="99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1" i="0" u="none" strike="noStrike" kern="1200" cap="none" spc="0" normalizeH="0" baseline="0" noProof="0" dirty="0">
                <a:ln>
                  <a:noFill/>
                </a:ln>
                <a:solidFill>
                  <a:srgbClr val="000000"/>
                </a:solidFill>
                <a:effectLst/>
                <a:uLnTx/>
                <a:uFillTx/>
                <a:latin typeface="Arial"/>
                <a:ea typeface="+mn-ea"/>
                <a:cs typeface="+mn-cs"/>
              </a:rPr>
              <a:t>Diplomingeniøruddannelsen</a:t>
            </a:r>
            <a:endParaRPr kumimoji="0" lang="da-DK"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mn-ea"/>
                <a:cs typeface="+mn-cs"/>
              </a:rPr>
              <a:t>Vi er langt fra politisk loft over antal studiepladser, men ønsker (at fastholde) adgangskvotienter</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mn-ea"/>
                <a:cs typeface="+mn-cs"/>
              </a:rPr>
              <a:t>Forventet optag afhænger derfor af vores forventning til antal kvalificerede ansøgere</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1" i="0" u="none" strike="noStrike" kern="1200" cap="none" spc="0" normalizeH="0" baseline="0" noProof="0" dirty="0">
                <a:ln>
                  <a:noFill/>
                </a:ln>
                <a:solidFill>
                  <a:srgbClr val="000000"/>
                </a:solidFill>
                <a:effectLst/>
                <a:uLnTx/>
                <a:uFillTx/>
                <a:latin typeface="Arial"/>
                <a:ea typeface="+mn-ea"/>
                <a:cs typeface="+mn-cs"/>
              </a:rPr>
              <a:t>Civilbacheloruddannelsen</a:t>
            </a:r>
            <a:endParaRPr kumimoji="0" lang="da-DK"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mn-ea"/>
                <a:cs typeface="+mn-cs"/>
              </a:rPr>
              <a:t>Loft på samlet 1.257 studiepladser, heraf 48 EU/EØS-studerende, per 1/10.</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mn-ea"/>
                <a:cs typeface="+mn-cs"/>
              </a:rPr>
              <a:t>Forventet optag på omkring 1.300 studerende pga. tidligt frafald</a:t>
            </a:r>
          </a:p>
        </p:txBody>
      </p:sp>
    </p:spTree>
    <p:extLst>
      <p:ext uri="{BB962C8B-B14F-4D97-AF65-F5344CB8AC3E}">
        <p14:creationId xmlns:p14="http://schemas.microsoft.com/office/powerpoint/2010/main" val="179991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93DE-E154-1080-6B5B-BF5DD5C1B5FD}"/>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D0CE4043-9985-63CC-2260-8071B66E3081}"/>
              </a:ext>
            </a:extLst>
          </p:cNvPr>
          <p:cNvSpPr>
            <a:spLocks noGrp="1"/>
          </p:cNvSpPr>
          <p:nvPr>
            <p:ph type="ctrTitle"/>
          </p:nvPr>
        </p:nvSpPr>
        <p:spPr>
          <a:xfrm>
            <a:off x="406574" y="4406754"/>
            <a:ext cx="10840028" cy="1886470"/>
          </a:xfrm>
        </p:spPr>
        <p:txBody>
          <a:bodyPr/>
          <a:lstStyle/>
          <a:p>
            <a:r>
              <a:rPr lang="en-GB" sz="6600" dirty="0"/>
              <a:t>DTU’s strategi 2026 - 2021</a:t>
            </a:r>
          </a:p>
        </p:txBody>
      </p:sp>
      <p:sp>
        <p:nvSpPr>
          <p:cNvPr id="18" name="Footer Placeholder 17">
            <a:extLst>
              <a:ext uri="{FF2B5EF4-FFF2-40B4-BE49-F238E27FC236}">
                <a16:creationId xmlns:a16="http://schemas.microsoft.com/office/drawing/2014/main" id="{CD420C49-F946-4FA5-843B-D9A81D87394B}"/>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9CB266F4-0E4C-BDCE-5833-7E0E60455DC5}"/>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7E54CC20-8706-E532-61DA-F3445D3A8AE5}"/>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39DFD1-4D21-4937-A080-E5993CCC1F6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Tekstfelt 1">
            <a:extLst>
              <a:ext uri="{FF2B5EF4-FFF2-40B4-BE49-F238E27FC236}">
                <a16:creationId xmlns:a16="http://schemas.microsoft.com/office/drawing/2014/main" id="{80D79CAB-9AE1-1C5F-12BC-3D3068400DA8}"/>
              </a:ext>
            </a:extLst>
          </p:cNvPr>
          <p:cNvSpPr txBox="1"/>
          <p:nvPr/>
        </p:nvSpPr>
        <p:spPr>
          <a:xfrm>
            <a:off x="393556" y="2708920"/>
            <a:ext cx="8280920" cy="984885"/>
          </a:xfrm>
          <a:prstGeom prst="rect">
            <a:avLst/>
          </a:prstGeom>
          <a:noFill/>
        </p:spPr>
        <p:txBody>
          <a:bodyPr wrap="square" lIns="0" tIns="0" rIns="0" bIns="0" rtlCol="0">
            <a:spAutoFit/>
          </a:bodyPr>
          <a:lstStyle/>
          <a:p>
            <a:pPr>
              <a:spcBef>
                <a:spcPts val="432"/>
              </a:spcBef>
            </a:pPr>
            <a:br>
              <a:rPr lang="en-GB" sz="3200" dirty="0">
                <a:solidFill>
                  <a:schemeClr val="bg1"/>
                </a:solidFill>
              </a:rPr>
            </a:br>
            <a:r>
              <a:rPr lang="en-GB" sz="3200" dirty="0">
                <a:solidFill>
                  <a:schemeClr val="bg1"/>
                </a:solidFill>
              </a:rPr>
              <a:t>Lars D. Christoffersen, </a:t>
            </a:r>
            <a:r>
              <a:rPr lang="en-GB" sz="3200" dirty="0" err="1">
                <a:solidFill>
                  <a:schemeClr val="bg1"/>
                </a:solidFill>
              </a:rPr>
              <a:t>dekan</a:t>
            </a:r>
            <a:r>
              <a:rPr lang="en-GB" sz="3200" dirty="0">
                <a:solidFill>
                  <a:schemeClr val="bg1"/>
                </a:solidFill>
              </a:rPr>
              <a:t> </a:t>
            </a:r>
            <a:endParaRPr lang="da-DK" sz="3200" dirty="0" err="1">
              <a:solidFill>
                <a:schemeClr val="bg1"/>
              </a:solidFill>
              <a:latin typeface="+mn-lt"/>
            </a:endParaRPr>
          </a:p>
        </p:txBody>
      </p:sp>
    </p:spTree>
    <p:custDataLst>
      <p:custData r:id="rId1"/>
      <p:custData r:id="rId2"/>
    </p:custDataLst>
    <p:extLst>
      <p:ext uri="{BB962C8B-B14F-4D97-AF65-F5344CB8AC3E}">
        <p14:creationId xmlns:p14="http://schemas.microsoft.com/office/powerpoint/2010/main" val="3576268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1393C32-4593-A727-A772-60975780A8AB}"/>
              </a:ext>
            </a:extLst>
          </p:cNvPr>
          <p:cNvSpPr>
            <a:spLocks noGrp="1"/>
          </p:cNvSpPr>
          <p:nvPr>
            <p:ph type="ctrTitle"/>
          </p:nvPr>
        </p:nvSpPr>
        <p:spPr>
          <a:xfrm>
            <a:off x="170786" y="3284984"/>
            <a:ext cx="10840028" cy="1886470"/>
          </a:xfrm>
        </p:spPr>
        <p:txBody>
          <a:bodyPr/>
          <a:lstStyle/>
          <a:p>
            <a:r>
              <a:rPr lang="en-GB" sz="5400" dirty="0" err="1"/>
              <a:t>Midtvejsevaluering</a:t>
            </a:r>
            <a:r>
              <a:rPr lang="en-GB" sz="5400" dirty="0"/>
              <a:t> </a:t>
            </a:r>
            <a:r>
              <a:rPr lang="en-GB" sz="5400" dirty="0" err="1"/>
              <a:t>af</a:t>
            </a:r>
            <a:r>
              <a:rPr lang="en-GB" sz="5400" dirty="0"/>
              <a:t> </a:t>
            </a:r>
            <a:br>
              <a:rPr lang="en-GB" sz="5400" dirty="0"/>
            </a:br>
            <a:r>
              <a:rPr lang="en-GB" sz="5400" dirty="0"/>
              <a:t>DTU </a:t>
            </a:r>
            <a:r>
              <a:rPr lang="en-GB" sz="5400" dirty="0" err="1"/>
              <a:t>Uddannelsesprocessen</a:t>
            </a:r>
            <a:r>
              <a:rPr lang="en-GB" sz="5400" dirty="0"/>
              <a:t> </a:t>
            </a:r>
          </a:p>
        </p:txBody>
      </p:sp>
      <p:sp>
        <p:nvSpPr>
          <p:cNvPr id="18" name="Footer Placeholder 17">
            <a:extLst>
              <a:ext uri="{FF2B5EF4-FFF2-40B4-BE49-F238E27FC236}">
                <a16:creationId xmlns:a16="http://schemas.microsoft.com/office/drawing/2014/main" id="{7D4DE17D-67D9-66AA-C1C4-1E8F443F4C99}"/>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A068D229-C10D-E6D4-5477-85C69A8B19DD}"/>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39DFD1-4D21-4937-A080-E5993CCC1F6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Tekstfelt 1">
            <a:extLst>
              <a:ext uri="{FF2B5EF4-FFF2-40B4-BE49-F238E27FC236}">
                <a16:creationId xmlns:a16="http://schemas.microsoft.com/office/drawing/2014/main" id="{65FA0856-3462-3D55-D84D-963235A6ED0D}"/>
              </a:ext>
            </a:extLst>
          </p:cNvPr>
          <p:cNvSpPr txBox="1"/>
          <p:nvPr/>
        </p:nvSpPr>
        <p:spPr>
          <a:xfrm>
            <a:off x="260202" y="1412776"/>
            <a:ext cx="8280920" cy="984885"/>
          </a:xfrm>
          <a:prstGeom prst="rect">
            <a:avLst/>
          </a:prstGeom>
          <a:noFill/>
        </p:spPr>
        <p:txBody>
          <a:bodyPr wrap="square" lIns="0" tIns="0" rIns="0" bIns="0" rtlCol="0">
            <a:spAutoFit/>
          </a:bodyPr>
          <a:lstStyle/>
          <a:p>
            <a:pPr>
              <a:spcBef>
                <a:spcPts val="432"/>
              </a:spcBef>
            </a:pPr>
            <a:br>
              <a:rPr lang="en-GB" sz="3200" dirty="0">
                <a:solidFill>
                  <a:schemeClr val="bg1"/>
                </a:solidFill>
              </a:rPr>
            </a:br>
            <a:r>
              <a:rPr lang="en-GB" sz="3200" dirty="0">
                <a:solidFill>
                  <a:schemeClr val="bg1"/>
                </a:solidFill>
              </a:rPr>
              <a:t>Jens Ø. Duus, vicedekan </a:t>
            </a:r>
            <a:endParaRPr lang="da-DK" sz="3200" dirty="0" err="1">
              <a:solidFill>
                <a:schemeClr val="bg1"/>
              </a:solidFill>
              <a:latin typeface="+mn-lt"/>
            </a:endParaRPr>
          </a:p>
        </p:txBody>
      </p:sp>
    </p:spTree>
    <p:custDataLst>
      <p:custData r:id="rId1"/>
      <p:custData r:id="rId2"/>
    </p:custDataLst>
    <p:extLst>
      <p:ext uri="{BB962C8B-B14F-4D97-AF65-F5344CB8AC3E}">
        <p14:creationId xmlns:p14="http://schemas.microsoft.com/office/powerpoint/2010/main" val="243340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4701F51-76CA-6218-F57D-6D38E0749F41}"/>
              </a:ext>
            </a:extLst>
          </p:cNvPr>
          <p:cNvSpPr>
            <a:spLocks noGrp="1"/>
          </p:cNvSpPr>
          <p:nvPr>
            <p:ph type="title"/>
          </p:nvPr>
        </p:nvSpPr>
        <p:spPr>
          <a:xfrm>
            <a:off x="1126654" y="404664"/>
            <a:ext cx="9865096" cy="698617"/>
          </a:xfrm>
        </p:spPr>
        <p:txBody>
          <a:bodyPr/>
          <a:lstStyle/>
          <a:p>
            <a:r>
              <a:rPr lang="en-GB" dirty="0" err="1"/>
              <a:t>Midtvejsevaluering</a:t>
            </a:r>
            <a:r>
              <a:rPr lang="en-GB" dirty="0"/>
              <a:t> </a:t>
            </a:r>
            <a:r>
              <a:rPr lang="en-GB" dirty="0" err="1"/>
              <a:t>af</a:t>
            </a:r>
            <a:r>
              <a:rPr lang="en-GB" dirty="0"/>
              <a:t> DTU </a:t>
            </a:r>
            <a:r>
              <a:rPr lang="en-GB" dirty="0" err="1"/>
              <a:t>Uddannelsesprocessen</a:t>
            </a:r>
            <a:br>
              <a:rPr lang="en-GB" dirty="0"/>
            </a:br>
            <a:r>
              <a:rPr lang="en-GB" dirty="0" err="1"/>
              <a:t>Formål</a:t>
            </a:r>
            <a:r>
              <a:rPr lang="en-GB" dirty="0"/>
              <a:t> og </a:t>
            </a:r>
            <a:r>
              <a:rPr lang="en-GB" dirty="0" err="1"/>
              <a:t>metode</a:t>
            </a:r>
            <a:endParaRPr lang="en-GB" dirty="0"/>
          </a:p>
        </p:txBody>
      </p:sp>
      <p:sp>
        <p:nvSpPr>
          <p:cNvPr id="11" name="Content Placeholder 10">
            <a:extLst>
              <a:ext uri="{FF2B5EF4-FFF2-40B4-BE49-F238E27FC236}">
                <a16:creationId xmlns:a16="http://schemas.microsoft.com/office/drawing/2014/main" id="{7F2DC0AB-2BB9-30A8-2AEA-3CC1BD12C385}"/>
              </a:ext>
            </a:extLst>
          </p:cNvPr>
          <p:cNvSpPr>
            <a:spLocks noGrp="1"/>
          </p:cNvSpPr>
          <p:nvPr>
            <p:ph idx="1"/>
          </p:nvPr>
        </p:nvSpPr>
        <p:spPr>
          <a:xfrm>
            <a:off x="1126654" y="1549451"/>
            <a:ext cx="6120680" cy="4545578"/>
          </a:xfrm>
        </p:spPr>
        <p:txBody>
          <a:bodyPr/>
          <a:lstStyle/>
          <a:p>
            <a:pPr marL="0" lvl="0" indent="0">
              <a:buNone/>
            </a:pPr>
            <a:r>
              <a:rPr lang="da-DK" b="1" dirty="0"/>
              <a:t>To formål, to spor</a:t>
            </a:r>
          </a:p>
          <a:p>
            <a:pPr marL="0" lvl="0" indent="0">
              <a:buNone/>
            </a:pPr>
            <a:endParaRPr lang="da-DK" dirty="0"/>
          </a:p>
          <a:p>
            <a:pPr marL="342900" indent="-342900">
              <a:buFont typeface="+mj-lt"/>
              <a:buAutoNum type="arabicParenR"/>
            </a:pPr>
            <a:r>
              <a:rPr lang="da-DK" b="1" dirty="0"/>
              <a:t>Institutionsakkreditering</a:t>
            </a:r>
          </a:p>
          <a:p>
            <a:pPr marL="342000" indent="0">
              <a:buNone/>
            </a:pPr>
            <a:r>
              <a:rPr lang="da-DK" dirty="0"/>
              <a:t>En </a:t>
            </a:r>
            <a:r>
              <a:rPr lang="da-DK" b="1" dirty="0">
                <a:solidFill>
                  <a:schemeClr val="accent2"/>
                </a:solidFill>
              </a:rPr>
              <a:t>kortlægning af i hvor høj grad processer og procedurer i AUS understøtter de gældende akkrediteringsvejlednings forventninger </a:t>
            </a:r>
            <a:r>
              <a:rPr lang="da-DK" dirty="0"/>
              <a:t>til en positiv institutionsakkreditering.   </a:t>
            </a:r>
          </a:p>
          <a:p>
            <a:pPr marL="342000" indent="0">
              <a:buNone/>
            </a:pPr>
            <a:endParaRPr lang="da-DK" dirty="0"/>
          </a:p>
          <a:p>
            <a:pPr marL="342900" indent="-342900">
              <a:buFont typeface="+mj-lt"/>
              <a:buAutoNum type="arabicParenR" startAt="2"/>
            </a:pPr>
            <a:r>
              <a:rPr lang="da-DK" b="1" dirty="0"/>
              <a:t>Internt </a:t>
            </a:r>
            <a:r>
              <a:rPr lang="da-DK" b="1" dirty="0" err="1"/>
              <a:t>review</a:t>
            </a:r>
            <a:r>
              <a:rPr lang="da-DK" b="1" dirty="0"/>
              <a:t> og ideopsamling</a:t>
            </a:r>
          </a:p>
          <a:p>
            <a:pPr marL="342000" indent="0">
              <a:buNone/>
            </a:pPr>
            <a:r>
              <a:rPr lang="da-DK" dirty="0"/>
              <a:t>En test af det samlede kvalitetssystem. </a:t>
            </a:r>
            <a:r>
              <a:rPr lang="da-DK" dirty="0">
                <a:solidFill>
                  <a:schemeClr val="accent2"/>
                </a:solidFill>
              </a:rPr>
              <a:t>Fungerer de processer og procedurer systemet er baseret på i praksis og indfanges nye ideer og metoder udviklet lokalt</a:t>
            </a:r>
            <a:r>
              <a:rPr lang="da-DK" dirty="0"/>
              <a:t>, der kan være med til at understøtte den fortsatte udvikling af DTU’s uddannelser. </a:t>
            </a:r>
          </a:p>
          <a:p>
            <a:pPr marL="342000" indent="0">
              <a:buNone/>
            </a:pPr>
            <a:endParaRPr lang="da-DK" dirty="0"/>
          </a:p>
          <a:p>
            <a:endParaRPr lang="en-GB" dirty="0"/>
          </a:p>
        </p:txBody>
      </p:sp>
      <p:sp>
        <p:nvSpPr>
          <p:cNvPr id="2" name="Date Placeholder 1">
            <a:extLst>
              <a:ext uri="{FF2B5EF4-FFF2-40B4-BE49-F238E27FC236}">
                <a16:creationId xmlns:a16="http://schemas.microsoft.com/office/drawing/2014/main" id="{77E967E4-EADF-7E19-BEDB-3653565A1E64}"/>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301F8C4D-EC8A-427F-B407-0464CE549A4F}"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3" name="Footer Placeholder 2">
            <a:extLst>
              <a:ext uri="{FF2B5EF4-FFF2-40B4-BE49-F238E27FC236}">
                <a16:creationId xmlns:a16="http://schemas.microsoft.com/office/drawing/2014/main" id="{15E41ADD-762E-B1C4-747E-74515999924E}"/>
              </a:ext>
            </a:extLst>
          </p:cNvPr>
          <p:cNvSpPr>
            <a:spLocks noGrp="1"/>
          </p:cNvSpPr>
          <p:nvPr>
            <p:ph type="ftr" sz="quarter" idx="11"/>
          </p:nvPr>
        </p:nvSpPr>
        <p:spPr>
          <a:xfrm>
            <a:off x="5811202" y="6537223"/>
            <a:ext cx="5497200" cy="316800"/>
          </a:xfrm>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Slide Number Placeholder 3"/>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TextBox 4">
            <a:extLst>
              <a:ext uri="{FF2B5EF4-FFF2-40B4-BE49-F238E27FC236}">
                <a16:creationId xmlns:a16="http://schemas.microsoft.com/office/drawing/2014/main" id="{407379A7-B5D4-86B6-E471-FE79B913EEF0}"/>
              </a:ext>
            </a:extLst>
          </p:cNvPr>
          <p:cNvSpPr txBox="1"/>
          <p:nvPr/>
        </p:nvSpPr>
        <p:spPr>
          <a:xfrm rot="446944">
            <a:off x="7680984" y="1146730"/>
            <a:ext cx="3954197" cy="4832092"/>
          </a:xfrm>
          <a:prstGeom prst="rect">
            <a:avLst/>
          </a:prstGeom>
          <a:solidFill>
            <a:srgbClr val="A0ECFE"/>
          </a:solidFill>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2000" b="1"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mn-ea"/>
                <a:cs typeface="+mn-cs"/>
              </a:rPr>
              <a:t>Form</a:t>
            </a: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25 interviews af 1½ times varighed</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Alle 16 institutter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2 centre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5 administrative afdelinger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Dekan og </a:t>
            </a:r>
            <a:r>
              <a:rPr kumimoji="0" lang="da-DK" sz="1600" b="0" i="0" u="none" strike="noStrike" kern="1200" cap="none" spc="0" normalizeH="0" baseline="0" noProof="0" dirty="0" err="1">
                <a:ln>
                  <a:noFill/>
                </a:ln>
                <a:solidFill>
                  <a:srgbClr val="000000"/>
                </a:solidFill>
                <a:effectLst/>
                <a:uLnTx/>
                <a:uFillTx/>
                <a:latin typeface="Arial"/>
                <a:ea typeface="+mn-ea"/>
                <a:cs typeface="+mn-cs"/>
              </a:rPr>
              <a:t>vice-dekan</a:t>
            </a:r>
            <a:r>
              <a:rPr kumimoji="0" lang="da-DK" sz="1600" b="0" i="0" u="none" strike="noStrike" kern="1200" cap="none" spc="0" normalizeH="0" baseline="0" noProof="0" dirty="0">
                <a:ln>
                  <a:noFill/>
                </a:ln>
                <a:solidFill>
                  <a:srgbClr val="000000"/>
                </a:solidFill>
                <a:effectLst/>
                <a:uLnTx/>
                <a:uFillTx/>
                <a:latin typeface="Arial"/>
                <a:ea typeface="+mn-ea"/>
                <a:cs typeface="+mn-cs"/>
              </a:rPr>
              <a:t> (2 interviews)</a:t>
            </a:r>
          </a:p>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162 deltagere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Studieledere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ISN-</a:t>
            </a:r>
            <a:r>
              <a:rPr kumimoji="0" lang="da-DK" sz="1600" b="0" i="0" u="none" strike="noStrike" kern="1200" cap="none" spc="0" normalizeH="0" baseline="0" noProof="0" dirty="0" err="1">
                <a:ln>
                  <a:noFill/>
                </a:ln>
                <a:solidFill>
                  <a:srgbClr val="000000"/>
                </a:solidFill>
                <a:effectLst/>
                <a:uLnTx/>
                <a:uFillTx/>
                <a:latin typeface="Arial"/>
                <a:ea typeface="+mn-ea"/>
                <a:cs typeface="+mn-cs"/>
              </a:rPr>
              <a:t>forpersoner</a:t>
            </a: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Institutdirektører/centerdirektører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Administrative 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Undervisningsansvarlige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Pædagogiske koordinatorer</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mn-ea"/>
              <a:cs typeface="+mn-cs"/>
            </a:endParaRPr>
          </a:p>
        </p:txBody>
      </p:sp>
    </p:spTree>
    <p:custDataLst>
      <p:custData r:id="rId1"/>
      <p:custData r:id="rId2"/>
    </p:custDataLst>
    <p:extLst>
      <p:ext uri="{BB962C8B-B14F-4D97-AF65-F5344CB8AC3E}">
        <p14:creationId xmlns:p14="http://schemas.microsoft.com/office/powerpoint/2010/main" val="3474936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65CB2-C551-9B9D-70C7-B03574CE1357}"/>
              </a:ext>
            </a:extLst>
          </p:cNvPr>
          <p:cNvSpPr>
            <a:spLocks noGrp="1"/>
          </p:cNvSpPr>
          <p:nvPr>
            <p:ph type="title"/>
          </p:nvPr>
        </p:nvSpPr>
        <p:spPr>
          <a:xfrm>
            <a:off x="1054646" y="276201"/>
            <a:ext cx="9312374" cy="698617"/>
          </a:xfrm>
        </p:spPr>
        <p:txBody>
          <a:bodyPr/>
          <a:lstStyle/>
          <a:p>
            <a:r>
              <a:rPr lang="da-DK" dirty="0"/>
              <a:t>Resultat</a:t>
            </a:r>
          </a:p>
        </p:txBody>
      </p:sp>
      <p:sp>
        <p:nvSpPr>
          <p:cNvPr id="3" name="Content Placeholder 2">
            <a:extLst>
              <a:ext uri="{FF2B5EF4-FFF2-40B4-BE49-F238E27FC236}">
                <a16:creationId xmlns:a16="http://schemas.microsoft.com/office/drawing/2014/main" id="{0393A870-3D40-A21C-8EBD-FE6C48322CC5}"/>
              </a:ext>
            </a:extLst>
          </p:cNvPr>
          <p:cNvSpPr>
            <a:spLocks noGrp="1"/>
          </p:cNvSpPr>
          <p:nvPr>
            <p:ph idx="1"/>
          </p:nvPr>
        </p:nvSpPr>
        <p:spPr>
          <a:xfrm>
            <a:off x="1324519" y="1156211"/>
            <a:ext cx="6930927" cy="4545578"/>
          </a:xfrm>
        </p:spPr>
        <p:txBody>
          <a:bodyPr/>
          <a:lstStyle/>
          <a:p>
            <a:pPr marL="0" indent="0">
              <a:buNone/>
            </a:pPr>
            <a:r>
              <a:rPr lang="da-DK" b="1" dirty="0">
                <a:solidFill>
                  <a:schemeClr val="tx2"/>
                </a:solidFill>
              </a:rPr>
              <a:t>Ni opmærksomhedspunkter – øverste ledelse</a:t>
            </a:r>
          </a:p>
          <a:p>
            <a:pPr marL="0" indent="0">
              <a:buNone/>
            </a:pPr>
            <a:r>
              <a:rPr lang="da-DK" dirty="0"/>
              <a:t>Opmærksomhedspunkterne retter sig mod forhold, hvor der er brug for opfølgning i forhold til en kommende institutionsakkreditering.</a:t>
            </a:r>
          </a:p>
          <a:p>
            <a:pPr marL="0" indent="0">
              <a:buNone/>
            </a:pPr>
            <a:r>
              <a:rPr lang="da-DK" b="1" dirty="0"/>
              <a:t>Hvert opmærksomhedspunkt er tilknyttet en anbefaling</a:t>
            </a:r>
            <a:r>
              <a:rPr lang="da-DK" dirty="0"/>
              <a:t>.</a:t>
            </a:r>
          </a:p>
          <a:p>
            <a:pPr marL="0" indent="0">
              <a:buNone/>
            </a:pPr>
            <a:endParaRPr lang="da-DK" dirty="0">
              <a:solidFill>
                <a:schemeClr val="accent2"/>
              </a:solidFill>
            </a:endParaRPr>
          </a:p>
          <a:p>
            <a:pPr marL="0" indent="0">
              <a:buNone/>
            </a:pPr>
            <a:r>
              <a:rPr lang="da-DK" b="1" dirty="0">
                <a:solidFill>
                  <a:schemeClr val="accent2"/>
                </a:solidFill>
              </a:rPr>
              <a:t>Syv forslag til forbedringer til dekanen (Bilag 1)</a:t>
            </a:r>
          </a:p>
          <a:p>
            <a:pPr marL="0" indent="0">
              <a:buNone/>
            </a:pPr>
            <a:r>
              <a:rPr lang="da-DK" dirty="0"/>
              <a:t>Forslagene er især rettet til dekanen og afspejler emner, der er blevet rejst af flere aktører på tværs af uddannelsesprocessen (Studieleder, institutdirektør, administrativ direktør mf.).</a:t>
            </a:r>
          </a:p>
          <a:p>
            <a:pPr marL="0" indent="0">
              <a:buNone/>
            </a:pPr>
            <a:r>
              <a:rPr lang="da-DK" dirty="0"/>
              <a:t>Forslagene er til overvejelse i forhold til at sikre høj kvalitet i DTU’s uddannelser. De er ikke kritiske i forhold til en kommende institutionsakkreditering.</a:t>
            </a:r>
          </a:p>
          <a:p>
            <a:pPr marL="0" indent="0">
              <a:buNone/>
            </a:pPr>
            <a:endParaRPr lang="da-DK" dirty="0">
              <a:solidFill>
                <a:schemeClr val="accent2"/>
              </a:solidFill>
            </a:endParaRPr>
          </a:p>
          <a:p>
            <a:pPr marL="0" indent="0">
              <a:buNone/>
            </a:pPr>
            <a:r>
              <a:rPr lang="da-DK" b="1" dirty="0">
                <a:solidFill>
                  <a:schemeClr val="accent6"/>
                </a:solidFill>
              </a:rPr>
              <a:t>Opfølgning mhp. Institutionsakkreditering til AUS (Bilag 2) </a:t>
            </a:r>
          </a:p>
          <a:p>
            <a:pPr marL="0" indent="0">
              <a:buNone/>
            </a:pPr>
            <a:r>
              <a:rPr lang="da-DK" dirty="0"/>
              <a:t>En række konkrete tiltag, der skal følges op på i relation til en kommende institutionsakkreditering, primært i AUS. En del af listen er ikke ny (ligger allerede i en udviklingsplan i AUS).</a:t>
            </a:r>
          </a:p>
          <a:p>
            <a:pPr marL="0" indent="0">
              <a:buNone/>
            </a:pPr>
            <a:endParaRPr lang="da-DK" dirty="0"/>
          </a:p>
          <a:p>
            <a:pPr marL="0" indent="0">
              <a:buNone/>
            </a:pPr>
            <a:endParaRPr lang="da-DK" dirty="0"/>
          </a:p>
          <a:p>
            <a:pPr marL="0" indent="0">
              <a:buNone/>
            </a:pPr>
            <a:endParaRPr lang="da-DK" dirty="0"/>
          </a:p>
        </p:txBody>
      </p:sp>
      <p:sp>
        <p:nvSpPr>
          <p:cNvPr id="4" name="Date Placeholder 3">
            <a:extLst>
              <a:ext uri="{FF2B5EF4-FFF2-40B4-BE49-F238E27FC236}">
                <a16:creationId xmlns:a16="http://schemas.microsoft.com/office/drawing/2014/main" id="{4A19A6BC-00A1-3BDE-292C-85E7FBEAC289}"/>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83707B1B-4D67-47BC-B55D-AE95BC33BA1F}"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5F6C0BF5-59B6-C903-0A49-9D727FE0B164}"/>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13B7EE58-944E-FE6A-F580-A58A32263ACE}"/>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9" name="Picture 8" descr="A close-up of a document&#10;&#10;AI-generated content may be incorrect.">
            <a:extLst>
              <a:ext uri="{FF2B5EF4-FFF2-40B4-BE49-F238E27FC236}">
                <a16:creationId xmlns:a16="http://schemas.microsoft.com/office/drawing/2014/main" id="{C1D1C5C9-D0F7-E830-25A6-D3B2FA65E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2255">
            <a:off x="8406993" y="505205"/>
            <a:ext cx="3321591" cy="4725144"/>
          </a:xfrm>
          <a:prstGeom prst="rect">
            <a:avLst/>
          </a:prstGeom>
          <a:ln w="19050">
            <a:solidFill>
              <a:schemeClr val="tx1"/>
            </a:solidFill>
          </a:ln>
        </p:spPr>
      </p:pic>
      <p:pic>
        <p:nvPicPr>
          <p:cNvPr id="8" name="Picture 7" descr="A white cartoon character looking at coins&#10;&#10;AI-generated content may be incorrect.">
            <a:extLst>
              <a:ext uri="{FF2B5EF4-FFF2-40B4-BE49-F238E27FC236}">
                <a16:creationId xmlns:a16="http://schemas.microsoft.com/office/drawing/2014/main" id="{8718AC2E-37CF-16CC-8D29-4E874942A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1762" y="4602543"/>
            <a:ext cx="1850988" cy="1850988"/>
          </a:xfrm>
          <a:prstGeom prst="rect">
            <a:avLst/>
          </a:prstGeom>
        </p:spPr>
      </p:pic>
    </p:spTree>
    <p:extLst>
      <p:ext uri="{BB962C8B-B14F-4D97-AF65-F5344CB8AC3E}">
        <p14:creationId xmlns:p14="http://schemas.microsoft.com/office/powerpoint/2010/main" val="163732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882E-BF20-5236-8703-18F42051C954}"/>
              </a:ext>
            </a:extLst>
          </p:cNvPr>
          <p:cNvSpPr>
            <a:spLocks noGrp="1"/>
          </p:cNvSpPr>
          <p:nvPr>
            <p:ph type="title"/>
          </p:nvPr>
        </p:nvSpPr>
        <p:spPr>
          <a:xfrm>
            <a:off x="934613" y="580685"/>
            <a:ext cx="9312374" cy="972716"/>
          </a:xfrm>
        </p:spPr>
        <p:txBody>
          <a:bodyPr/>
          <a:lstStyle/>
          <a:p>
            <a:r>
              <a:rPr lang="da-DK" dirty="0">
                <a:solidFill>
                  <a:schemeClr val="accent2"/>
                </a:solidFill>
              </a:rPr>
              <a:t>De syv forslag til forbedringer til dekanen (bilag 1)</a:t>
            </a:r>
          </a:p>
        </p:txBody>
      </p:sp>
      <p:sp>
        <p:nvSpPr>
          <p:cNvPr id="3" name="Content Placeholder 2">
            <a:extLst>
              <a:ext uri="{FF2B5EF4-FFF2-40B4-BE49-F238E27FC236}">
                <a16:creationId xmlns:a16="http://schemas.microsoft.com/office/drawing/2014/main" id="{8EB254FB-FD6F-8358-08D0-CC1DF22121EA}"/>
              </a:ext>
            </a:extLst>
          </p:cNvPr>
          <p:cNvSpPr>
            <a:spLocks noGrp="1"/>
          </p:cNvSpPr>
          <p:nvPr>
            <p:ph idx="1"/>
          </p:nvPr>
        </p:nvSpPr>
        <p:spPr>
          <a:xfrm>
            <a:off x="1829982" y="1700808"/>
            <a:ext cx="9312374" cy="4545578"/>
          </a:xfrm>
        </p:spPr>
        <p:txBody>
          <a:bodyPr/>
          <a:lstStyle/>
          <a:p>
            <a:pPr marL="0" indent="0">
              <a:buNone/>
            </a:pPr>
            <a:endParaRPr lang="da-DK" dirty="0"/>
          </a:p>
          <a:p>
            <a:endParaRPr lang="da-DK" dirty="0"/>
          </a:p>
        </p:txBody>
      </p:sp>
      <p:sp>
        <p:nvSpPr>
          <p:cNvPr id="4" name="Date Placeholder 3">
            <a:extLst>
              <a:ext uri="{FF2B5EF4-FFF2-40B4-BE49-F238E27FC236}">
                <a16:creationId xmlns:a16="http://schemas.microsoft.com/office/drawing/2014/main" id="{E674CE8C-F36A-B945-0929-C05DFD68547E}"/>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FB2E7145-313A-4DEC-BE3E-C79E9D92F1D8}"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18-02-2026</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9A77EF77-BFC3-A90A-A289-767D43FA2DFA}"/>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840EB8AD-9ACF-CAED-8247-5E89DB5C9643}"/>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7</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Content Placeholder 2">
            <a:extLst>
              <a:ext uri="{FF2B5EF4-FFF2-40B4-BE49-F238E27FC236}">
                <a16:creationId xmlns:a16="http://schemas.microsoft.com/office/drawing/2014/main" id="{A31C8E08-BAD9-85CC-111D-AF16620A4EDA}"/>
              </a:ext>
            </a:extLst>
          </p:cNvPr>
          <p:cNvSpPr txBox="1">
            <a:spLocks/>
          </p:cNvSpPr>
          <p:nvPr/>
        </p:nvSpPr>
        <p:spPr bwMode="auto">
          <a:xfrm>
            <a:off x="1013044" y="1916832"/>
            <a:ext cx="10626778" cy="4329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effectLst/>
                <a:uLnTx/>
                <a:uFillTx/>
                <a:latin typeface="Arial"/>
                <a:ea typeface="+mn-ea"/>
                <a:cs typeface="+mn-cs"/>
              </a:rPr>
              <a:t>Antallet af uddannelser på DTU </a:t>
            </a:r>
            <a:r>
              <a:rPr kumimoji="0" lang="da-DK" sz="1800" b="0" i="0" u="none" strike="noStrike" kern="0" cap="none" spc="0" normalizeH="0" baseline="0" noProof="0" dirty="0">
                <a:ln>
                  <a:noFill/>
                </a:ln>
                <a:effectLst/>
                <a:uLnTx/>
                <a:uFillTx/>
                <a:latin typeface="Arial"/>
                <a:ea typeface="+mn-ea"/>
                <a:cs typeface="+mn-cs"/>
              </a:rPr>
              <a:t>– har vi for mange uddannelser?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effectLst/>
                <a:uLnTx/>
                <a:uFillTx/>
                <a:latin typeface="Arial"/>
                <a:ea typeface="+mn-ea"/>
                <a:cs typeface="+mn-cs"/>
              </a:rPr>
              <a:t>Hjælpelærerordningen</a:t>
            </a:r>
            <a:r>
              <a:rPr kumimoji="0" lang="da-DK" sz="1800" b="0" i="0" u="none" strike="noStrike" kern="0" cap="none" spc="0" normalizeH="0" baseline="0" noProof="0" dirty="0">
                <a:ln>
                  <a:noFill/>
                </a:ln>
                <a:effectLst/>
                <a:uLnTx/>
                <a:uFillTx/>
                <a:latin typeface="Arial"/>
                <a:ea typeface="+mn-ea"/>
                <a:cs typeface="+mn-cs"/>
              </a:rPr>
              <a:t> – en overset undervisningskultur? </a:t>
            </a:r>
            <a:r>
              <a:rPr kumimoji="0" lang="da-DK" sz="1800" b="1" i="0" u="none" strike="noStrike" kern="0" cap="none" spc="0" normalizeH="0" baseline="0" noProof="0" dirty="0">
                <a:ln>
                  <a:noFill/>
                </a:ln>
                <a:solidFill>
                  <a:srgbClr val="C00000"/>
                </a:solidFill>
                <a:effectLst/>
                <a:uLnTx/>
                <a:uFillTx/>
                <a:latin typeface="Arial"/>
                <a:ea typeface="+mn-ea"/>
                <a:cs typeface="+mn-cs"/>
              </a:rPr>
              <a:t>(siden sidst)</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effectLst/>
                <a:uLnTx/>
                <a:uFillTx/>
                <a:latin typeface="Arial"/>
                <a:ea typeface="+mn-ea"/>
                <a:cs typeface="+mn-cs"/>
              </a:rPr>
              <a:t>Udvikling af uddannelser </a:t>
            </a:r>
            <a:r>
              <a:rPr kumimoji="0" lang="da-DK" sz="1800" b="0" i="0" u="none" strike="noStrike" kern="0" cap="none" spc="0" normalizeH="0" baseline="0" noProof="0" dirty="0">
                <a:ln>
                  <a:noFill/>
                </a:ln>
                <a:effectLst/>
                <a:uLnTx/>
                <a:uFillTx/>
                <a:latin typeface="Arial"/>
                <a:ea typeface="+mn-ea"/>
                <a:cs typeface="+mn-cs"/>
              </a:rPr>
              <a:t>– en langt højere grad af dataunderstøttet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err="1">
                <a:ln>
                  <a:noFill/>
                </a:ln>
                <a:effectLst/>
                <a:uLnTx/>
                <a:uFillTx/>
                <a:latin typeface="Arial"/>
                <a:ea typeface="+mn-ea"/>
                <a:cs typeface="+mn-cs"/>
              </a:rPr>
              <a:t>Advisory</a:t>
            </a:r>
            <a:r>
              <a:rPr kumimoji="0" lang="da-DK" sz="1800" b="1" i="0" u="none" strike="noStrike" kern="0" cap="none" spc="0" normalizeH="0" baseline="0" noProof="0" dirty="0">
                <a:ln>
                  <a:noFill/>
                </a:ln>
                <a:effectLst/>
                <a:uLnTx/>
                <a:uFillTx/>
                <a:latin typeface="Arial"/>
                <a:ea typeface="+mn-ea"/>
                <a:cs typeface="+mn-cs"/>
              </a:rPr>
              <a:t> Board og uddannelsesevalueringer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effectLst/>
                <a:uLnTx/>
                <a:uFillTx/>
                <a:latin typeface="Arial"/>
                <a:ea typeface="+mn-ea"/>
                <a:cs typeface="+mn-cs"/>
              </a:rPr>
              <a:t>Forankringen af uddannelserne på DTU </a:t>
            </a:r>
            <a:r>
              <a:rPr kumimoji="0" lang="da-DK" sz="1800" b="0" i="0" u="none" strike="noStrike" kern="0" cap="none" spc="0" normalizeH="0" baseline="0" noProof="0" dirty="0">
                <a:ln>
                  <a:noFill/>
                </a:ln>
                <a:effectLst/>
                <a:uLnTx/>
                <a:uFillTx/>
                <a:latin typeface="Arial"/>
                <a:ea typeface="+mn-ea"/>
                <a:cs typeface="+mn-cs"/>
              </a:rPr>
              <a:t>– et mere inddragende samarbejde mellem institutter og dekan om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effectLst/>
                <a:uLnTx/>
                <a:uFillTx/>
                <a:latin typeface="Arial"/>
                <a:ea typeface="+mn-ea"/>
                <a:cs typeface="+mn-cs"/>
              </a:rPr>
              <a:t>Udvikling af kursus for studieledere</a:t>
            </a:r>
          </a:p>
          <a:p>
            <a:pPr marL="558900" lvl="1" indent="-342900">
              <a:lnSpc>
                <a:spcPct val="150000"/>
              </a:lnSpc>
              <a:spcBef>
                <a:spcPts val="0"/>
              </a:spcBef>
              <a:buFont typeface="+mj-lt"/>
              <a:buAutoNum type="arabicPeriod" startAt="5"/>
              <a:defRPr/>
            </a:pPr>
            <a:r>
              <a:rPr kumimoji="0" lang="da-DK" sz="1800" b="1" i="0" u="none" strike="noStrike" kern="0" cap="none" spc="0" normalizeH="0" baseline="0" noProof="0" dirty="0">
                <a:ln>
                  <a:noFill/>
                </a:ln>
                <a:effectLst/>
                <a:uLnTx/>
                <a:uFillTx/>
                <a:latin typeface="Arial"/>
                <a:ea typeface="+mn-ea"/>
                <a:cs typeface="+mn-cs"/>
              </a:rPr>
              <a:t>Forskellen på BSc og </a:t>
            </a:r>
            <a:r>
              <a:rPr kumimoji="0" lang="da-DK" sz="1800" b="1" i="0" u="none" strike="noStrike" kern="0" cap="none" spc="0" normalizeH="0" baseline="0" noProof="0" dirty="0" err="1">
                <a:ln>
                  <a:noFill/>
                </a:ln>
                <a:effectLst/>
                <a:uLnTx/>
                <a:uFillTx/>
                <a:latin typeface="Arial"/>
                <a:ea typeface="+mn-ea"/>
                <a:cs typeface="+mn-cs"/>
              </a:rPr>
              <a:t>BEng</a:t>
            </a:r>
            <a:r>
              <a:rPr kumimoji="0" lang="da-DK" sz="1800" b="1" i="0" u="none" strike="noStrike" kern="0" cap="none" spc="0" normalizeH="0" baseline="0" noProof="0" dirty="0">
                <a:ln>
                  <a:noFill/>
                </a:ln>
                <a:effectLst/>
                <a:uLnTx/>
                <a:uFillTx/>
                <a:latin typeface="Arial"/>
                <a:ea typeface="+mn-ea"/>
                <a:cs typeface="+mn-cs"/>
              </a:rPr>
              <a:t> bliver større med implementeringen af PG</a:t>
            </a:r>
          </a:p>
          <a:p>
            <a:pPr marL="198000" marR="0" lvl="0" indent="-198000" algn="l" defTabSz="914400" rtl="0" eaLnBrk="1" fontAlgn="base" latinLnBrk="0" hangingPunct="1">
              <a:lnSpc>
                <a:spcPct val="150000"/>
              </a:lnSpc>
              <a:spcBef>
                <a:spcPts val="8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882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DD3C-2091-BAEE-2B76-0D77DC7D29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0F04BA-6684-E501-483F-160375985E87}"/>
              </a:ext>
            </a:extLst>
          </p:cNvPr>
          <p:cNvSpPr>
            <a:spLocks noGrp="1"/>
          </p:cNvSpPr>
          <p:nvPr>
            <p:ph type="title"/>
          </p:nvPr>
        </p:nvSpPr>
        <p:spPr>
          <a:xfrm>
            <a:off x="1126654" y="419612"/>
            <a:ext cx="9312374" cy="972716"/>
          </a:xfrm>
        </p:spPr>
        <p:txBody>
          <a:bodyPr/>
          <a:lstStyle/>
          <a:p>
            <a:r>
              <a:rPr lang="da-DK" sz="3200" dirty="0"/>
              <a:t>Hjælpelærerordningen</a:t>
            </a:r>
            <a:r>
              <a:rPr lang="da-DK" sz="3200" b="0" dirty="0"/>
              <a:t> </a:t>
            </a:r>
            <a:br>
              <a:rPr lang="da-DK" sz="3200" b="0" dirty="0"/>
            </a:br>
            <a:r>
              <a:rPr lang="da-DK" sz="3200" b="0" dirty="0"/>
              <a:t>– en overset undervisningskultur?</a:t>
            </a:r>
            <a:endParaRPr lang="da-DK" dirty="0"/>
          </a:p>
        </p:txBody>
      </p:sp>
      <p:sp>
        <p:nvSpPr>
          <p:cNvPr id="3" name="Pladsholder til indhold 2">
            <a:extLst>
              <a:ext uri="{FF2B5EF4-FFF2-40B4-BE49-F238E27FC236}">
                <a16:creationId xmlns:a16="http://schemas.microsoft.com/office/drawing/2014/main" id="{0225DA3C-162E-DC71-FA25-ADBCB5D7DC32}"/>
              </a:ext>
            </a:extLst>
          </p:cNvPr>
          <p:cNvSpPr>
            <a:spLocks noGrp="1"/>
          </p:cNvSpPr>
          <p:nvPr>
            <p:ph idx="1"/>
          </p:nvPr>
        </p:nvSpPr>
        <p:spPr>
          <a:xfrm>
            <a:off x="1054646" y="1556792"/>
            <a:ext cx="10513168" cy="4545578"/>
          </a:xfrm>
        </p:spPr>
        <p:txBody>
          <a:bodyPr/>
          <a:lstStyle/>
          <a:p>
            <a:pPr marL="0" indent="0">
              <a:buNone/>
            </a:pPr>
            <a:r>
              <a:rPr lang="da-DK" b="1" dirty="0"/>
              <a:t>Observation</a:t>
            </a:r>
          </a:p>
          <a:p>
            <a:r>
              <a:rPr lang="da-DK" dirty="0"/>
              <a:t>Brugen af studerende som hjælpelærere på de første studieår er en vigtig men overset del af undervisningskulturen på DTU. </a:t>
            </a:r>
          </a:p>
          <a:p>
            <a:endParaRPr lang="da-DK" dirty="0"/>
          </a:p>
          <a:p>
            <a:pPr marL="0" indent="0">
              <a:buNone/>
            </a:pPr>
            <a:r>
              <a:rPr lang="da-DK" b="1" dirty="0"/>
              <a:t>Motivation</a:t>
            </a:r>
          </a:p>
          <a:p>
            <a:r>
              <a:rPr lang="da-DK" dirty="0"/>
              <a:t>Ud over fagligt udbytte, bidrager hjælpelærere også i meget høj grad bidrager til at understøtte det sociale studiemiljø og som ”rollemodeller” for nye studerende. </a:t>
            </a:r>
          </a:p>
          <a:p>
            <a:pPr marL="0" indent="0">
              <a:buNone/>
            </a:pPr>
            <a:endParaRPr lang="da-DK" dirty="0"/>
          </a:p>
          <a:p>
            <a:pPr marL="0" indent="0">
              <a:buNone/>
            </a:pPr>
            <a:r>
              <a:rPr lang="da-DK" b="1" dirty="0"/>
              <a:t>Forslag</a:t>
            </a:r>
          </a:p>
          <a:p>
            <a:r>
              <a:rPr lang="da-DK" dirty="0"/>
              <a:t>Hjælpelærerne bruges som undervisningsassistenter på første studieår, og ph.d.-studerende gradvist bliver den typiske undervisningsassistent på kurserne senere i uddannelsesforløbet. Nærheden til forskningsmiljøerne bliver gradvist både tydeligere og vigtigere for de studerende. </a:t>
            </a:r>
          </a:p>
          <a:p>
            <a:pPr marL="0" indent="0">
              <a:buNone/>
            </a:pPr>
            <a:endParaRPr lang="da-DK" dirty="0"/>
          </a:p>
          <a:p>
            <a:pPr marL="0" indent="0">
              <a:buNone/>
            </a:pPr>
            <a:r>
              <a:rPr lang="da-DK" b="1" dirty="0"/>
              <a:t>Løsning</a:t>
            </a:r>
            <a:endParaRPr lang="da-DK" b="1" dirty="0">
              <a:solidFill>
                <a:schemeClr val="accent1"/>
              </a:solidFill>
            </a:endParaRPr>
          </a:p>
          <a:p>
            <a:r>
              <a:rPr lang="da-DK" dirty="0">
                <a:solidFill>
                  <a:schemeClr val="accent1"/>
                </a:solidFill>
              </a:rPr>
              <a:t>Direktionen har godkendt, at hjælpelærermidlerne indføres igen fra 2027.</a:t>
            </a:r>
          </a:p>
        </p:txBody>
      </p:sp>
      <p:sp>
        <p:nvSpPr>
          <p:cNvPr id="4" name="Pladsholder til dato 3">
            <a:extLst>
              <a:ext uri="{FF2B5EF4-FFF2-40B4-BE49-F238E27FC236}">
                <a16:creationId xmlns:a16="http://schemas.microsoft.com/office/drawing/2014/main" id="{5C1BC747-C6C2-D263-89C8-744D4D413DA9}"/>
              </a:ext>
            </a:extLst>
          </p:cNvPr>
          <p:cNvSpPr>
            <a:spLocks noGrp="1"/>
          </p:cNvSpPr>
          <p:nvPr>
            <p:ph type="dt" sz="half" idx="10"/>
          </p:nvPr>
        </p:nvSpPr>
        <p:spPr/>
        <p:txBody>
          <a:bodyPr/>
          <a:lstStyle/>
          <a:p>
            <a:pPr>
              <a:defRPr/>
            </a:pPr>
            <a:fld id="{95EB8121-F05F-4D83-944E-8FB1B76E78F6}" type="datetime1">
              <a:rPr lang="da-DK" smtClean="0"/>
              <a:t>18-02-2026</a:t>
            </a:fld>
            <a:endParaRPr lang="da-DK" dirty="0"/>
          </a:p>
        </p:txBody>
      </p:sp>
      <p:sp>
        <p:nvSpPr>
          <p:cNvPr id="5" name="Pladsholder til sidefod 4">
            <a:extLst>
              <a:ext uri="{FF2B5EF4-FFF2-40B4-BE49-F238E27FC236}">
                <a16:creationId xmlns:a16="http://schemas.microsoft.com/office/drawing/2014/main" id="{74E63DE5-EC92-AD63-8D17-5044911C9F2F}"/>
              </a:ext>
            </a:extLst>
          </p:cNvPr>
          <p:cNvSpPr>
            <a:spLocks noGrp="1"/>
          </p:cNvSpPr>
          <p:nvPr>
            <p:ph type="ftr" sz="quarter" idx="11"/>
          </p:nvPr>
        </p:nvSpPr>
        <p:spPr/>
        <p:txBody>
          <a:bodyPr/>
          <a:lstStyle/>
          <a:p>
            <a:pPr>
              <a:defRPr/>
            </a:pPr>
            <a:r>
              <a:rPr lang="da-DK"/>
              <a:t>Midtvejsevaluering af DTU Uddannelsesprocessen. Opfølgning</a:t>
            </a:r>
            <a:endParaRPr lang="da-DK" dirty="0"/>
          </a:p>
        </p:txBody>
      </p:sp>
      <p:sp>
        <p:nvSpPr>
          <p:cNvPr id="6" name="Pladsholder til slidenummer 5">
            <a:extLst>
              <a:ext uri="{FF2B5EF4-FFF2-40B4-BE49-F238E27FC236}">
                <a16:creationId xmlns:a16="http://schemas.microsoft.com/office/drawing/2014/main" id="{6621BBF2-E1E6-D11D-5931-83199A5DEF43}"/>
              </a:ext>
            </a:extLst>
          </p:cNvPr>
          <p:cNvSpPr>
            <a:spLocks noGrp="1"/>
          </p:cNvSpPr>
          <p:nvPr>
            <p:ph type="sldNum" sz="quarter" idx="12"/>
          </p:nvPr>
        </p:nvSpPr>
        <p:spPr/>
        <p:txBody>
          <a:bodyPr/>
          <a:lstStyle/>
          <a:p>
            <a:pPr>
              <a:defRPr/>
            </a:pPr>
            <a:fld id="{712743B5-6C94-4A29-AA09-224A3D0190C4}" type="slidenum">
              <a:rPr lang="da-DK" smtClean="0"/>
              <a:pPr>
                <a:defRPr/>
              </a:pPr>
              <a:t>8</a:t>
            </a:fld>
            <a:endParaRPr lang="da-DK" dirty="0"/>
          </a:p>
        </p:txBody>
      </p:sp>
    </p:spTree>
    <p:extLst>
      <p:ext uri="{BB962C8B-B14F-4D97-AF65-F5344CB8AC3E}">
        <p14:creationId xmlns:p14="http://schemas.microsoft.com/office/powerpoint/2010/main" val="1131646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A69CC7-88D7-F5A6-9B9B-7D48330466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03A621-BDBB-0689-A95E-3022C8A59760}"/>
              </a:ext>
            </a:extLst>
          </p:cNvPr>
          <p:cNvSpPr>
            <a:spLocks noGrp="1"/>
          </p:cNvSpPr>
          <p:nvPr>
            <p:ph type="title"/>
          </p:nvPr>
        </p:nvSpPr>
        <p:spPr>
          <a:xfrm>
            <a:off x="1126654" y="426127"/>
            <a:ext cx="9960446" cy="972716"/>
          </a:xfrm>
        </p:spPr>
        <p:txBody>
          <a:bodyPr/>
          <a:lstStyle/>
          <a:p>
            <a:r>
              <a:rPr lang="da-DK" sz="3200" dirty="0">
                <a:solidFill>
                  <a:schemeClr val="tx1"/>
                </a:solidFill>
              </a:rPr>
              <a:t>Forskellen på BSc og </a:t>
            </a:r>
            <a:r>
              <a:rPr lang="da-DK" sz="3200" dirty="0" err="1">
                <a:solidFill>
                  <a:schemeClr val="tx1"/>
                </a:solidFill>
              </a:rPr>
              <a:t>BEng</a:t>
            </a:r>
            <a:r>
              <a:rPr lang="da-DK" sz="3200" dirty="0">
                <a:solidFill>
                  <a:schemeClr val="tx1"/>
                </a:solidFill>
              </a:rPr>
              <a:t> bliver større med implementeringen af PG </a:t>
            </a:r>
            <a:endParaRPr lang="da-DK" dirty="0">
              <a:solidFill>
                <a:schemeClr val="tx1"/>
              </a:solidFill>
            </a:endParaRPr>
          </a:p>
        </p:txBody>
      </p:sp>
      <p:sp>
        <p:nvSpPr>
          <p:cNvPr id="3" name="Pladsholder til indhold 2">
            <a:extLst>
              <a:ext uri="{FF2B5EF4-FFF2-40B4-BE49-F238E27FC236}">
                <a16:creationId xmlns:a16="http://schemas.microsoft.com/office/drawing/2014/main" id="{782CA6C1-1262-E20C-EF56-89B1CFBC5558}"/>
              </a:ext>
            </a:extLst>
          </p:cNvPr>
          <p:cNvSpPr>
            <a:spLocks noGrp="1"/>
          </p:cNvSpPr>
          <p:nvPr>
            <p:ph idx="1"/>
          </p:nvPr>
        </p:nvSpPr>
        <p:spPr>
          <a:xfrm>
            <a:off x="1324992" y="1487544"/>
            <a:ext cx="10746877" cy="3594880"/>
          </a:xfrm>
        </p:spPr>
        <p:txBody>
          <a:bodyPr/>
          <a:lstStyle/>
          <a:p>
            <a:pPr marL="0" indent="0">
              <a:buNone/>
            </a:pPr>
            <a:r>
              <a:rPr lang="da-DK" sz="1600" b="1" dirty="0"/>
              <a:t>Observation</a:t>
            </a:r>
          </a:p>
          <a:p>
            <a:pPr marL="0" indent="0">
              <a:buNone/>
            </a:pPr>
            <a:r>
              <a:rPr lang="da-DK" sz="1600" dirty="0"/>
              <a:t>Med implementeringen af polyteknisk grundlag på civilingeniøruddannelsen er forskellen mellem DTU’s to bacheloruddannelser blevet tydeligere, og muligheden for at fortsætte på en kandidatuddannelse, hvis man er uddannet diplomingeniør fra DTU kunne blive vanskeligere, da man vil mangle færdigheder (især digitale færdigheder), som civilbachelorerne nu får i rigt omfang. </a:t>
            </a:r>
          </a:p>
          <a:p>
            <a:endParaRPr lang="da-DK" sz="1600" dirty="0"/>
          </a:p>
          <a:p>
            <a:endParaRPr lang="da-DK" sz="1600" dirty="0"/>
          </a:p>
          <a:p>
            <a:endParaRPr lang="da-DK" sz="1600" dirty="0"/>
          </a:p>
          <a:p>
            <a:endParaRPr lang="da-DK" sz="1600" dirty="0"/>
          </a:p>
          <a:p>
            <a:pPr marL="0" indent="0">
              <a:buNone/>
            </a:pPr>
            <a:endParaRPr lang="da-DK" sz="1600" b="1" dirty="0"/>
          </a:p>
          <a:p>
            <a:pPr marL="0" indent="0">
              <a:buNone/>
            </a:pPr>
            <a:r>
              <a:rPr lang="da-DK" sz="1600" b="1" dirty="0"/>
              <a:t>Løsning</a:t>
            </a:r>
          </a:p>
          <a:p>
            <a:pPr marL="0" indent="0">
              <a:buNone/>
            </a:pPr>
            <a:r>
              <a:rPr lang="da-DK" sz="1600" dirty="0"/>
              <a:t>Fra 2026 indføres et polyteknisk grundlag gradvist på DTU’s diplomingeniøruddannelse.</a:t>
            </a:r>
          </a:p>
          <a:p>
            <a:pPr marL="0" indent="0">
              <a:buNone/>
            </a:pPr>
            <a:endParaRPr lang="da-DK" sz="1600" dirty="0"/>
          </a:p>
          <a:p>
            <a:pPr marL="0" indent="0">
              <a:buNone/>
            </a:pPr>
            <a:r>
              <a:rPr lang="da-DK" sz="1600" dirty="0"/>
              <a:t>- </a:t>
            </a:r>
            <a:r>
              <a:rPr lang="da-DK" sz="1600" dirty="0">
                <a:solidFill>
                  <a:schemeClr val="accent2"/>
                </a:solidFill>
              </a:rPr>
              <a:t>For nye uddannelser </a:t>
            </a:r>
            <a:r>
              <a:rPr lang="da-DK" sz="1600" dirty="0"/>
              <a:t>med kurser i </a:t>
            </a:r>
            <a:r>
              <a:rPr lang="da-DK" sz="1600" b="1" dirty="0"/>
              <a:t>Matematik, Innovation Pilot, Bæredygtighed, Naturvidenskab og et kursus med arbejdstitlen Data </a:t>
            </a:r>
            <a:r>
              <a:rPr lang="da-DK" sz="1600" dirty="0"/>
              <a:t>(digitale kompetencer). </a:t>
            </a:r>
          </a:p>
          <a:p>
            <a:pPr marL="0" indent="0">
              <a:buNone/>
            </a:pPr>
            <a:r>
              <a:rPr lang="da-DK" sz="1600" dirty="0"/>
              <a:t>- </a:t>
            </a:r>
            <a:r>
              <a:rPr lang="da-DK" sz="1600" dirty="0">
                <a:solidFill>
                  <a:schemeClr val="accent2"/>
                </a:solidFill>
              </a:rPr>
              <a:t>For eksisterende uddannelser </a:t>
            </a:r>
            <a:r>
              <a:rPr lang="da-DK" sz="1600" dirty="0"/>
              <a:t>gennem et mindre antal obligatoriske kurser (</a:t>
            </a:r>
            <a:r>
              <a:rPr lang="da-DK" sz="1600" b="1" dirty="0"/>
              <a:t>Matematik, Innovation Pilot, Bæredygtighed</a:t>
            </a:r>
            <a:r>
              <a:rPr lang="da-DK" sz="1600" dirty="0"/>
              <a:t>), og </a:t>
            </a:r>
          </a:p>
          <a:p>
            <a:pPr marL="0" indent="0">
              <a:buNone/>
            </a:pPr>
            <a:r>
              <a:rPr lang="da-DK" sz="1600" dirty="0"/>
              <a:t>Et stærkt fokus på uddannelsens brede anvendelses og praksisorienterede sigte fastholdes.</a:t>
            </a:r>
          </a:p>
        </p:txBody>
      </p:sp>
      <p:sp>
        <p:nvSpPr>
          <p:cNvPr id="4" name="Pladsholder til dato 3">
            <a:extLst>
              <a:ext uri="{FF2B5EF4-FFF2-40B4-BE49-F238E27FC236}">
                <a16:creationId xmlns:a16="http://schemas.microsoft.com/office/drawing/2014/main" id="{AB2B514D-5C84-54D7-D2AF-B6E51977C0AA}"/>
              </a:ext>
            </a:extLst>
          </p:cNvPr>
          <p:cNvSpPr>
            <a:spLocks noGrp="1"/>
          </p:cNvSpPr>
          <p:nvPr>
            <p:ph type="dt" sz="half" idx="10"/>
          </p:nvPr>
        </p:nvSpPr>
        <p:spPr/>
        <p:txBody>
          <a:bodyPr/>
          <a:lstStyle/>
          <a:p>
            <a:pPr>
              <a:defRPr/>
            </a:pPr>
            <a:fld id="{28D73A45-3C5D-4F5B-B0A5-CC21BF62A3D4}" type="datetime1">
              <a:rPr lang="da-DK" smtClean="0"/>
              <a:t>18-02-2026</a:t>
            </a:fld>
            <a:endParaRPr lang="da-DK" dirty="0"/>
          </a:p>
        </p:txBody>
      </p:sp>
      <p:sp>
        <p:nvSpPr>
          <p:cNvPr id="5" name="Pladsholder til sidefod 4">
            <a:extLst>
              <a:ext uri="{FF2B5EF4-FFF2-40B4-BE49-F238E27FC236}">
                <a16:creationId xmlns:a16="http://schemas.microsoft.com/office/drawing/2014/main" id="{97D40310-E881-1CEB-06AD-6BD99BF74DA1}"/>
              </a:ext>
            </a:extLst>
          </p:cNvPr>
          <p:cNvSpPr>
            <a:spLocks noGrp="1"/>
          </p:cNvSpPr>
          <p:nvPr>
            <p:ph type="ftr" sz="quarter" idx="11"/>
          </p:nvPr>
        </p:nvSpPr>
        <p:spPr/>
        <p:txBody>
          <a:bodyPr/>
          <a:lstStyle/>
          <a:p>
            <a:pPr>
              <a:defRPr/>
            </a:pPr>
            <a:r>
              <a:rPr lang="da-DK"/>
              <a:t>Midtvejsevaluering af DTU Uddannelsesprocessen. Opfølgning</a:t>
            </a:r>
            <a:endParaRPr lang="da-DK" dirty="0"/>
          </a:p>
        </p:txBody>
      </p:sp>
      <p:sp>
        <p:nvSpPr>
          <p:cNvPr id="6" name="Pladsholder til slidenummer 5">
            <a:extLst>
              <a:ext uri="{FF2B5EF4-FFF2-40B4-BE49-F238E27FC236}">
                <a16:creationId xmlns:a16="http://schemas.microsoft.com/office/drawing/2014/main" id="{7F25BFFA-E58D-A8BA-F7D0-E9203ABD7E1C}"/>
              </a:ext>
            </a:extLst>
          </p:cNvPr>
          <p:cNvSpPr>
            <a:spLocks noGrp="1"/>
          </p:cNvSpPr>
          <p:nvPr>
            <p:ph type="sldNum" sz="quarter" idx="12"/>
          </p:nvPr>
        </p:nvSpPr>
        <p:spPr/>
        <p:txBody>
          <a:bodyPr/>
          <a:lstStyle/>
          <a:p>
            <a:pPr>
              <a:defRPr/>
            </a:pPr>
            <a:fld id="{712743B5-6C94-4A29-AA09-224A3D0190C4}" type="slidenum">
              <a:rPr lang="da-DK" smtClean="0"/>
              <a:pPr>
                <a:defRPr/>
              </a:pPr>
              <a:t>9</a:t>
            </a:fld>
            <a:endParaRPr lang="da-DK" dirty="0"/>
          </a:p>
        </p:txBody>
      </p:sp>
      <p:pic>
        <p:nvPicPr>
          <p:cNvPr id="7" name="Picture 2" descr="Illustration af de tre elementer i det polytekniske grundlag: Naturvidenskab, Matematik og computer science, Kontekst">
            <a:extLst>
              <a:ext uri="{FF2B5EF4-FFF2-40B4-BE49-F238E27FC236}">
                <a16:creationId xmlns:a16="http://schemas.microsoft.com/office/drawing/2014/main" id="{9BE12DBA-A2DD-402A-06A3-60EBB36AEA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0990" y="2924944"/>
            <a:ext cx="3888432" cy="1338118"/>
          </a:xfrm>
          <a:prstGeom prst="rect">
            <a:avLst/>
          </a:prstGeom>
          <a:noFill/>
        </p:spPr>
      </p:pic>
    </p:spTree>
    <p:extLst>
      <p:ext uri="{BB962C8B-B14F-4D97-AF65-F5344CB8AC3E}">
        <p14:creationId xmlns:p14="http://schemas.microsoft.com/office/powerpoint/2010/main" val="927884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18.xml><?xml version="1.0" encoding="utf-8"?>
<p:tagLst xmlns:a="http://schemas.openxmlformats.org/drawingml/2006/main" xmlns:r="http://schemas.openxmlformats.org/officeDocument/2006/relationships" xmlns:p="http://schemas.openxmlformats.org/presentationml/2006/main">
  <p:tag name="SHAPE_LOCKS" val="0"/>
</p:tagLst>
</file>

<file path=ppt/tags/tag19.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20.xml><?xml version="1.0" encoding="utf-8"?>
<p:tagLst xmlns:a="http://schemas.openxmlformats.org/drawingml/2006/main" xmlns:r="http://schemas.openxmlformats.org/officeDocument/2006/relationships" xmlns:p="http://schemas.openxmlformats.org/presentationml/2006/main">
  <p:tag name="SHAPE_LOCKS" val="0"/>
</p:tagLst>
</file>

<file path=ppt/tags/tag21.xml><?xml version="1.0" encoding="utf-8"?>
<p:tagLst xmlns:a="http://schemas.openxmlformats.org/drawingml/2006/main" xmlns:r="http://schemas.openxmlformats.org/officeDocument/2006/relationships" xmlns:p="http://schemas.openxmlformats.org/presentationml/2006/main">
  <p:tag name="SHAPE_LOCKS" val="0"/>
</p:tagLst>
</file>

<file path=ppt/tags/tag22.xml><?xml version="1.0" encoding="utf-8"?>
<p:tagLst xmlns:a="http://schemas.openxmlformats.org/drawingml/2006/main" xmlns:r="http://schemas.openxmlformats.org/officeDocument/2006/relationships" xmlns:p="http://schemas.openxmlformats.org/presentationml/2006/main">
  <p:tag name="SHAPE_LOCKS" val="0"/>
</p:tagLst>
</file>

<file path=ppt/tags/tag23.xml><?xml version="1.0" encoding="utf-8"?>
<p:tagLst xmlns:a="http://schemas.openxmlformats.org/drawingml/2006/main" xmlns:r="http://schemas.openxmlformats.org/officeDocument/2006/relationships" xmlns:p="http://schemas.openxmlformats.org/presentationml/2006/main">
  <p:tag name="SHAPE_LOCKS" val="0"/>
</p:tagLst>
</file>

<file path=ppt/tags/tag24.xml><?xml version="1.0" encoding="utf-8"?>
<p:tagLst xmlns:a="http://schemas.openxmlformats.org/drawingml/2006/main" xmlns:r="http://schemas.openxmlformats.org/officeDocument/2006/relationships" xmlns:p="http://schemas.openxmlformats.org/presentationml/2006/main">
  <p:tag name="SHAPE_LOCKS" val="0"/>
</p:tagLst>
</file>

<file path=ppt/tags/tag25.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5.xml><?xml version="1.0" encoding="utf-8"?>
<a:theme xmlns:a="http://schemas.openxmlformats.org/drawingml/2006/main" name="4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6.xml><?xml version="1.0" encoding="utf-8"?>
<a:theme xmlns:a="http://schemas.openxmlformats.org/drawingml/2006/main" name="5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TemplafyFormConfiguration>
</file>

<file path=customXml/item11.xml><?xml version="1.0" encoding="utf-8"?>
<ct:contentTypeSchema xmlns:ct="http://schemas.microsoft.com/office/2006/metadata/contentType" xmlns:ma="http://schemas.microsoft.com/office/2006/metadata/properties/metaAttributes" ct:_="" ma:_="" ma:contentTypeName="Document" ma:contentTypeID="0x0101009ADA1FD2B40FDA458284BB6FCA763489" ma:contentTypeVersion="5" ma:contentTypeDescription="Create a new document." ma:contentTypeScope="" ma:versionID="72b2569ebc96083092f6d8e76413cd52">
  <xsd:schema xmlns:xsd="http://www.w3.org/2001/XMLSchema" xmlns:xs="http://www.w3.org/2001/XMLSchema" xmlns:p="http://schemas.microsoft.com/office/2006/metadata/properties" xmlns:ns2="683dcda1-f8c3-442f-ae64-e236c052732d" xmlns:ns3="715bde23-c48d-41ea-a697-dffaa8fbae8d" targetNamespace="http://schemas.microsoft.com/office/2006/metadata/properties" ma:root="true" ma:fieldsID="df14c340b530a7b5c38005fefa6a5693" ns2:_="" ns3:_="">
    <xsd:import namespace="683dcda1-f8c3-442f-ae64-e236c052732d"/>
    <xsd:import namespace="715bde23-c48d-41ea-a697-dffaa8fbae8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3dcda1-f8c3-442f-ae64-e236c0527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5bde23-c48d-41ea-a697-dffaa8fbae8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2.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13.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14.xml><?xml version="1.0" encoding="utf-8"?>
<p:properties xmlns:p="http://schemas.microsoft.com/office/2006/metadata/properties" xmlns:xsi="http://www.w3.org/2001/XMLSchema-instance" xmlns:pc="http://schemas.microsoft.com/office/infopath/2007/PartnerControls">
  <documentManagement>
    <SharedWithUsers xmlns="715bde23-c48d-41ea-a697-dffaa8fbae8d">
      <UserInfo>
        <DisplayName>Anders Becher Vedsmand</DisplayName>
        <AccountId>8136</AccountId>
        <AccountType/>
      </UserInfo>
    </SharedWithUsers>
  </documentManagement>
</p:properties>
</file>

<file path=customXml/item15.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16.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17.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6.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7.xml><?xml version="1.0" encoding="utf-8"?>
<TemplafyTemplateConfiguration><![CDATA[{"elementsMetadata":[],"transformationConfigurations":[{"language":"{{DocumentLanguage}}","disableUpdates":false,"type":"proofingLanguage"}],"templateName":"DTU Template 16_9 - Corporate red","templateDescription":"","enableDocumentContentUpdater":true,"version":"1.2"}]]></TemplafyTemplate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FFAA86A3-D07C-4999-80B6-325F774CCE55}">
  <ds:schemaRefs>
    <ds:schemaRef ds:uri="http://schemas.microsoft.com/sharepoint/v3/contenttype/forms"/>
  </ds:schemaRefs>
</ds:datastoreItem>
</file>

<file path=customXml/itemProps10.xml><?xml version="1.0" encoding="utf-8"?>
<ds:datastoreItem xmlns:ds="http://schemas.openxmlformats.org/officeDocument/2006/customXml" ds:itemID="{43763224-B85A-4B53-A86A-261D26A71C30}">
  <ds:schemaRefs/>
</ds:datastoreItem>
</file>

<file path=customXml/itemProps11.xml><?xml version="1.0" encoding="utf-8"?>
<ds:datastoreItem xmlns:ds="http://schemas.openxmlformats.org/officeDocument/2006/customXml" ds:itemID="{2F6E6B89-59D8-40A9-BBDC-57506DC3F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3dcda1-f8c3-442f-ae64-e236c052732d"/>
    <ds:schemaRef ds:uri="715bde23-c48d-41ea-a697-dffaa8fbae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2.xml><?xml version="1.0" encoding="utf-8"?>
<ds:datastoreItem xmlns:ds="http://schemas.openxmlformats.org/officeDocument/2006/customXml" ds:itemID="{7A8DE851-9676-49E8-9A90-C0BB906A5E8C}">
  <ds:schemaRefs/>
</ds:datastoreItem>
</file>

<file path=customXml/itemProps13.xml><?xml version="1.0" encoding="utf-8"?>
<ds:datastoreItem xmlns:ds="http://schemas.openxmlformats.org/officeDocument/2006/customXml" ds:itemID="{F781B0CA-F2C1-47D1-9392-E176A706E647}">
  <ds:schemaRefs/>
</ds:datastoreItem>
</file>

<file path=customXml/itemProps14.xml><?xml version="1.0" encoding="utf-8"?>
<ds:datastoreItem xmlns:ds="http://schemas.openxmlformats.org/officeDocument/2006/customXml" ds:itemID="{55F20C36-75B9-412C-984C-BB0C68788AE9}">
  <ds:schemaRefs>
    <ds:schemaRef ds:uri="http://schemas.microsoft.com/office/2006/metadata/properties"/>
    <ds:schemaRef ds:uri="http://schemas.microsoft.com/office/infopath/2007/PartnerControls"/>
    <ds:schemaRef ds:uri="715bde23-c48d-41ea-a697-dffaa8fbae8d"/>
  </ds:schemaRefs>
</ds:datastoreItem>
</file>

<file path=customXml/itemProps15.xml><?xml version="1.0" encoding="utf-8"?>
<ds:datastoreItem xmlns:ds="http://schemas.openxmlformats.org/officeDocument/2006/customXml" ds:itemID="{CA9FC985-930B-40D4-827F-9FAC5D35EA8C}">
  <ds:schemaRefs/>
</ds:datastoreItem>
</file>

<file path=customXml/itemProps16.xml><?xml version="1.0" encoding="utf-8"?>
<ds:datastoreItem xmlns:ds="http://schemas.openxmlformats.org/officeDocument/2006/customXml" ds:itemID="{6B8AD017-B053-4E30-93B9-B28A44CEC3A4}">
  <ds:schemaRefs/>
</ds:datastoreItem>
</file>

<file path=customXml/itemProps17.xml><?xml version="1.0" encoding="utf-8"?>
<ds:datastoreItem xmlns:ds="http://schemas.openxmlformats.org/officeDocument/2006/customXml" ds:itemID="{1680B9DC-2D51-4402-BB2C-B8DE0C5AC522}">
  <ds:schemaRefs/>
</ds:datastoreItem>
</file>

<file path=customXml/itemProps2.xml><?xml version="1.0" encoding="utf-8"?>
<ds:datastoreItem xmlns:ds="http://schemas.openxmlformats.org/officeDocument/2006/customXml" ds:itemID="{4EEBFBF0-6817-4BD7-A603-87B73915ECB8}">
  <ds:schemaRefs/>
</ds:datastoreItem>
</file>

<file path=customXml/itemProps3.xml><?xml version="1.0" encoding="utf-8"?>
<ds:datastoreItem xmlns:ds="http://schemas.openxmlformats.org/officeDocument/2006/customXml" ds:itemID="{547C7DF8-1C9E-496E-9CED-FFEEC449A563}">
  <ds:schemaRefs/>
</ds:datastoreItem>
</file>

<file path=customXml/itemProps4.xml><?xml version="1.0" encoding="utf-8"?>
<ds:datastoreItem xmlns:ds="http://schemas.openxmlformats.org/officeDocument/2006/customXml" ds:itemID="{234A84D6-A7C3-4B02-AAA4-874811FC297C}">
  <ds:schemaRefs/>
</ds:datastoreItem>
</file>

<file path=customXml/itemProps5.xml><?xml version="1.0" encoding="utf-8"?>
<ds:datastoreItem xmlns:ds="http://schemas.openxmlformats.org/officeDocument/2006/customXml" ds:itemID="{D4E72BD8-AD3B-4F33-9A16-94620CF53B8E}">
  <ds:schemaRefs/>
</ds:datastoreItem>
</file>

<file path=customXml/itemProps6.xml><?xml version="1.0" encoding="utf-8"?>
<ds:datastoreItem xmlns:ds="http://schemas.openxmlformats.org/officeDocument/2006/customXml" ds:itemID="{B99BCE73-13E6-4090-AF51-61A6889B0A65}">
  <ds:schemaRefs/>
</ds:datastoreItem>
</file>

<file path=customXml/itemProps7.xml><?xml version="1.0" encoding="utf-8"?>
<ds:datastoreItem xmlns:ds="http://schemas.openxmlformats.org/officeDocument/2006/customXml" ds:itemID="{1334258C-C3E7-4029-A615-C886A240FB15}">
  <ds:schemaRefs/>
</ds:datastoreItem>
</file>

<file path=customXml/itemProps8.xml><?xml version="1.0" encoding="utf-8"?>
<ds:datastoreItem xmlns:ds="http://schemas.openxmlformats.org/officeDocument/2006/customXml" ds:itemID="{0FC8AFCA-693B-4C45-B659-E44CDC162C6E}">
  <ds:schemaRefs/>
</ds:datastoreItem>
</file>

<file path=customXml/itemProps9.xml><?xml version="1.0" encoding="utf-8"?>
<ds:datastoreItem xmlns:ds="http://schemas.openxmlformats.org/officeDocument/2006/customXml" ds:itemID="{5DEE4BEE-00BA-4E32-BD26-AF535B50AC95}">
  <ds:schemaRefs/>
</ds:datastoreItem>
</file>

<file path=docProps/app.xml><?xml version="1.0" encoding="utf-8"?>
<Properties xmlns="http://schemas.openxmlformats.org/officeDocument/2006/extended-properties" xmlns:vt="http://schemas.openxmlformats.org/officeDocument/2006/docPropsVTypes">
  <Template>DTU Template 16_9 - Corporate red</Template>
  <TotalTime>712</TotalTime>
  <Words>1956</Words>
  <Application>Microsoft Office PowerPoint</Application>
  <PresentationFormat>Custom</PresentationFormat>
  <Paragraphs>286</Paragraphs>
  <Slides>21</Slides>
  <Notes>4</Notes>
  <HiddenSlides>2</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21</vt:i4>
      </vt:variant>
    </vt:vector>
  </HeadingPairs>
  <TitlesOfParts>
    <vt:vector size="29" baseType="lpstr">
      <vt:lpstr>Arial</vt:lpstr>
      <vt:lpstr>Verdana</vt:lpstr>
      <vt:lpstr>Blank</vt:lpstr>
      <vt:lpstr>1_Blank</vt:lpstr>
      <vt:lpstr>2_Blank</vt:lpstr>
      <vt:lpstr>3_Blank</vt:lpstr>
      <vt:lpstr>4_Blank</vt:lpstr>
      <vt:lpstr>5_Blank</vt:lpstr>
      <vt:lpstr>PowerPoint Presentation</vt:lpstr>
      <vt:lpstr>Dagsorden CUU 20. februar 2026</vt:lpstr>
      <vt:lpstr>DTU’s strategi 2026 - 2021</vt:lpstr>
      <vt:lpstr>Midtvejsevaluering af  DTU Uddannelsesprocessen </vt:lpstr>
      <vt:lpstr>Midtvejsevaluering af DTU Uddannelsesprocessen Formål og metode</vt:lpstr>
      <vt:lpstr>Resultat</vt:lpstr>
      <vt:lpstr>De syv forslag til forbedringer til dekanen (bilag 1)</vt:lpstr>
      <vt:lpstr>Hjælpelærerordningen  – en overset undervisningskultur?</vt:lpstr>
      <vt:lpstr>Forskellen på BSc og BEng bliver større med implementeringen af PG </vt:lpstr>
      <vt:lpstr>16 forslag til AUS* (bilag 2)</vt:lpstr>
      <vt:lpstr>Kompetenceudvikling for studieledere </vt:lpstr>
      <vt:lpstr>- og kompetenceløft til undervisere</vt:lpstr>
      <vt:lpstr>Censorsystemet og  Proces for evaluering af afgangsprojekter/Specialer</vt:lpstr>
      <vt:lpstr>Studielederårsrapporter og uddannelsesevalueringer</vt:lpstr>
      <vt:lpstr>Data-understøttelse af studieledernes arbejde</vt:lpstr>
      <vt:lpstr>PowerPoint Presentation</vt:lpstr>
      <vt:lpstr>Afsluttende ord</vt:lpstr>
      <vt:lpstr>Meddelelser</vt:lpstr>
      <vt:lpstr>Antal studiepladser på BEng og BSc 2026</vt:lpstr>
      <vt:lpstr>Officielle studieplader - diplomingeniør- og civilbachelorudd.</vt:lpstr>
      <vt:lpstr>Forventet optag - diplomingeniør- og civilbachelorudd.</vt:lpstr>
    </vt:vector>
  </TitlesOfParts>
  <Company>Technical University of Denmark - 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Christa Trandum</dc:creator>
  <cp:lastModifiedBy>Kit Bjerregaard Sørensen</cp:lastModifiedBy>
  <cp:revision>27</cp:revision>
  <dcterms:created xsi:type="dcterms:W3CDTF">2025-11-20T09:26:43Z</dcterms:created>
  <dcterms:modified xsi:type="dcterms:W3CDTF">2026-02-18T13:21:50Z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imeStamp">
    <vt:lpwstr>2019-06-10T12:53:59.0527961Z</vt:lpwstr>
  </property>
  <property fmtid="{D5CDD505-2E9C-101B-9397-08002B2CF9AE}" pid="4" name="ContentTypeId">
    <vt:lpwstr>0x0101009ADA1FD2B40FDA458284BB6FCA763489</vt:lpwstr>
  </property>
</Properties>
</file>