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ink/ink1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2" r:id="rId161"/>
    <p:sldMasterId id="2147483678" r:id="rId162"/>
    <p:sldMasterId id="2147483702" r:id="rId163"/>
    <p:sldMasterId id="2147483714" r:id="rId164"/>
    <p:sldMasterId id="2147483742" r:id="rId165"/>
    <p:sldMasterId id="2147483754" r:id="rId166"/>
    <p:sldMasterId id="2147483768" r:id="rId167"/>
    <p:sldMasterId id="2147483793" r:id="rId168"/>
    <p:sldMasterId id="2147483805" r:id="rId169"/>
    <p:sldMasterId id="2147483817" r:id="rId170"/>
    <p:sldMasterId id="2147483843" r:id="rId171"/>
  </p:sldMasterIdLst>
  <p:notesMasterIdLst>
    <p:notesMasterId r:id="rId217"/>
  </p:notesMasterIdLst>
  <p:handoutMasterIdLst>
    <p:handoutMasterId r:id="rId218"/>
  </p:handoutMasterIdLst>
  <p:sldIdLst>
    <p:sldId id="256" r:id="rId172"/>
    <p:sldId id="260" r:id="rId173"/>
    <p:sldId id="257" r:id="rId174"/>
    <p:sldId id="263" r:id="rId175"/>
    <p:sldId id="1964" r:id="rId176"/>
    <p:sldId id="1939" r:id="rId177"/>
    <p:sldId id="1956" r:id="rId178"/>
    <p:sldId id="1940" r:id="rId179"/>
    <p:sldId id="1957" r:id="rId180"/>
    <p:sldId id="1941" r:id="rId181"/>
    <p:sldId id="1942" r:id="rId182"/>
    <p:sldId id="1943" r:id="rId183"/>
    <p:sldId id="1959" r:id="rId184"/>
    <p:sldId id="1970" r:id="rId185"/>
    <p:sldId id="1958" r:id="rId186"/>
    <p:sldId id="1965" r:id="rId187"/>
    <p:sldId id="1946" r:id="rId188"/>
    <p:sldId id="1947" r:id="rId189"/>
    <p:sldId id="1949" r:id="rId190"/>
    <p:sldId id="1950" r:id="rId191"/>
    <p:sldId id="1953" r:id="rId192"/>
    <p:sldId id="1968" r:id="rId193"/>
    <p:sldId id="1969" r:id="rId194"/>
    <p:sldId id="1955" r:id="rId195"/>
    <p:sldId id="1962" r:id="rId196"/>
    <p:sldId id="1948" r:id="rId197"/>
    <p:sldId id="1952" r:id="rId198"/>
    <p:sldId id="1967" r:id="rId199"/>
    <p:sldId id="261" r:id="rId200"/>
    <p:sldId id="268" r:id="rId201"/>
    <p:sldId id="269" r:id="rId202"/>
    <p:sldId id="270" r:id="rId203"/>
    <p:sldId id="271" r:id="rId204"/>
    <p:sldId id="272" r:id="rId205"/>
    <p:sldId id="273" r:id="rId206"/>
    <p:sldId id="274" r:id="rId207"/>
    <p:sldId id="275" r:id="rId208"/>
    <p:sldId id="276" r:id="rId209"/>
    <p:sldId id="277" r:id="rId210"/>
    <p:sldId id="279" r:id="rId211"/>
    <p:sldId id="262" r:id="rId212"/>
    <p:sldId id="264" r:id="rId213"/>
    <p:sldId id="265" r:id="rId214"/>
    <p:sldId id="266" r:id="rId215"/>
    <p:sldId id="267" r:id="rId216"/>
  </p:sldIdLst>
  <p:sldSz cx="12190413" cy="6858000"/>
  <p:notesSz cx="6858000" cy="9144000"/>
  <p:custDataLst>
    <p:tags r:id="rId2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098" autoAdjust="0"/>
  </p:normalViewPr>
  <p:slideViewPr>
    <p:cSldViewPr showGuides="1">
      <p:cViewPr varScale="1">
        <p:scale>
          <a:sx n="92" d="100"/>
          <a:sy n="92" d="100"/>
        </p:scale>
        <p:origin x="264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slideMaster" Target="slideMasters/slideMaster10.xml"/><Relationship Id="rId191" Type="http://schemas.openxmlformats.org/officeDocument/2006/relationships/slide" Target="slides/slide20.xml"/><Relationship Id="rId205" Type="http://schemas.openxmlformats.org/officeDocument/2006/relationships/slide" Target="slides/slide34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slide" Target="slides/slide10.xml"/><Relationship Id="rId216" Type="http://schemas.openxmlformats.org/officeDocument/2006/relationships/slide" Target="slides/slide45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slideMaster" Target="slideMasters/slideMaster11.xml"/><Relationship Id="rId192" Type="http://schemas.openxmlformats.org/officeDocument/2006/relationships/slide" Target="slides/slide21.xml"/><Relationship Id="rId206" Type="http://schemas.openxmlformats.org/officeDocument/2006/relationships/slide" Target="slides/slide35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slideMaster" Target="slideMasters/slideMaster1.xml"/><Relationship Id="rId182" Type="http://schemas.openxmlformats.org/officeDocument/2006/relationships/slide" Target="slides/slide11.xml"/><Relationship Id="rId217" Type="http://schemas.openxmlformats.org/officeDocument/2006/relationships/notesMaster" Target="notesMasters/notesMaster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" Target="slides/slide1.xml"/><Relationship Id="rId193" Type="http://schemas.openxmlformats.org/officeDocument/2006/relationships/slide" Target="slides/slide22.xml"/><Relationship Id="rId207" Type="http://schemas.openxmlformats.org/officeDocument/2006/relationships/slide" Target="slides/slide36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slideMaster" Target="slideMasters/slideMaster2.xml"/><Relationship Id="rId183" Type="http://schemas.openxmlformats.org/officeDocument/2006/relationships/slide" Target="slides/slide12.xml"/><Relationship Id="rId218" Type="http://schemas.openxmlformats.org/officeDocument/2006/relationships/handoutMaster" Target="handoutMasters/handoutMaster1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2.xml"/><Relationship Id="rId194" Type="http://schemas.openxmlformats.org/officeDocument/2006/relationships/slide" Target="slides/slide23.xml"/><Relationship Id="rId208" Type="http://schemas.openxmlformats.org/officeDocument/2006/relationships/slide" Target="slides/slide37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Master" Target="slideMasters/slideMaster3.xml"/><Relationship Id="rId184" Type="http://schemas.openxmlformats.org/officeDocument/2006/relationships/slide" Target="slides/slide13.xml"/><Relationship Id="rId189" Type="http://schemas.openxmlformats.org/officeDocument/2006/relationships/slide" Target="slides/slide18.xml"/><Relationship Id="rId219" Type="http://schemas.openxmlformats.org/officeDocument/2006/relationships/tags" Target="tags/tag1.xml"/><Relationship Id="rId3" Type="http://schemas.openxmlformats.org/officeDocument/2006/relationships/customXml" Target="../customXml/item3.xml"/><Relationship Id="rId214" Type="http://schemas.openxmlformats.org/officeDocument/2006/relationships/slide" Target="slides/slide4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3.xml"/><Relationship Id="rId179" Type="http://schemas.openxmlformats.org/officeDocument/2006/relationships/slide" Target="slides/slide8.xml"/><Relationship Id="rId195" Type="http://schemas.openxmlformats.org/officeDocument/2006/relationships/slide" Target="slides/slide24.xml"/><Relationship Id="rId209" Type="http://schemas.openxmlformats.org/officeDocument/2006/relationships/slide" Target="slides/slide38.xml"/><Relationship Id="rId190" Type="http://schemas.openxmlformats.org/officeDocument/2006/relationships/slide" Target="slides/slide19.xml"/><Relationship Id="rId204" Type="http://schemas.openxmlformats.org/officeDocument/2006/relationships/slide" Target="slides/slide33.xml"/><Relationship Id="rId220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Master" Target="slideMasters/slideMaster4.xml"/><Relationship Id="rId169" Type="http://schemas.openxmlformats.org/officeDocument/2006/relationships/slideMaster" Target="slideMasters/slideMaster9.xml"/><Relationship Id="rId185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9.xml"/><Relationship Id="rId210" Type="http://schemas.openxmlformats.org/officeDocument/2006/relationships/slide" Target="slides/slide39.xml"/><Relationship Id="rId215" Type="http://schemas.openxmlformats.org/officeDocument/2006/relationships/slide" Target="slides/slide44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4.xml"/><Relationship Id="rId196" Type="http://schemas.openxmlformats.org/officeDocument/2006/relationships/slide" Target="slides/slide25.xml"/><Relationship Id="rId200" Type="http://schemas.openxmlformats.org/officeDocument/2006/relationships/slide" Target="slides/slide29.xml"/><Relationship Id="rId16" Type="http://schemas.openxmlformats.org/officeDocument/2006/relationships/customXml" Target="../customXml/item16.xml"/><Relationship Id="rId221" Type="http://schemas.openxmlformats.org/officeDocument/2006/relationships/viewProps" Target="viewProp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slideMaster" Target="slideMasters/slideMaster5.xml"/><Relationship Id="rId186" Type="http://schemas.openxmlformats.org/officeDocument/2006/relationships/slide" Target="slides/slide15.xml"/><Relationship Id="rId211" Type="http://schemas.openxmlformats.org/officeDocument/2006/relationships/slide" Target="slides/slide4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5.xml"/><Relationship Id="rId197" Type="http://schemas.openxmlformats.org/officeDocument/2006/relationships/slide" Target="slides/slide26.xml"/><Relationship Id="rId201" Type="http://schemas.openxmlformats.org/officeDocument/2006/relationships/slide" Target="slides/slide30.xml"/><Relationship Id="rId222" Type="http://schemas.openxmlformats.org/officeDocument/2006/relationships/theme" Target="theme/theme1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slideMaster" Target="slideMasters/slideMaster6.xml"/><Relationship Id="rId187" Type="http://schemas.openxmlformats.org/officeDocument/2006/relationships/slide" Target="slides/slide16.xml"/><Relationship Id="rId1" Type="http://schemas.openxmlformats.org/officeDocument/2006/relationships/customXml" Target="../customXml/item1.xml"/><Relationship Id="rId212" Type="http://schemas.openxmlformats.org/officeDocument/2006/relationships/slide" Target="slides/slide4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6.xml"/><Relationship Id="rId198" Type="http://schemas.openxmlformats.org/officeDocument/2006/relationships/slide" Target="slides/slide27.xml"/><Relationship Id="rId202" Type="http://schemas.openxmlformats.org/officeDocument/2006/relationships/slide" Target="slides/slide31.xml"/><Relationship Id="rId223" Type="http://schemas.openxmlformats.org/officeDocument/2006/relationships/tableStyles" Target="tableStyles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slideMaster" Target="slideMasters/slideMaster7.xml"/><Relationship Id="rId188" Type="http://schemas.openxmlformats.org/officeDocument/2006/relationships/slide" Target="slides/slide1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slide" Target="slides/slide4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slide" Target="slides/slide28.xml"/><Relationship Id="rId203" Type="http://schemas.openxmlformats.org/officeDocument/2006/relationships/slide" Target="slides/slide32.xml"/><Relationship Id="rId19" Type="http://schemas.openxmlformats.org/officeDocument/2006/relationships/customXml" Target="../customXml/item19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ddo\Downloads\All%20Outbound%20Exchange%20Students(6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t-pdfs.win.dtu.dk\users\users2\jeddo\Tabeloversig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67827621132418E-2"/>
          <c:y val="6.5421376783347612E-2"/>
          <c:w val="0.91921132492291147"/>
          <c:h val="0.801856216486363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Beskæftiget</c:v>
                </c:pt>
              </c:strCache>
            </c:strRef>
          </c:tx>
          <c:spPr>
            <a:solidFill>
              <a:srgbClr val="0043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0.50413770274743464</c:v>
                </c:pt>
                <c:pt idx="1">
                  <c:v>0.614672100778066</c:v>
                </c:pt>
                <c:pt idx="2">
                  <c:v>0.68918918918918914</c:v>
                </c:pt>
                <c:pt idx="3">
                  <c:v>0.69742360695026961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6-4595-8829-2931F2B26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Ledig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0.32936113869579609</c:v>
                </c:pt>
                <c:pt idx="1">
                  <c:v>0.19192293442015559</c:v>
                </c:pt>
                <c:pt idx="2">
                  <c:v>0.12548262548262551</c:v>
                </c:pt>
                <c:pt idx="3">
                  <c:v>9.2869982025164763E-2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6-4595-8829-2931F2B26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Øvrige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DC6-4595-8829-2931F2B26D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C6-4595-8829-2931F2B26D6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DC6-4595-8829-2931F2B26D6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C6-4595-8829-2931F2B26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0.16650115855676931</c:v>
                </c:pt>
                <c:pt idx="1">
                  <c:v>0.19340496480177841</c:v>
                </c:pt>
                <c:pt idx="2">
                  <c:v>0.18532818532818529</c:v>
                </c:pt>
                <c:pt idx="3">
                  <c:v>0.20970641102456561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6-4595-8829-2931F2B26D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53502009915966"/>
          <c:y val="0.9329289680926024"/>
          <c:w val="0.52996262758155799"/>
          <c:h val="6.502782166678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840408148775175"/>
          <c:y val="1.3182546094511551E-2"/>
          <c:w val="0.60406229372567044"/>
          <c:h val="0.99313663169527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Diplomingeniører 
(n = 394)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363349011236825E-2"/>
                  <c:y val="-4.25500687107543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B4-4D95-8E35-FC8604E9D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Rådgivende ingeniørvirksomhed: byggeri og anlægsarbejder</c:v>
                </c:pt>
                <c:pt idx="1">
                  <c:v>Fremstilling af farmaceutiske præparater</c:v>
                </c:pt>
                <c:pt idx="2">
                  <c:v>Opførelse af bygninger</c:v>
                </c:pt>
                <c:pt idx="3">
                  <c:v>Rådgivende ingeniørvirksomhed: produktions- og maskinteknik</c:v>
                </c:pt>
                <c:pt idx="4">
                  <c:v>Konsulentbistand vedrørende informationsteknologi</c:v>
                </c:pt>
                <c:pt idx="5">
                  <c:v>Computerprogrammering</c:v>
                </c:pt>
                <c:pt idx="6">
                  <c:v>Fremstilling af udstyr til måling, afprøvning, navigation og kontrol</c:v>
                </c:pt>
                <c:pt idx="7">
                  <c:v>Fremstilling af høreapparater og dele hertil</c:v>
                </c:pt>
                <c:pt idx="8">
                  <c:v>Fremstilling af medicinske og dentale instrumenter</c:v>
                </c:pt>
                <c:pt idx="9">
                  <c:v>Generelle offentlige tjenester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0.17512690355329949</c:v>
                </c:pt>
                <c:pt idx="1">
                  <c:v>7.6142131979695438E-2</c:v>
                </c:pt>
                <c:pt idx="2">
                  <c:v>7.6142131979695438E-2</c:v>
                </c:pt>
                <c:pt idx="3">
                  <c:v>7.3604060913705582E-2</c:v>
                </c:pt>
                <c:pt idx="4">
                  <c:v>5.5837563451776651E-2</c:v>
                </c:pt>
                <c:pt idx="5">
                  <c:v>3.2994923857868022E-2</c:v>
                </c:pt>
                <c:pt idx="6">
                  <c:v>2.7918781725888329E-2</c:v>
                </c:pt>
                <c:pt idx="7">
                  <c:v>1.7766497461928939E-2</c:v>
                </c:pt>
                <c:pt idx="8">
                  <c:v>1.7766497461928939E-2</c:v>
                </c:pt>
                <c:pt idx="9">
                  <c:v>1.7766497461928939E-2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4-4D95-8E35-FC8604E9D8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9280004142849"/>
          <c:y val="0.85567759258694565"/>
          <c:w val="0.31157089205761823"/>
          <c:h val="8.0200747323698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92737735848438"/>
          <c:y val="1.3182546094511551E-2"/>
          <c:w val="0.60406229372567044"/>
          <c:h val="0.99313663169527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Civilingeniører 
(n = 905)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Videregående uddannelser på universitetsniveau</c:v>
                </c:pt>
                <c:pt idx="1">
                  <c:v>Fremstilling af farmaceutiske præparater</c:v>
                </c:pt>
                <c:pt idx="2">
                  <c:v>Rådgivende ingeniørvirksomhed: byggeri og anlægsarbejder</c:v>
                </c:pt>
                <c:pt idx="3">
                  <c:v>Konsulentbistand vedrørende informationsteknologi</c:v>
                </c:pt>
                <c:pt idx="4">
                  <c:v>Computerprogrammering</c:v>
                </c:pt>
                <c:pt idx="5">
                  <c:v>Rådgivende ingeniørvirksomhed: produktions- og maskinteknik</c:v>
                </c:pt>
                <c:pt idx="6">
                  <c:v>Virksomhedsrådgivning og anden rådgivning om driftsledelse</c:v>
                </c:pt>
                <c:pt idx="7">
                  <c:v>Anden forskning/eksperimentel udvikling: naturvidenskab</c:v>
                </c:pt>
                <c:pt idx="8">
                  <c:v>Fremstilling af udstyr til måling, afprøvning, navigation og kontrol</c:v>
                </c:pt>
                <c:pt idx="9">
                  <c:v>Fremstilling af høreapparater og dele hertil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0.16722037652270211</c:v>
                </c:pt>
                <c:pt idx="1">
                  <c:v>8.9700996677740868E-2</c:v>
                </c:pt>
                <c:pt idx="2">
                  <c:v>7.6411960132890366E-2</c:v>
                </c:pt>
                <c:pt idx="3">
                  <c:v>7.5304540420819494E-2</c:v>
                </c:pt>
                <c:pt idx="4">
                  <c:v>5.7585825027685493E-2</c:v>
                </c:pt>
                <c:pt idx="5">
                  <c:v>5.4263565891472867E-2</c:v>
                </c:pt>
                <c:pt idx="6">
                  <c:v>4.2081949058693252E-2</c:v>
                </c:pt>
                <c:pt idx="7">
                  <c:v>3.4330011074197121E-2</c:v>
                </c:pt>
                <c:pt idx="8">
                  <c:v>2.2148394241417499E-2</c:v>
                </c:pt>
                <c:pt idx="9">
                  <c:v>2.1040974529346619E-2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1-4773-A633-62613734E0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2753147869486"/>
          <c:y val="0.85567759258694565"/>
          <c:w val="0.26607117593342849"/>
          <c:h val="9.722345554945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18279569892475E-2"/>
          <c:y val="0.1455419353965377"/>
          <c:w val="0.86601710270087207"/>
          <c:h val="0.5968106702465678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9888-4EAC-A3DF-A5AE36C1793A}"/>
              </c:ext>
            </c:extLst>
          </c:dPt>
          <c:dPt>
            <c:idx val="1"/>
            <c:bubble3D val="0"/>
            <c:spPr>
              <a:solidFill>
                <a:srgbClr val="73A89A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9888-4EAC-A3DF-A5AE36C1793A}"/>
              </c:ext>
            </c:extLst>
          </c:dPt>
          <c:dPt>
            <c:idx val="2"/>
            <c:bubble3D val="0"/>
            <c:spPr>
              <a:solidFill>
                <a:srgbClr val="C1802C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9888-4EAC-A3DF-A5AE36C179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Pie!$A$2:$A$4</c:f>
              <c:strCache>
                <c:ptCount val="3"/>
                <c:pt idx="0">
                  <c:v>Ingeniørfaglige opgaver med relation til deres kernefaglighed/specialisering</c:v>
                </c:pt>
                <c:pt idx="1">
                  <c:v>Generalistprægede opgaver</c:v>
                </c:pt>
                <c:pt idx="2">
                  <c:v>Andet</c:v>
                </c:pt>
              </c:strCache>
            </c:strRef>
          </c:cat>
          <c:val>
            <c:numRef>
              <c:f>Pie!$B$2:$B$4</c:f>
              <c:numCache>
                <c:formatCode>0%</c:formatCode>
                <c:ptCount val="3"/>
                <c:pt idx="0">
                  <c:v>0.71921777107890983</c:v>
                </c:pt>
                <c:pt idx="1">
                  <c:v>0.13669046824739603</c:v>
                </c:pt>
                <c:pt idx="2">
                  <c:v>0.14409176067369417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9888-4EAC-A3DF-A5AE36C17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83083805800482E-2"/>
          <c:y val="0.77958209475662776"/>
          <c:w val="0.84589257848178123"/>
          <c:h val="0.19544564264331726"/>
        </c:manualLayout>
      </c:layout>
      <c:overlay val="0"/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/>
  </c:chart>
  <c:spPr>
    <a:noFill/>
    <a:ln w="9525" cap="flat" cmpd="sng" algn="ctr">
      <a:noFill/>
      <a:round/>
    </a:ln>
    <a:effectLst/>
  </c:spPr>
  <c:txPr>
    <a:bodyPr/>
    <a:lstStyle/>
    <a:p>
      <a:pPr>
        <a:defRPr sz="1000" smtId="4294967295">
          <a:solidFill>
            <a:schemeClr val="tx1"/>
          </a:solidFill>
        </a:defRPr>
      </a:pPr>
      <a:endParaRPr lang="da-DK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250566876904391"/>
          <c:y val="5.718598074194288E-3"/>
          <c:w val="0.62733438087440851"/>
          <c:h val="0.97840026559949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Mellemstore og store virksomheder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Andre kompetencer</c:v>
                </c:pt>
                <c:pt idx="1">
                  <c:v>Fremmedsprogfærdigheder</c:v>
                </c:pt>
                <c:pt idx="2">
                  <c:v>Strategiske kompetencer</c:v>
                </c:pt>
                <c:pt idx="3">
                  <c:v>Evne til at arbejde med bæredygtighed</c:v>
                </c:pt>
                <c:pt idx="4">
                  <c:v>Formidlingsevner</c:v>
                </c:pt>
                <c:pt idx="5">
                  <c:v>Innovative kompetencer</c:v>
                </c:pt>
                <c:pt idx="6">
                  <c:v>Anvendelse af teori og metode inden for fagområde</c:v>
                </c:pt>
                <c:pt idx="7">
                  <c:v>Praktiske færdigheder</c:v>
                </c:pt>
                <c:pt idx="8">
                  <c:v>Forretningsforståelse</c:v>
                </c:pt>
                <c:pt idx="9">
                  <c:v>Evne til at tænke i digitalisering</c:v>
                </c:pt>
                <c:pt idx="10">
                  <c:v>Omsætte teori til praksis</c:v>
                </c:pt>
                <c:pt idx="11">
                  <c:v>Dyb faglig specialisering</c:v>
                </c:pt>
                <c:pt idx="12">
                  <c:v>Tværfaglige og projektorienterede kompetencer</c:v>
                </c:pt>
                <c:pt idx="13">
                  <c:v>IT-færdigheder</c:v>
                </c:pt>
                <c:pt idx="14">
                  <c:v>Arbejde struktureret og overholde deadlines</c:v>
                </c:pt>
                <c:pt idx="15">
                  <c:v>Analytiske kompetencer</c:v>
                </c:pt>
                <c:pt idx="16">
                  <c:v>Tilegnelse af ny viden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3.6732927526062657E-2</c:v>
                </c:pt>
                <c:pt idx="1">
                  <c:v>3.2736693749317244E-2</c:v>
                </c:pt>
                <c:pt idx="2">
                  <c:v>3.8325342173657566E-2</c:v>
                </c:pt>
                <c:pt idx="3">
                  <c:v>0.20433921065257452</c:v>
                </c:pt>
                <c:pt idx="4">
                  <c:v>0.24218830159928542</c:v>
                </c:pt>
                <c:pt idx="5">
                  <c:v>0.24284973415008942</c:v>
                </c:pt>
                <c:pt idx="6">
                  <c:v>0.2455125494861467</c:v>
                </c:pt>
                <c:pt idx="7">
                  <c:v>0.25183954408949194</c:v>
                </c:pt>
                <c:pt idx="8">
                  <c:v>0.26160168091603803</c:v>
                </c:pt>
                <c:pt idx="9">
                  <c:v>0.26329742073330253</c:v>
                </c:pt>
                <c:pt idx="10">
                  <c:v>0.26520686289044959</c:v>
                </c:pt>
                <c:pt idx="11">
                  <c:v>0.29122992861237113</c:v>
                </c:pt>
                <c:pt idx="12">
                  <c:v>0.30604869361756748</c:v>
                </c:pt>
                <c:pt idx="13">
                  <c:v>0.30619471628357098</c:v>
                </c:pt>
                <c:pt idx="14">
                  <c:v>0.43240383891446832</c:v>
                </c:pt>
                <c:pt idx="15">
                  <c:v>0.49543790386723768</c:v>
                </c:pt>
                <c:pt idx="16">
                  <c:v>0.58223522236895353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E1A9-4F09-A3A6-77FDFC1B9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408854432"/>
        <c:axId val="408848552"/>
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/>
      </c:barChart>
      <c:catAx>
        <c:axId val="4088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/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da-DK"/>
          </a:p>
        </c:txPr>
        <c:crossAx val="408848552"/>
        <c:crosses val="autoZero"/>
        <c:auto val="0"/>
        <c:lblAlgn val="ctr"/>
        <c:lblOffset val="100"/>
        <c:noMultiLvlLbl val="0"/>
      </c:catAx>
      <c:valAx>
        <c:axId val="4088485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88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rgbClr val="5F5F64"/>
          </a:solidFill>
          <a:latin typeface="+mj-lt"/>
        </a:defRPr>
      </a:pPr>
      <a:endParaRPr lang="da-DK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53043772754213"/>
          <c:y val="2.7482610414465359E-2"/>
          <c:w val="0.48875387350774702"/>
          <c:h val="0.96214749518026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Styr på økonomi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Andre kompetencer</c:v>
                </c:pt>
                <c:pt idx="1">
                  <c:v>Kulturforståelse</c:v>
                </c:pt>
                <c:pt idx="2">
                  <c:v>Empati og indlevelsesevne</c:v>
                </c:pt>
                <c:pt idx="3">
                  <c:v>Evne til at begå sig i et internationalt miljø</c:v>
                </c:pt>
                <c:pt idx="4">
                  <c:v>Evne til at arbejde i et miljø med stor diversitet (faglig, geografisk, køn, alder, uddannelse, social baggrund, kulturel, religiøs mm.)</c:v>
                </c:pt>
                <c:pt idx="5">
                  <c:v>Kreative kompetencer</c:v>
                </c:pt>
                <c:pt idx="6">
                  <c:v>Sociale kompetencer</c:v>
                </c:pt>
                <c:pt idx="7">
                  <c:v>Engagement og positiv energi</c:v>
                </c:pt>
                <c:pt idx="8">
                  <c:v>Evne til at samarbejde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5.7526529098799711E-2</c:v>
                </c:pt>
                <c:pt idx="1">
                  <c:v>3.9242187822641883E-2</c:v>
                </c:pt>
                <c:pt idx="2">
                  <c:v>0.12385961193038875</c:v>
                </c:pt>
                <c:pt idx="3">
                  <c:v>0.21111650124759998</c:v>
                </c:pt>
                <c:pt idx="4">
                  <c:v>0.26164181131563125</c:v>
                </c:pt>
                <c:pt idx="5">
                  <c:v>0.28416896849902817</c:v>
                </c:pt>
                <c:pt idx="6">
                  <c:v>0.32829435096223269</c:v>
                </c:pt>
                <c:pt idx="7">
                  <c:v>0.74982031896932022</c:v>
                </c:pt>
                <c:pt idx="8">
                  <c:v>0.81415515935323934</c:v>
                </c:pt>
              </c:numCache>
            </c:numRef>
          </c:val>
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9BE-4FE0-97A6-014AAE8CF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408854432"/>
        <c:axId val="408848552"/>
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/>
      </c:barChart>
      <c:catAx>
        <c:axId val="4088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da-DK"/>
          </a:p>
        </c:txPr>
        <c:crossAx val="408848552"/>
        <c:crosses val="autoZero"/>
        <c:auto val="0"/>
        <c:lblAlgn val="ctr"/>
        <c:lblOffset val="100"/>
        <c:noMultiLvlLbl val="0"/>
      </c:catAx>
      <c:valAx>
        <c:axId val="4088485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88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smtId="4294967295">
          <a:solidFill>
            <a:srgbClr val="5F5F64"/>
          </a:solidFill>
          <a:latin typeface="+mj-lt"/>
        </a:defRPr>
      </a:pPr>
      <a:endParaRPr lang="da-DK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64796992059263"/>
          <c:y val="0"/>
          <c:w val="0.7014037940379404"/>
          <c:h val="0.86561936621919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Dimittender (N=1279)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Helt enig</c:v>
                </c:pt>
                <c:pt idx="1">
                  <c:v>Enig</c:v>
                </c:pt>
                <c:pt idx="2">
                  <c:v>Hverken enig eller uenig</c:v>
                </c:pt>
                <c:pt idx="3">
                  <c:v>Uenig</c:v>
                </c:pt>
                <c:pt idx="4">
                  <c:v>Helt uenig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0.13213448006254885</c:v>
                </c:pt>
                <c:pt idx="1">
                  <c:v>0.18764659890539484</c:v>
                </c:pt>
                <c:pt idx="2">
                  <c:v>0.19702892885066459</c:v>
                </c:pt>
                <c:pt idx="3">
                  <c:v>0.28850664581704455</c:v>
                </c:pt>
                <c:pt idx="4">
                  <c:v>0.19468334636434714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8-4CCC-8913-BEF8F55EB9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Aftagere (N=159)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Helt enig</c:v>
                </c:pt>
                <c:pt idx="1">
                  <c:v>Enig</c:v>
                </c:pt>
                <c:pt idx="2">
                  <c:v>Hverken enig eller uenig</c:v>
                </c:pt>
                <c:pt idx="3">
                  <c:v>Uenig</c:v>
                </c:pt>
                <c:pt idx="4">
                  <c:v>Helt uenig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3.1643695549655911E-2</c:v>
                </c:pt>
                <c:pt idx="1">
                  <c:v>0.17759887656803053</c:v>
                </c:pt>
                <c:pt idx="2">
                  <c:v>0.28508646461527687</c:v>
                </c:pt>
                <c:pt idx="3">
                  <c:v>0.39851701635592213</c:v>
                </c:pt>
                <c:pt idx="4">
                  <c:v>0.1071539469111146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8-4CCC-8913-BEF8F55EB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22153094100653E-3"/>
          <c:y val="5.4620133820508558E-2"/>
          <c:w val="1"/>
          <c:h val="0.83653711238950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Dimittender (N=1232-1235)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Dimittenderne er rustede til deres job</c:v>
                </c:pt>
                <c:pt idx="1">
                  <c:v>Der er overensstemmelse mellem kompetencer fra uddannelsen og efterspørgsel blandt aftagerne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0.85101214574898787</c:v>
                </c:pt>
                <c:pt idx="1">
                  <c:v>0.73863636363636365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4-4D69-8767-B24011E04C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Aftagere (N=163-165)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64-4D69-8767-B24011E04C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64-4D69-8767-B24011E04C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Dimittenderne er rustede til deres job</c:v>
                </c:pt>
                <c:pt idx="1">
                  <c:v>Der er overensstemmelse mellem kompetencer fra uddannelsen og efterspørgsel blandt aftagerne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0.79644354526119054</c:v>
                </c:pt>
                <c:pt idx="1">
                  <c:v>0.65865267020530005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4-4D69-8767-B24011E04C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64796992059263"/>
          <c:y val="0"/>
          <c:w val="0.7014037940379404"/>
          <c:h val="0.86561936621919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Dimittender (N=1279)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Helt enig</c:v>
                </c:pt>
                <c:pt idx="1">
                  <c:v>Enig</c:v>
                </c:pt>
                <c:pt idx="2">
                  <c:v>Hverken enig eller uenig</c:v>
                </c:pt>
                <c:pt idx="3">
                  <c:v>Uenig</c:v>
                </c:pt>
                <c:pt idx="4">
                  <c:v>Helt uenig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0.13213448006254885</c:v>
                </c:pt>
                <c:pt idx="1">
                  <c:v>0.18764659890539484</c:v>
                </c:pt>
                <c:pt idx="2">
                  <c:v>0.19702892885066459</c:v>
                </c:pt>
                <c:pt idx="3">
                  <c:v>0.28850664581704455</c:v>
                </c:pt>
                <c:pt idx="4">
                  <c:v>0.19468334636434714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8-4CCC-8913-BEF8F55EB9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Aftagere (N=159)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Helt enig</c:v>
                </c:pt>
                <c:pt idx="1">
                  <c:v>Enig</c:v>
                </c:pt>
                <c:pt idx="2">
                  <c:v>Hverken enig eller uenig</c:v>
                </c:pt>
                <c:pt idx="3">
                  <c:v>Uenig</c:v>
                </c:pt>
                <c:pt idx="4">
                  <c:v>Helt uenig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3.1643695549655911E-2</c:v>
                </c:pt>
                <c:pt idx="1">
                  <c:v>0.17759887656803053</c:v>
                </c:pt>
                <c:pt idx="2">
                  <c:v>0.28508646461527687</c:v>
                </c:pt>
                <c:pt idx="3">
                  <c:v>0.39851701635592213</c:v>
                </c:pt>
                <c:pt idx="4">
                  <c:v>0.1071539469111146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8-4CCC-8913-BEF8F55EB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22153094100653E-3"/>
          <c:y val="5.4620133820508558E-2"/>
          <c:w val="1"/>
          <c:h val="0.83653711238950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Dimittender (N=1232-1235)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Dimittenderne er rustede til deres job</c:v>
                </c:pt>
                <c:pt idx="1">
                  <c:v>Der er overensstemmelse mellem kompetencer fra uddannelsen og efterspørgsel blandt aftagerne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0.85101214574898787</c:v>
                </c:pt>
                <c:pt idx="1">
                  <c:v>0.73863636363636365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4-4D69-8767-B24011E04C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Aftagere (N=163-165)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64-4D69-8767-B24011E04C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64-4D69-8767-B24011E04C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Dimittenderne er rustede til deres job</c:v>
                </c:pt>
                <c:pt idx="1">
                  <c:v>Der er overensstemmelse mellem kompetencer fra uddannelsen og efterspørgsel blandt aftagerne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0.79644354526119054</c:v>
                </c:pt>
                <c:pt idx="1">
                  <c:v>0.65865267020530005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4-4D69-8767-B24011E04C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71324770362373E-2"/>
          <c:y val="4.8117504601884666E-2"/>
          <c:w val="0.91921132492291147"/>
          <c:h val="0.75552547106727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Civilingeniører
(n = 1.010)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 (0 - 10)</c:v>
                </c:pt>
                <c:pt idx="1">
                  <c:v>Små (11 - 50)</c:v>
                </c:pt>
                <c:pt idx="2">
                  <c:v>Mellem (51 - 250)</c:v>
                </c:pt>
                <c:pt idx="3">
                  <c:v>Store (over 250)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0.1227722772277228</c:v>
                </c:pt>
                <c:pt idx="1">
                  <c:v>0.1495049504950495</c:v>
                </c:pt>
                <c:pt idx="2">
                  <c:v>0.13564356435643571</c:v>
                </c:pt>
                <c:pt idx="3">
                  <c:v>0.59207920792079205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4-4F56-A61B-0325423C3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Diplomingeniører 
(n = 612)</c:v>
                </c:pt>
              </c:strCache>
            </c:strRef>
          </c:tx>
          <c:spPr>
            <a:solidFill>
              <a:srgbClr val="C180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 (0 - 10)</c:v>
                </c:pt>
                <c:pt idx="1">
                  <c:v>Små (11 - 50)</c:v>
                </c:pt>
                <c:pt idx="2">
                  <c:v>Mellem (51 - 250)</c:v>
                </c:pt>
                <c:pt idx="3">
                  <c:v>Store (over 250)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0.14052287581699349</c:v>
                </c:pt>
                <c:pt idx="1">
                  <c:v>0.15196078431372551</c:v>
                </c:pt>
                <c:pt idx="2">
                  <c:v>0.17156862745098039</c:v>
                </c:pt>
                <c:pt idx="3">
                  <c:v>0.53594771241830064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4-4F56-A61B-0325423C35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Civilingeniører,
Internationale
(n = 284)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 (0 - 10)</c:v>
                </c:pt>
                <c:pt idx="1">
                  <c:v>Små (11 - 50)</c:v>
                </c:pt>
                <c:pt idx="2">
                  <c:v>Mellem (51 - 250)</c:v>
                </c:pt>
                <c:pt idx="3">
                  <c:v>Store (over 250)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0.15140845070422529</c:v>
                </c:pt>
                <c:pt idx="1">
                  <c:v>0.14436619718309859</c:v>
                </c:pt>
                <c:pt idx="2">
                  <c:v>0.1161971830985916</c:v>
                </c:pt>
                <c:pt idx="3">
                  <c:v>0.5880281690140845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04-4F56-A61B-0325423C35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04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9430894308938"/>
          <c:y val="0.89611731345276413"/>
          <c:w val="0.45909983380774105"/>
          <c:h val="0.10121192819559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67772049051114E-2"/>
          <c:y val="2.9636401108411464E-2"/>
          <c:w val="0.91921132492291147"/>
          <c:h val="0.801856216486363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Beskæftiget</c:v>
                </c:pt>
              </c:strCache>
            </c:strRef>
          </c:tx>
          <c:spPr>
            <a:solidFill>
              <a:srgbClr val="0043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0.41215106732348111</c:v>
                </c:pt>
                <c:pt idx="1">
                  <c:v>0.46742209631728038</c:v>
                </c:pt>
                <c:pt idx="2">
                  <c:v>0.50462351387054161</c:v>
                </c:pt>
                <c:pt idx="3">
                  <c:v>0.51980982567353406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6-4CE0-8C44-1FB77A1B7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Ledig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0.28407224958949101</c:v>
                </c:pt>
                <c:pt idx="1">
                  <c:v>0.18791312559017939</c:v>
                </c:pt>
                <c:pt idx="2">
                  <c:v>0.14266842800528401</c:v>
                </c:pt>
                <c:pt idx="3">
                  <c:v>0.1125198098256735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6-4CE0-8C44-1FB77A1B7B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Øvrige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0.30377668308702788</c:v>
                </c:pt>
                <c:pt idx="1">
                  <c:v>0.3446647780925402</c:v>
                </c:pt>
                <c:pt idx="2">
                  <c:v>0.35270805812417438</c:v>
                </c:pt>
                <c:pt idx="3">
                  <c:v>0.36767036450079238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6-4CE0-8C44-1FB77A1B7B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01868620922103"/>
          <c:y val="0.93055935127674261"/>
          <c:w val="0.52996262758155799"/>
          <c:h val="6.5058316080055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761437908495997E-4"/>
          <c:y val="6.8634751773049649E-3"/>
          <c:w val="0.48036198162360838"/>
          <c:h val="0.93338850210747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Aftagere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Andet</c:v>
                </c:pt>
                <c:pt idx="1">
                  <c:v>Frivilligt arbejde</c:v>
                </c:pt>
                <c:pt idx="2">
                  <c:v>Udlandsophold</c:v>
                </c:pt>
                <c:pt idx="3">
                  <c:v>Innovations- eller entreprenørskabsaktiviteter</c:v>
                </c:pt>
                <c:pt idx="4">
                  <c:v>Den afsluttende opgave (diplomingeniørprojekt/speciale)</c:v>
                </c:pt>
                <c:pt idx="5">
                  <c:v>Gode karakterer fra uddannelsen</c:v>
                </c:pt>
                <c:pt idx="6">
                  <c:v>Studiejob under uddannelsen</c:v>
                </c:pt>
                <c:pt idx="7">
                  <c:v>Projekt i samarbejde med virksomhed, herunder praktikophold i virksomhed</c:v>
                </c:pt>
                <c:pt idx="8">
                  <c:v>Kompetencer fra uddannelsen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0.1794768455846486</c:v>
                </c:pt>
                <c:pt idx="1">
                  <c:v>1.1741302071976861E-2</c:v>
                </c:pt>
                <c:pt idx="2">
                  <c:v>5.7537850453638385E-2</c:v>
                </c:pt>
                <c:pt idx="3">
                  <c:v>0.13333384866314096</c:v>
                </c:pt>
                <c:pt idx="4">
                  <c:v>0.28308224086600209</c:v>
                </c:pt>
                <c:pt idx="5">
                  <c:v>0.33573662091698947</c:v>
                </c:pt>
                <c:pt idx="6">
                  <c:v>0.4148464133418977</c:v>
                </c:pt>
                <c:pt idx="7">
                  <c:v>0.48699566655108145</c:v>
                </c:pt>
                <c:pt idx="8">
                  <c:v>0.74941800886859267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5-4757-A64F-88A9827F7A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023983728"/>
        <c:axId val="1023984144"/>
      </c:barChart>
      <c:catAx>
        <c:axId val="10239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  <c:max val="0.8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37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355202220029081E-2"/>
          <c:y val="2.4057264582459555E-2"/>
          <c:w val="0.99982238562091508"/>
          <c:h val="0.75591889789325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Civilingeniører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2015-17</c:v>
                </c:pt>
                <c:pt idx="1">
                  <c:v>2017-2019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1.7600000000000001E-2</c:v>
                </c:pt>
                <c:pt idx="1">
                  <c:v>1.3299999999999999E-2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0-40BC-8E4C-38DC0723C5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Diplomingeniører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2015-17</c:v>
                </c:pt>
                <c:pt idx="1">
                  <c:v>2017-2019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2.9899999999999999E-2</c:v>
                </c:pt>
                <c:pt idx="1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0-40BC-8E4C-38DC0723C5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023983728"/>
        <c:axId val="1023984144"/>
      </c:barChart>
      <c:catAx>
        <c:axId val="10239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  <c:max val="5.000000000000001E-2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372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54593934007332"/>
          <c:y val="0.84526690468524635"/>
          <c:w val="0.33621699346405226"/>
          <c:h val="0.13782090643274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Outbound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Sheet1!$E$5:$E$17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Sheet1!$F$5:$F$17</c:f>
              <c:numCache>
                <c:formatCode>General</c:formatCode>
                <c:ptCount val="13"/>
                <c:pt idx="0">
                  <c:v>202</c:v>
                </c:pt>
                <c:pt idx="1">
                  <c:v>217</c:v>
                </c:pt>
                <c:pt idx="2">
                  <c:v>260</c:v>
                </c:pt>
                <c:pt idx="3">
                  <c:v>313</c:v>
                </c:pt>
                <c:pt idx="4">
                  <c:v>409</c:v>
                </c:pt>
                <c:pt idx="5">
                  <c:v>442</c:v>
                </c:pt>
                <c:pt idx="6">
                  <c:v>488</c:v>
                </c:pt>
                <c:pt idx="7">
                  <c:v>583</c:v>
                </c:pt>
                <c:pt idx="8">
                  <c:v>668</c:v>
                </c:pt>
                <c:pt idx="9">
                  <c:v>593</c:v>
                </c:pt>
                <c:pt idx="10">
                  <c:v>134</c:v>
                </c:pt>
                <c:pt idx="11">
                  <c:v>510</c:v>
                </c:pt>
                <c:pt idx="12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B-403A-9280-08CFC669B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271192"/>
        <c:axId val="270276112"/>
      </c:barChart>
      <c:catAx>
        <c:axId val="27027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70276112"/>
        <c:crosses val="autoZero"/>
        <c:auto val="1"/>
        <c:lblAlgn val="ctr"/>
        <c:lblOffset val="100"/>
        <c:noMultiLvlLbl val="0"/>
      </c:catAx>
      <c:valAx>
        <c:axId val="27027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7027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Udrejsefrekvens</a:t>
            </a:r>
            <a:r>
              <a:rPr lang="da-DK" baseline="0" dirty="0"/>
              <a:t> for hver retning, 2021 (i %-intervaller)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Diplomingeniør!$K$7</c:f>
              <c:strCache>
                <c:ptCount val="1"/>
                <c:pt idx="0">
                  <c:v>Beng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Diplomingeniør!$J$8:$J$17</c:f>
              <c:strCache>
                <c:ptCount val="10"/>
                <c:pt idx="0">
                  <c:v>0 - 9.9</c:v>
                </c:pt>
                <c:pt idx="1">
                  <c:v>10 - 19.9</c:v>
                </c:pt>
                <c:pt idx="2">
                  <c:v>20 - 29.9</c:v>
                </c:pt>
                <c:pt idx="3">
                  <c:v>30 - 39.9</c:v>
                </c:pt>
                <c:pt idx="4">
                  <c:v>40 - 49.9</c:v>
                </c:pt>
                <c:pt idx="5">
                  <c:v>50 - 59.9</c:v>
                </c:pt>
                <c:pt idx="6">
                  <c:v>60 - 69.9</c:v>
                </c:pt>
                <c:pt idx="7">
                  <c:v>70 - 79.9</c:v>
                </c:pt>
                <c:pt idx="8">
                  <c:v>80 - 89.9</c:v>
                </c:pt>
                <c:pt idx="9">
                  <c:v>90 - 100</c:v>
                </c:pt>
              </c:strCache>
            </c:strRef>
          </c:cat>
          <c:val>
            <c:numRef>
              <c:f>Diplomingeniør!$K$8:$K$17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5-435A-AE7A-A9C28FB46D37}"/>
            </c:ext>
          </c:extLst>
        </c:ser>
        <c:ser>
          <c:idx val="1"/>
          <c:order val="1"/>
          <c:tx>
            <c:strRef>
              <c:f>Diplomingeniør!$L$7</c:f>
              <c:strCache>
                <c:ptCount val="1"/>
                <c:pt idx="0">
                  <c:v>Bsc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Diplomingeniør!$J$8:$J$17</c:f>
              <c:strCache>
                <c:ptCount val="10"/>
                <c:pt idx="0">
                  <c:v>0 - 9.9</c:v>
                </c:pt>
                <c:pt idx="1">
                  <c:v>10 - 19.9</c:v>
                </c:pt>
                <c:pt idx="2">
                  <c:v>20 - 29.9</c:v>
                </c:pt>
                <c:pt idx="3">
                  <c:v>30 - 39.9</c:v>
                </c:pt>
                <c:pt idx="4">
                  <c:v>40 - 49.9</c:v>
                </c:pt>
                <c:pt idx="5">
                  <c:v>50 - 59.9</c:v>
                </c:pt>
                <c:pt idx="6">
                  <c:v>60 - 69.9</c:v>
                </c:pt>
                <c:pt idx="7">
                  <c:v>70 - 79.9</c:v>
                </c:pt>
                <c:pt idx="8">
                  <c:v>80 - 89.9</c:v>
                </c:pt>
                <c:pt idx="9">
                  <c:v>90 - 100</c:v>
                </c:pt>
              </c:strCache>
            </c:strRef>
          </c:cat>
          <c:val>
            <c:numRef>
              <c:f>Diplomingeniør!$L$8:$L$17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5-435A-AE7A-A9C28FB46D37}"/>
            </c:ext>
          </c:extLst>
        </c:ser>
        <c:ser>
          <c:idx val="2"/>
          <c:order val="2"/>
          <c:tx>
            <c:strRef>
              <c:f>Diplomingeniør!$M$7</c:f>
              <c:strCache>
                <c:ptCount val="1"/>
                <c:pt idx="0">
                  <c:v>MSc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Diplomingeniør!$J$8:$J$17</c:f>
              <c:strCache>
                <c:ptCount val="10"/>
                <c:pt idx="0">
                  <c:v>0 - 9.9</c:v>
                </c:pt>
                <c:pt idx="1">
                  <c:v>10 - 19.9</c:v>
                </c:pt>
                <c:pt idx="2">
                  <c:v>20 - 29.9</c:v>
                </c:pt>
                <c:pt idx="3">
                  <c:v>30 - 39.9</c:v>
                </c:pt>
                <c:pt idx="4">
                  <c:v>40 - 49.9</c:v>
                </c:pt>
                <c:pt idx="5">
                  <c:v>50 - 59.9</c:v>
                </c:pt>
                <c:pt idx="6">
                  <c:v>60 - 69.9</c:v>
                </c:pt>
                <c:pt idx="7">
                  <c:v>70 - 79.9</c:v>
                </c:pt>
                <c:pt idx="8">
                  <c:v>80 - 89.9</c:v>
                </c:pt>
                <c:pt idx="9">
                  <c:v>90 - 100</c:v>
                </c:pt>
              </c:strCache>
            </c:strRef>
          </c:cat>
          <c:val>
            <c:numRef>
              <c:f>Diplomingeniør!$M$8:$M$17</c:f>
              <c:numCache>
                <c:formatCode>General</c:formatCode>
                <c:ptCount val="10"/>
                <c:pt idx="0">
                  <c:v>4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5-435A-AE7A-A9C28FB46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3203840"/>
        <c:axId val="433204824"/>
      </c:barChart>
      <c:catAx>
        <c:axId val="4332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3204824"/>
        <c:crosses val="autoZero"/>
        <c:auto val="1"/>
        <c:lblAlgn val="ctr"/>
        <c:lblOffset val="100"/>
        <c:noMultiLvlLbl val="0"/>
      </c:catAx>
      <c:valAx>
        <c:axId val="4332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32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380852281313611E-2"/>
          <c:y val="6.5421325051759849E-2"/>
          <c:w val="0.91921132492291147"/>
          <c:h val="0.75228836208144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Beskæftiget</c:v>
                </c:pt>
              </c:strCache>
            </c:strRef>
          </c:tx>
          <c:spPr>
            <a:solidFill>
              <a:srgbClr val="0043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0.44612216884008238</c:v>
                </c:pt>
                <c:pt idx="1">
                  <c:v>0.52072727272727271</c:v>
                </c:pt>
                <c:pt idx="2">
                  <c:v>0.5374449339207048</c:v>
                </c:pt>
                <c:pt idx="3">
                  <c:v>0.56231884057971016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E-4E67-9722-4E3F96C9B7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Ledig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0.24571036376115299</c:v>
                </c:pt>
                <c:pt idx="1">
                  <c:v>0.14399999999999999</c:v>
                </c:pt>
                <c:pt idx="2">
                  <c:v>9.6035242290748904E-2</c:v>
                </c:pt>
                <c:pt idx="3">
                  <c:v>6.8599033816425126E-2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E-4E67-9722-4E3F96C9B7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Øvrige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6.3143445435827047E-2</c:v>
                </c:pt>
                <c:pt idx="1">
                  <c:v>7.1272727272727279E-2</c:v>
                </c:pt>
                <c:pt idx="2">
                  <c:v>6.9603524229074884E-2</c:v>
                </c:pt>
                <c:pt idx="3">
                  <c:v>7.8260869565217397E-2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E-4E67-9722-4E3F96C9B7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Under uddannelse</c:v>
                </c:pt>
              </c:strCache>
            </c:strRef>
          </c:tx>
          <c:spPr>
            <a:solidFill>
              <a:srgbClr val="A7C7D7"/>
            </a:solidFill>
            <a:ln w="12700">
              <a:solidFill>
                <a:schemeClr val="tx1"/>
              </a:solidFill>
              <a:prstDash val="lg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0.24502402196293749</c:v>
                </c:pt>
                <c:pt idx="1">
                  <c:v>0.26400000000000001</c:v>
                </c:pt>
                <c:pt idx="2">
                  <c:v>0.29691629955947141</c:v>
                </c:pt>
                <c:pt idx="3">
                  <c:v>0.29082125603864728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1E-4E67-9722-4E3F96C9B7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5101275688E-2"/>
          <c:y val="0.93494168391994481"/>
          <c:w val="0.89999983020255137"/>
          <c:h val="6.5058316080055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67827621132418E-2"/>
          <c:y val="6.5421376783347612E-2"/>
          <c:w val="0.72419054464664945"/>
          <c:h val="0.801856216486363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Civilingeniør</c:v>
                </c:pt>
              </c:strCache>
            </c:strRef>
          </c:tx>
          <c:spPr>
            <a:ln w="28575" cap="rnd">
              <a:solidFill>
                <a:srgbClr val="0043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337"/>
              </a:solidFill>
              <a:ln w="9525">
                <a:solidFill>
                  <a:srgbClr val="00433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293690985722226E-2"/>
                  <c:y val="2.61870255348508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F1-41BE-9A82-A216C569CF47}"/>
                </c:ext>
              </c:extLst>
            </c:dLbl>
            <c:dLbl>
              <c:idx val="1"/>
              <c:layout>
                <c:manualLayout>
                  <c:x val="-2.3874603848792798E-2"/>
                  <c:y val="2.4530365769496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F1-41BE-9A82-A216C569CF47}"/>
                </c:ext>
              </c:extLst>
            </c:dLbl>
            <c:dLbl>
              <c:idx val="2"/>
              <c:layout>
                <c:manualLayout>
                  <c:x val="-3.4471036037507834E-2"/>
                  <c:y val="3.19516908212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F1-41BE-9A82-A216C569CF47}"/>
                </c:ext>
              </c:extLst>
            </c:dLbl>
            <c:dLbl>
              <c:idx val="3"/>
              <c:layout>
                <c:manualLayout>
                  <c:x val="-3.0098670238834328E-2"/>
                  <c:y val="2.4530365769496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1-41BE-9A82-A216C569C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39600" rIns="38100" bIns="10800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0.60484511517077044</c:v>
                </c:pt>
                <c:pt idx="1">
                  <c:v>0.76205787781350487</c:v>
                </c:pt>
                <c:pt idx="2">
                  <c:v>0.84597156398104267</c:v>
                </c:pt>
                <c:pt idx="3">
                  <c:v>0.8824867323730099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F1-41BE-9A82-A216C569C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Diplomingeniør</c:v>
                </c:pt>
              </c:strCache>
            </c:strRef>
          </c:tx>
          <c:spPr>
            <a:ln w="28575" cap="rnd">
              <a:solidFill>
                <a:srgbClr val="EBC8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BC882"/>
              </a:solidFill>
              <a:ln w="9525">
                <a:solidFill>
                  <a:srgbClr val="EBC8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0.64484126984126988</c:v>
                </c:pt>
                <c:pt idx="1">
                  <c:v>0.78336980306345738</c:v>
                </c:pt>
                <c:pt idx="2">
                  <c:v>0.84840055632823363</c:v>
                </c:pt>
                <c:pt idx="3">
                  <c:v>0.89127105666156203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F1-41BE-9A82-A216C569CF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Civilingeniør, internationale</c:v>
                </c:pt>
              </c:strCache>
            </c:strRef>
          </c:tx>
          <c:spPr>
            <a:ln w="28575" cap="rnd">
              <a:solidFill>
                <a:srgbClr val="A7C7D7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A7C7D7"/>
              </a:solidFill>
              <a:ln w="9525">
                <a:solidFill>
                  <a:srgbClr val="A7C7D7"/>
                </a:solidFill>
                <a:prstDash val="dash"/>
              </a:ln>
              <a:effectLst/>
            </c:spPr>
          </c:marker>
          <c:dLbls>
            <c:dLbl>
              <c:idx val="2"/>
              <c:layout>
                <c:manualLayout>
                  <c:x val="-3.4248047832195247E-2"/>
                  <c:y val="4.644202898550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F1-41BE-9A82-A216C569C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0.59198113207547165</c:v>
                </c:pt>
                <c:pt idx="1">
                  <c:v>0.71325648414985587</c:v>
                </c:pt>
                <c:pt idx="2">
                  <c:v>0.7795918367346939</c:v>
                </c:pt>
                <c:pt idx="3">
                  <c:v>0.82205513784461148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5F1-41BE-9A82-A216C569C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6581040"/>
        <c:axId val="906581456"/>
      </c:line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.30000000000000004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0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97180383572383"/>
          <c:y val="0.27094237405106969"/>
          <c:w val="0.23395350736759565"/>
          <c:h val="0.3003509316770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67885564988111E-2"/>
          <c:y val="5.4620196100970339E-2"/>
          <c:w val="0.71552410508794173"/>
          <c:h val="0.861541830907122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Jeg søgte uopfordret</c:v>
                </c:pt>
              </c:strCache>
            </c:strRef>
          </c:tx>
          <c:spPr>
            <a:ln w="28575" cap="rnd">
              <a:solidFill>
                <a:srgbClr val="0043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337"/>
              </a:solidFill>
              <a:ln w="127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469784950090413E-2"/>
                  <c:y val="-3.08200956121574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C-47DC-942A-42CF52A0140C}"/>
                </c:ext>
              </c:extLst>
            </c:dLbl>
            <c:dLbl>
              <c:idx val="1"/>
              <c:layout>
                <c:manualLayout>
                  <c:x val="-2.9685374763372838E-2"/>
                  <c:y val="2.7868060096749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4C-47DC-942A-42CF52A0140C}"/>
                </c:ext>
              </c:extLst>
            </c:dLbl>
            <c:dLbl>
              <c:idx val="2"/>
              <c:layout>
                <c:manualLayout>
                  <c:x val="-2.7606933744700999E-2"/>
                  <c:y val="4.850143986872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4C-47DC-942A-42CF52A01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2018 (N=1609)</c:v>
                </c:pt>
                <c:pt idx="1">
                  <c:v>2020 (N=1668)</c:v>
                </c:pt>
                <c:pt idx="2">
                  <c:v>2021 (N=1293)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8.141702921068987E-2</c:v>
                </c:pt>
                <c:pt idx="1">
                  <c:v>6.8944844124700241E-2</c:v>
                </c:pt>
                <c:pt idx="2">
                  <c:v>5.2590873936581593E-2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4C-47DC-942A-42CF52A0140C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Jeg fik job gennem mit netværk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9251116425592054E-2"/>
                  <c:y val="2.07633538177845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4C-47DC-942A-42CF52A0140C}"/>
                </c:ext>
              </c:extLst>
            </c:dLbl>
            <c:dLbl>
              <c:idx val="1"/>
              <c:layout>
                <c:manualLayout>
                  <c:x val="-3.3842256800716293E-2"/>
                  <c:y val="4.850143986872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4C-47DC-942A-42CF52A0140C}"/>
                </c:ext>
              </c:extLst>
            </c:dLbl>
            <c:dLbl>
              <c:idx val="2"/>
              <c:layout>
                <c:manualLayout>
                  <c:x val="-2.807450114551566E-2"/>
                  <c:y val="4.850143986872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4C-47DC-942A-42CF52A01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2018 (N=1609)</c:v>
                </c:pt>
                <c:pt idx="1">
                  <c:v>2020 (N=1668)</c:v>
                </c:pt>
                <c:pt idx="2">
                  <c:v>2021 (N=1293)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0.11622125543816035</c:v>
                </c:pt>
                <c:pt idx="1">
                  <c:v>9.4124700239808151E-2</c:v>
                </c:pt>
                <c:pt idx="2">
                  <c:v>0.10440835266821345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34C-47DC-942A-42CF52A0140C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Jeg fortsatte i job på den arbejdsplads, hvor jeg havde studiejob</c:v>
                </c:pt>
              </c:strCache>
            </c:strRef>
          </c:tx>
          <c:spPr>
            <a:ln w="28575" cap="rnd">
              <a:solidFill>
                <a:srgbClr val="EBC8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BC88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32955744426382E-2"/>
                  <c:y val="2.07653846622502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56797197672346E-2"/>
                      <c:h val="6.2906219664260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34C-47DC-942A-42CF52A0140C}"/>
                </c:ext>
              </c:extLst>
            </c:dLbl>
            <c:dLbl>
              <c:idx val="1"/>
              <c:layout>
                <c:manualLayout>
                  <c:x val="-2.3917619108172052E-2"/>
                  <c:y val="5.365978481172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4C-47DC-942A-42CF52A01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2018 (N=1609)</c:v>
                </c:pt>
                <c:pt idx="1">
                  <c:v>2020 (N=1668)</c:v>
                </c:pt>
                <c:pt idx="2">
                  <c:v>2021 (N=1293)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0.12989434431323804</c:v>
                </c:pt>
                <c:pt idx="1">
                  <c:v>0.1366906474820144</c:v>
                </c:pt>
                <c:pt idx="2">
                  <c:v>0.1554524361948956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4C-47DC-942A-42CF52A0140C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Jeg fortsatte i job på den arbejdsplads, hvor jeg skrev opgave / projekt / speciale eller var i praktik</c:v>
                </c:pt>
              </c:strCache>
            </c:strRef>
          </c:tx>
          <c:spPr>
            <a:ln w="28575" cap="rnd">
              <a:solidFill>
                <a:srgbClr val="73A8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3A89A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32955744426382E-2"/>
                  <c:y val="-1.339869944720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4C-47DC-942A-42CF52A0140C}"/>
                </c:ext>
              </c:extLst>
            </c:dLbl>
            <c:dLbl>
              <c:idx val="2"/>
              <c:layout>
                <c:manualLayout>
                  <c:x val="-3.4309824201530802E-2"/>
                  <c:y val="5.365978481172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4C-47DC-942A-42CF52A01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2018 (N=1609)</c:v>
                </c:pt>
                <c:pt idx="1">
                  <c:v>2020 (N=1668)</c:v>
                </c:pt>
                <c:pt idx="2">
                  <c:v>2021 (N=1293)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0.13983840894965818</c:v>
                </c:pt>
                <c:pt idx="1">
                  <c:v>0.14268585131894485</c:v>
                </c:pt>
                <c:pt idx="2">
                  <c:v>0.1554524361948956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34C-47DC-942A-42CF52A014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6581040"/>
        <c:axId val="906581456"/>
      </c:line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0.17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0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00235076588918"/>
          <c:y val="9.3551878596651178E-2"/>
          <c:w val="0.22352700312208029"/>
          <c:h val="0.8146407639224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67885564988111E-2"/>
          <c:y val="5.4620196100970339E-2"/>
          <c:w val="0.76527509914083136"/>
          <c:h val="0.801856216486363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0043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Virksomheder uden DTU-dimittender</c:v>
                </c:pt>
                <c:pt idx="1">
                  <c:v>Virksomheder med DTU-dimittender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0.32994188502237476</c:v>
                </c:pt>
                <c:pt idx="1">
                  <c:v>0.3318776500380109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D-409F-B725-985766BDBC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Virksomheder uden DTU-dimittender</c:v>
                </c:pt>
                <c:pt idx="1">
                  <c:v>Virksomheder med DTU-dimittender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0.37686913468728328</c:v>
                </c:pt>
                <c:pt idx="1">
                  <c:v>0.48089783245211637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D-409F-B725-985766BDBC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Virksomheder uden DTU-dimittender</c:v>
                </c:pt>
                <c:pt idx="1">
                  <c:v>Virksomheder med DTU-dimittender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0.26464451791496807</c:v>
                </c:pt>
                <c:pt idx="1">
                  <c:v>0.15288200062108598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D-409F-B725-985766BDBC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EBC88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0D-409F-B725-985766BDB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Virksomheder uden DTU-dimittender</c:v>
                </c:pt>
                <c:pt idx="1">
                  <c:v>Virksomheder med DTU-dimittender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2.2137142227509673E-2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D-409F-B725-985766BDBC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C1802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Virksomheder uden DTU-dimittender</c:v>
                </c:pt>
                <c:pt idx="1">
                  <c:v>Virksomheder med DTU-dimittender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2.8544462375373829E-2</c:v>
                </c:pt>
                <c:pt idx="1">
                  <c:v>1.220537466127714E-2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0D-409F-B725-985766BDBC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581040"/>
        <c:axId val="906581456"/>
      </c:barChart>
      <c:catAx>
        <c:axId val="90658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906581456"/>
        <c:crosses val="autoZero"/>
        <c:auto val="1"/>
        <c:lblAlgn val="ctr"/>
        <c:lblOffset val="100"/>
        <c:noMultiLvlLbl val="0"/>
      </c:catAx>
      <c:valAx>
        <c:axId val="9065814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65810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00880570751971"/>
          <c:y val="6.9700335627297702E-2"/>
          <c:w val="0.22660212310813391"/>
          <c:h val="0.7646355236892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6344873245378"/>
          <c:y val="0"/>
          <c:w val="0.81113737326623581"/>
          <c:h val="0.91322328848050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meget høj grad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0.16950493951165624</c:v>
                </c:pt>
                <c:pt idx="1">
                  <c:v>0.20350100312741509</c:v>
                </c:pt>
                <c:pt idx="2">
                  <c:v>8.0393234986260331E-2</c:v>
                </c:pt>
                <c:pt idx="3">
                  <c:v>0.30029831198017143</c:v>
                </c:pt>
                <c:pt idx="4">
                  <c:v>8.2487262289278732E-2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8-415E-8CC3-374F5405B5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0.47609350589149207</c:v>
                </c:pt>
                <c:pt idx="1">
                  <c:v>0.66444149868553803</c:v>
                </c:pt>
                <c:pt idx="2">
                  <c:v>0.51817590140858816</c:v>
                </c:pt>
                <c:pt idx="3">
                  <c:v>0.63197707709805784</c:v>
                </c:pt>
                <c:pt idx="4">
                  <c:v>0.27841972741223847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8-415E-8CC3-374F5405B5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nogen grad</c:v>
                </c:pt>
              </c:strCache>
            </c:strRef>
          </c:tx>
          <c:spPr>
            <a:solidFill>
              <a:srgbClr val="A7C7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0.29344932949884989</c:v>
                </c:pt>
                <c:pt idx="1">
                  <c:v>0.11567522241184915</c:v>
                </c:pt>
                <c:pt idx="2">
                  <c:v>0.33804556289899973</c:v>
                </c:pt>
                <c:pt idx="3">
                  <c:v>6.1703324254113553E-2</c:v>
                </c:pt>
                <c:pt idx="4">
                  <c:v>0.3767049572613716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8-415E-8CC3-374F5405B5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rgbClr val="EBC88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8-415E-8CC3-374F5405B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5.4841220086555745E-2</c:v>
                </c:pt>
                <c:pt idx="1">
                  <c:v>1.6382275775197509E-2</c:v>
                </c:pt>
                <c:pt idx="2">
                  <c:v>5.4798686759760781E-2</c:v>
                </c:pt>
                <c:pt idx="3">
                  <c:v>6.0212866676571915E-3</c:v>
                </c:pt>
                <c:pt idx="4">
                  <c:v>0.24444127698501542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A8-415E-8CC3-374F5405B5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rgbClr val="C1802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A8-415E-8CC3-374F5405B5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A8-415E-8CC3-374F5405B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6.1110050114460647E-3</c:v>
                </c:pt>
                <c:pt idx="1">
                  <c:v>#N/A</c:v>
                </c:pt>
                <c:pt idx="2">
                  <c:v>8.5866139463910314E-3</c:v>
                </c:pt>
                <c:pt idx="3">
                  <c:v>#N/A</c:v>
                </c:pt>
                <c:pt idx="4">
                  <c:v>1.7946776052095756E-2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A8-415E-8CC3-374F5405B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588235294118"/>
          <c:y val="0.92416271435691"/>
          <c:w val="0.63398823529411763"/>
          <c:h val="7.583728564308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6344873245378"/>
          <c:y val="0"/>
          <c:w val="0.81113737326623581"/>
          <c:h val="0.91322328848050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meget høj grad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0.16950493951165624</c:v>
                </c:pt>
                <c:pt idx="1">
                  <c:v>0.20350100312741509</c:v>
                </c:pt>
                <c:pt idx="2">
                  <c:v>8.0393234986260331E-2</c:v>
                </c:pt>
                <c:pt idx="3">
                  <c:v>0.30029831198017143</c:v>
                </c:pt>
                <c:pt idx="4">
                  <c:v>8.2487262289278732E-2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8-415E-8CC3-374F5405B5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0.47609350589149207</c:v>
                </c:pt>
                <c:pt idx="1">
                  <c:v>0.66444149868553803</c:v>
                </c:pt>
                <c:pt idx="2">
                  <c:v>0.51817590140858816</c:v>
                </c:pt>
                <c:pt idx="3">
                  <c:v>0.63197707709805784</c:v>
                </c:pt>
                <c:pt idx="4">
                  <c:v>0.27841972741223847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8-415E-8CC3-374F5405B5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nogen grad</c:v>
                </c:pt>
              </c:strCache>
            </c:strRef>
          </c:tx>
          <c:spPr>
            <a:solidFill>
              <a:srgbClr val="A7C7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0.29344932949884989</c:v>
                </c:pt>
                <c:pt idx="1">
                  <c:v>0.11567522241184915</c:v>
                </c:pt>
                <c:pt idx="2">
                  <c:v>0.33804556289899973</c:v>
                </c:pt>
                <c:pt idx="3">
                  <c:v>6.1703324254113553E-2</c:v>
                </c:pt>
                <c:pt idx="4">
                  <c:v>0.3767049572613716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8-415E-8CC3-374F5405B5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rgbClr val="EBC88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8-415E-8CC3-374F5405B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5.4841220086555745E-2</c:v>
                </c:pt>
                <c:pt idx="1">
                  <c:v>1.6382275775197509E-2</c:v>
                </c:pt>
                <c:pt idx="2">
                  <c:v>5.4798686759760781E-2</c:v>
                </c:pt>
                <c:pt idx="3">
                  <c:v>6.0212866676571915E-3</c:v>
                </c:pt>
                <c:pt idx="4">
                  <c:v>0.24444127698501542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A8-415E-8CC3-374F5405B5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rgbClr val="C1802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A8-415E-8CC3-374F5405B5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A8-415E-8CC3-374F5405B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Dyb faglighed</c:v>
                </c:pt>
                <c:pt idx="1">
                  <c:v>Engagement</c:v>
                </c:pt>
                <c:pt idx="2">
                  <c:v>Innovativ tilgang</c:v>
                </c:pt>
                <c:pt idx="3">
                  <c:v>Digitale kompetencer</c:v>
                </c:pt>
                <c:pt idx="4">
                  <c:v>Kompetencer inden for bæredygtighed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6.1110050114460647E-3</c:v>
                </c:pt>
                <c:pt idx="1">
                  <c:v>#N/A</c:v>
                </c:pt>
                <c:pt idx="2">
                  <c:v>8.5866139463910314E-3</c:v>
                </c:pt>
                <c:pt idx="3">
                  <c:v>#N/A</c:v>
                </c:pt>
                <c:pt idx="4">
                  <c:v>1.7946776052095756E-2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A8-415E-8CC3-374F5405B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588235294118"/>
          <c:y val="0.92416271435691"/>
          <c:w val="0.63398823529411763"/>
          <c:h val="7.583728564308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44558823529412"/>
          <c:y val="6.8634751773049649E-3"/>
          <c:w val="0.74705735294117648"/>
          <c:h val="0.91322328848050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rgbClr val="0F2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Civilingeniører (n = 917)</c:v>
                </c:pt>
                <c:pt idx="1">
                  <c:v>Diplomingeniører (n = 394)</c:v>
                </c:pt>
                <c:pt idx="2">
                  <c:v>Civilingeniører,
Internationale (n = 252)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0.75136314067611776</c:v>
                </c:pt>
                <c:pt idx="1">
                  <c:v>0.93147208121827407</c:v>
                </c:pt>
                <c:pt idx="2">
                  <c:v>0.73809523809523814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4-4A1D-BE29-E1BC3BB7D5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Offentlig</c:v>
                </c:pt>
              </c:strCache>
            </c:strRef>
          </c:tx>
          <c:spPr>
            <a:solidFill>
              <a:srgbClr val="73A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Civilingeniører (n = 917)</c:v>
                </c:pt>
                <c:pt idx="1">
                  <c:v>Diplomingeniører (n = 394)</c:v>
                </c:pt>
                <c:pt idx="2">
                  <c:v>Civilingeniører,
Internationale (n = 252)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0.1319520174482007</c:v>
                </c:pt>
                <c:pt idx="1">
                  <c:v>6.8527918781725886E-2</c:v>
                </c:pt>
                <c:pt idx="2">
                  <c:v>0.123015873015873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4-4A1D-BE29-E1BC3BB7D5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Ph.D.</c:v>
                </c:pt>
              </c:strCache>
            </c:strRef>
          </c:tx>
          <c:spPr>
            <a:solidFill>
              <a:srgbClr val="A7C7D7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84-4A1D-BE29-E1BC3BB7D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Civilingeniører (n = 917)</c:v>
                </c:pt>
                <c:pt idx="1">
                  <c:v>Diplomingeniører (n = 394)</c:v>
                </c:pt>
                <c:pt idx="2">
                  <c:v>Civilingeniører,
Internationale (n = 252)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0.11668484187568159</c:v>
                </c:pt>
                <c:pt idx="1">
                  <c:v>0</c:v>
                </c:pt>
                <c:pt idx="2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84-4A1D-BE29-E1BC3BB7D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23983728"/>
        <c:axId val="1023984144"/>
      </c:barChart>
      <c:catAx>
        <c:axId val="102398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023984144"/>
        <c:crosses val="autoZero"/>
        <c:auto val="1"/>
        <c:lblAlgn val="ctr"/>
        <c:lblOffset val="100"/>
        <c:noMultiLvlLbl val="0"/>
      </c:catAx>
      <c:valAx>
        <c:axId val="1023984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239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588235294118"/>
          <c:y val="0.92416271435691"/>
          <c:w val="0.63398823529411763"/>
          <c:h val="7.583728564308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6T11:03:49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1413 569 24575,'-49'14'0,"-86"13"0,37-9 0,-286 83 0,341-89 0,-110 42 0,14-4 0,-155 33 0,292-83 0,-1 1 0,1 0 0,-1 0 0,1 1 0,-1-1 0,1 0 0,0 1 0,-1 0 0,1-1 0,0 1 0,0 0 0,0 0 0,1 0 0,-1 0 0,0 0 0,1 1 0,-1-1 0,1 0 0,0 1 0,0-1 0,0 1 0,0 0 0,0-1 0,1 1 0,-2 4 0,1 7 0,0-1 0,1 1 0,1-1 0,1 16 0,1 4 0,-3-2 0,-1 0 0,-1 0 0,-2 0 0,-1 0 0,-15 50 0,14-60 0,2 1 0,0 0 0,-2 42 0,7 70 0,1-54 0,-17 191 0,5-133 0,9 158 0,2-138 0,1-33 0,4 0 0,30 162 0,31 158 0,8 46 0,-23-233 0,-9-119 0,-31-107 0,-1 0 0,-1 1 0,-2 1 0,5 44 0,-5-5 0,4 0 0,2-1 0,27 76 0,-16-31 0,-20-86 0,1 1 0,2-1 0,15 38 0,21 45 0,-25-59 0,33 62 0,-11-25 0,-28-58 0,21 35 0,0-5 0,48 129 0,-77-180 0,0 5 0,2 0 0,0 0 0,1 0 0,0-1 0,2 0 0,0 0 0,1-1 0,14 16 0,23 20 0,-24-24 0,2-1 0,1-1 0,1-2 0,32 23 0,-15-15 0,49 45 0,29 22 0,-64-57 0,49 33 0,65 26 0,-50-28 0,-66-44 0,-31-15 0,1 0 0,0-2 0,1-1 0,0-1 0,0-2 0,51 9 0,150-8 0,-32-3 0,716 11 0,-598-19 0,2004 2 0,-2148-8 0,238-43 0,-283 33 0,56-16 0,-161 28 0,-1 0 0,0-2 0,0 0 0,0-1 0,-1-1 0,27-18 0,-19 5 0,-1 0 0,-2-2 0,27-33 0,29-30 0,-48 59 0,68-51 0,-86 69 0,-1-1 0,0 0 0,-1-2 0,-1 1 0,1-1 0,-2-1 0,15-27 0,28-36 0,163-156 0,-111 126 0,-53 48 0,81-123 0,-122 165 0,-1 0 0,0-1 0,-2 0 0,0-1 0,9-36 0,12-106 0,-25 126 0,1-1 0,2 1 0,1 1 0,2-1 0,26-58 0,-25 72 0,-1 0 0,-1-1 0,-2 0 0,0-1 0,-1 0 0,5-46 0,9-114 0,30-240 0,-16 6 0,-34-3 0,-2 175 0,-15-122 0,14 335 0,-18-176 0,14 170 0,-1 0 0,-2 1 0,-21-50 0,-104-250 0,124 315 0,-2 1 0,-1 0 0,0 1 0,-19-20 0,-12-18 0,-133-193 0,136 199 0,-4 3 0,-1 2 0,-82-65 0,67 59 0,-59-45 0,25 24 0,-65-57 0,141 115 0,-41-26 0,39 29 0,1-2 0,-21-18 0,12 10 0,0 1 0,-2 2 0,-67-35 0,4 3 0,-167-87 0,194 104 0,-30-14 0,34 21 0,-114-71 0,115 50 0,47 36 0,0 1 0,-24-15 0,7 10 0,-1 1 0,-65-21 0,-78-11 0,77 23 0,-349-65 0,384 80 0,-5 3 0,1 3 0,-107 7 0,53 1 0,-170 8 0,236-5 0,1 2 0,1 4 0,-65 20 0,81-18 0,-1-1 0,0-3 0,0-1 0,-80 7 0,67-14 0,0 3 0,-90 19 0,-285 56 0,240-41 0,-26 4 0,-154-6 0,-5 3 0,110-9 0,120-7 0,117-19 0,23-4-1,1-1-1,0 1 1,0-1-1,0 1 1,-1 0-1,1 0 0,0 0 1,0 0-1,0 0 1,1 0-1,-1 0 1,0 1-1,0-1 1,1 1-1,-1 0 0,0-1 1,1 1-1,-2 2 1,1 0 21,0 1 0,0-1 0,1 1 0,0 0 0,-1 0 0,1 6 0,0-6-184,0-1 0,0 1 0,0 0 0,-1 0 0,1-1 0,-1 1 0,0-1 0,-4 7 0,-4 1-6662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0:30:28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1:16:50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1:26:29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965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4210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2F3E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91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856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047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442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30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8551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528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412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3881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3743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4627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51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537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025D-20B9-F82F-E0D2-2A18DB347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5527D-747E-C12A-8875-ADD5206F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8A94-FFF8-7836-F84B-FCC77663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FB48-FC8B-4F96-ACB6-76605067B9D5}" type="datetimeFigureOut">
              <a:rPr lang="da-DK" smtClean="0"/>
              <a:t>13-09-2022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4858-DC62-E37D-6424-307CB495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31AE-AAAE-5ABB-FA81-963360BB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8EC2-87CD-4868-9D91-64D1A473A66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532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17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41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19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489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CEAE0866-B55B-40B1-9CD7-ACC9CD86B0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5278" y="3858690"/>
            <a:ext cx="5805208" cy="230913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74B1143-B363-4B1A-A33A-88FA4BEEF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9653" y="837220"/>
            <a:ext cx="9871111" cy="760051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309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Title of </a:t>
            </a:r>
            <a:r>
              <a:rPr lang="da-DK" dirty="0" err="1"/>
              <a:t>document</a:t>
            </a:r>
            <a:endParaRPr lang="da-DK" dirty="0"/>
          </a:p>
          <a:p>
            <a:pPr lvl="0"/>
            <a:r>
              <a:rPr lang="da-DK" dirty="0"/>
              <a:t>Max 2 lines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24039E0-DEEC-4E54-B693-191A57BB4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9644" y="1693363"/>
            <a:ext cx="9870842" cy="16163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26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[Client </a:t>
            </a:r>
            <a:r>
              <a:rPr lang="da-DK" dirty="0" err="1"/>
              <a:t>name</a:t>
            </a:r>
            <a:r>
              <a:rPr lang="da-DK" dirty="0"/>
              <a:t>] or [</a:t>
            </a:r>
            <a:r>
              <a:rPr lang="da-DK" dirty="0" err="1"/>
              <a:t>Subtitle</a:t>
            </a:r>
            <a:r>
              <a:rPr lang="da-DK" dirty="0"/>
              <a:t>]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4A5E42F-F991-4C4D-824B-D728BA46A0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9644" y="1906031"/>
            <a:ext cx="9870842" cy="16163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26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[Type of </a:t>
            </a:r>
            <a:r>
              <a:rPr lang="da-DK" dirty="0" err="1"/>
              <a:t>document</a:t>
            </a:r>
            <a:r>
              <a:rPr lang="da-DK" dirty="0"/>
              <a:t>] - [Date] </a:t>
            </a:r>
          </a:p>
        </p:txBody>
      </p:sp>
    </p:spTree>
    <p:extLst>
      <p:ext uri="{BB962C8B-B14F-4D97-AF65-F5344CB8AC3E}">
        <p14:creationId xmlns:p14="http://schemas.microsoft.com/office/powerpoint/2010/main" val="22465481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2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9342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24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906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84030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25250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47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78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96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01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231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48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11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82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907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05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1588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40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31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66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751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517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543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853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45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237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1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43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12190413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20b1b444-7434-414b-92ce-528da6487c8f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DTU Miljø</a:t>
            </a:r>
          </a:p>
        </p:txBody>
      </p:sp>
      <p:sp>
        <p:nvSpPr>
          <p:cNvPr id="16" name="date" descr="{&quot;templafy&quot;:{&quot;id&quot;:&quot;dfcaf498-6302-4339-8edf-5ceae7739754&quot;}}" title="Form.Date">
            <a:extLst>
              <a:ext uri="{FF2B5EF4-FFF2-40B4-BE49-F238E27FC236}">
                <a16:creationId xmlns:a16="http://schemas.microsoft.com/office/drawing/2014/main" id="{14EC1005-E0C5-4AE7-8DFC-958CB93AC366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11. Februar 2022</a:t>
            </a:r>
          </a:p>
        </p:txBody>
      </p:sp>
      <p:sp>
        <p:nvSpPr>
          <p:cNvPr id="17" name="text" descr="{&quot;templafy&quot;:{&quot;id&quot;:&quot;239cf2a9-794f-466f-872f-abd6934ff290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0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88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353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894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366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971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378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666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770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129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8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026399" y="279400"/>
            <a:ext cx="639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5908964" y="4191000"/>
            <a:ext cx="6281449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1" y="6029325"/>
            <a:ext cx="7092026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694" y="1295400"/>
            <a:ext cx="8535406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694" y="2286000"/>
            <a:ext cx="8533289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581924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054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536755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4" y="1600200"/>
            <a:ext cx="5079339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06" y="1600200"/>
            <a:ext cx="5079339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00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01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46922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27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866450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652981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604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4082" y="304800"/>
            <a:ext cx="2590463" cy="5861050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304800"/>
            <a:ext cx="7568215" cy="5861050"/>
          </a:xfrm>
        </p:spPr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1530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 bwMode="auto">
          <a:xfrm>
            <a:off x="1" y="0"/>
            <a:ext cx="12190413" cy="68616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60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7999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f0728e78-7144-4d9b-beed-edd32e26a884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727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DTU Fotonik</a:t>
            </a:r>
          </a:p>
        </p:txBody>
      </p:sp>
      <p:sp>
        <p:nvSpPr>
          <p:cNvPr id="17" name="text" descr="{&quot;templafy&quot;:{&quot;id&quot;:&quot;1b7f35a8-c835-40bf-b8d0-d798a129938b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/>
        </p:nvSpPr>
        <p:spPr>
          <a:xfrm>
            <a:off x="5591150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46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60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7999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650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465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1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04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5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0230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9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2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1" y="979202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901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2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901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50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603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83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350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8974C2C-1EDE-4DEC-9F11-2C10F7E8E5A0}" type="datetimeFigureOut">
              <a:rPr lang="da-DK" smtClean="0"/>
              <a:t>13-09-2022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40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028116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40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8974C2C-1EDE-4DEC-9F11-2C10F7E8E5A0}" type="datetimeFigureOut">
              <a:rPr lang="da-DK" smtClean="0"/>
              <a:t>13-09-2022</a:t>
            </a:fld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09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09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6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90748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85452-B57A-46C8-B49A-4D77EEB6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F50B21-7EF0-4440-B95A-55E60936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94A869-089C-4A3C-B747-27BD0898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C2C-1EDE-4DEC-9F11-2C10F7E8E5A0}" type="datetimeFigureOut">
              <a:rPr lang="da-DK" smtClean="0"/>
              <a:t>13-09-2022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3831AD-CF0D-4A5F-B783-5B4F4C09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96DF69-F1FC-4163-9496-08FE14E0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20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081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622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4726" y="1706328"/>
            <a:ext cx="9312374" cy="454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250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  <a:prstGeom prst="rect">
            <a:avLst/>
          </a:prstGeo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4800" y="1706399"/>
            <a:ext cx="4410177" cy="4546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78001" y="1706399"/>
            <a:ext cx="4409100" cy="4546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355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  <a:prstGeom prst="rect">
            <a:avLst/>
          </a:prstGeo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4726" y="1706328"/>
            <a:ext cx="6048672" cy="454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116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1360" y="1706328"/>
            <a:ext cx="6865740" cy="454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32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7650" y="4407150"/>
            <a:ext cx="3740400" cy="18444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22750" y="4406899"/>
            <a:ext cx="3740401" cy="18446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97850" y="4406899"/>
            <a:ext cx="3740400" cy="18446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9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  <a:prstGeom prst="rect">
            <a:avLst/>
          </a:prstGeo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27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8550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938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4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855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1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07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838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0305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20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734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71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340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2407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2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67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325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32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52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762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94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1476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68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ags" Target="../tags/tag33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13. september 2022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85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13. september 2022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3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Netværksdannelse – tvungne grupper &amp; CDIO</a:t>
            </a: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13. september 2022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732885" y="653544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0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13. september 2022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13. september 2022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fd425975-b4f3-4c60-a8f8-b8c3b619be5e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 Miljø</a:t>
            </a:r>
          </a:p>
        </p:txBody>
      </p:sp>
      <p:sp>
        <p:nvSpPr>
          <p:cNvPr id="5" name="date" descr="{&quot;templafy&quot;:{&quot;id&quot;:&quot;86a1e4e4-f4c0-4e9e-b468-7d91aeb35fe0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11. Februar 2022</a:t>
            </a:r>
          </a:p>
        </p:txBody>
      </p:sp>
      <p:sp>
        <p:nvSpPr>
          <p:cNvPr id="7" name="text" descr="{&quot;templafy&quot;:{&quot;id&quot;:&quot;7a86b0ef-980a-4dd0-abc4-4a5672d4bdb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7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694" y="304800"/>
            <a:ext cx="10361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694" y="1600200"/>
            <a:ext cx="10361851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pic>
        <p:nvPicPr>
          <p:cNvPr id="1028" name="Picture 9" descr="DTU-DK-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11026399" y="279400"/>
            <a:ext cx="639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10156563" y="6477000"/>
            <a:ext cx="10179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da-DK" altLang="da-DK" sz="900" dirty="0"/>
              <a:t>11/2/2022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6399968" y="6477000"/>
            <a:ext cx="365500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da-DK" altLang="da-DK" sz="900" dirty="0"/>
              <a:t>02466 </a:t>
            </a:r>
            <a:r>
              <a:rPr lang="da-DK" altLang="da-DK" sz="900" baseline="0" dirty="0"/>
              <a:t>Fagpakkeprojekt KID</a:t>
            </a:r>
            <a:endParaRPr lang="da-DK" altLang="da-DK" sz="900" dirty="0"/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812694" y="6477000"/>
            <a:ext cx="40634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E500D4-8AA6-4B0F-BACB-D40A87683CB5}" type="slidenum">
              <a:rPr lang="da-DK" altLang="da-DK" sz="900"/>
              <a:pPr>
                <a:spcBef>
                  <a:spcPct val="0"/>
                </a:spcBef>
              </a:pPr>
              <a:t>‹#›</a:t>
            </a:fld>
            <a:endParaRPr lang="da-DK" altLang="da-DK" sz="900" dirty="0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1318513" y="6477000"/>
            <a:ext cx="492272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800" b="1" dirty="0"/>
              <a:t>DTU </a:t>
            </a:r>
            <a:r>
              <a:rPr lang="da-DK" altLang="da-DK" sz="800" b="1" dirty="0" err="1"/>
              <a:t>Compute</a:t>
            </a:r>
            <a:r>
              <a:rPr lang="da-DK" altLang="da-DK" sz="800" b="1" dirty="0"/>
              <a:t>, Technical University of Denmark</a:t>
            </a:r>
          </a:p>
        </p:txBody>
      </p:sp>
    </p:spTree>
    <p:extLst>
      <p:ext uri="{BB962C8B-B14F-4D97-AF65-F5344CB8AC3E}">
        <p14:creationId xmlns:p14="http://schemas.microsoft.com/office/powerpoint/2010/main" val="8102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sz="1800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09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DD32C51E-F0F3-417D-8BCB-7EDDF87C911B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3676" name="text" descr="{&quot;templafy&quot;:{&quot;id&quot;:&quot;fdcd1d7f-f708-47dd-8d27-b1da7e073160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7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 Fotonik</a:t>
            </a:r>
          </a:p>
        </p:txBody>
      </p:sp>
      <p:sp>
        <p:nvSpPr>
          <p:cNvPr id="7" name="text" descr="{&quot;templafy&quot;:{&quot;id&quot;:&quot;3c5088f8-2192-406c-b37b-bdf0562b0a33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/>
        </p:nvSpPr>
        <p:spPr>
          <a:xfrm>
            <a:off x="5591150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09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8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4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6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7980" indent="-19798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3959" indent="-19798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538" indent="-19798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7917" indent="-19798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5897" indent="-19798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5897" indent="-19798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5897" indent="-19798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5897" indent="-19798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5897" indent="-19798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113676" name="text" descr="{&quot;templafy&quot;:{&quot;id&quot;:&quot;a874cee1-cd32-4e61-9b6e-168db7517df2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4763057" y="6541200"/>
            <a:ext cx="1656184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ctr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Bæredygtigt</a:t>
            </a:r>
            <a:r>
              <a:rPr lang="da-DK" sz="700" b="1" baseline="0" dirty="0">
                <a:solidFill>
                  <a:schemeClr val="bg1"/>
                </a:solidFill>
                <a:latin typeface="+mn-lt"/>
              </a:rPr>
              <a:t> Energidesign</a:t>
            </a: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" descr="{&quot;templafy&quot;:{&quot;id&quot;:&quot;ebce3311-95d1-44fb-b49c-57bca797f2b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11. februar 2022</a:t>
            </a:r>
          </a:p>
        </p:txBody>
      </p:sp>
      <p:sp>
        <p:nvSpPr>
          <p:cNvPr id="7" name="text" descr="{&quot;templafy&quot;:{&quot;id&quot;:&quot;9d1c1059-c584-49e3-9377-689faa529e9c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8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CUU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2F3E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d396bd41-1001-4579-b386-13754238f7dd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7" name="text" descr="{&quot;templafy&quot;:{&quot;id&quot;:&quot;66a7fa99-fa8c-4d77-a156-fb87ea7940f1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2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3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8.xml"/><Relationship Id="rId1" Type="http://schemas.openxmlformats.org/officeDocument/2006/relationships/customXml" Target="../../customXml/item12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13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2.xml"/><Relationship Id="rId1" Type="http://schemas.openxmlformats.org/officeDocument/2006/relationships/customXml" Target="../../customXml/item131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13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136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38.xml"/><Relationship Id="rId5" Type="http://schemas.openxmlformats.org/officeDocument/2006/relationships/image" Target="../media/image11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3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139.xml"/><Relationship Id="rId6" Type="http://schemas.openxmlformats.org/officeDocument/2006/relationships/image" Target="../media/image17.png"/><Relationship Id="rId11" Type="http://schemas.openxmlformats.org/officeDocument/2006/relationships/chart" Target="../charts/chart9.xml"/><Relationship Id="rId10" Type="http://schemas.openxmlformats.org/officeDocument/2006/relationships/image" Target="../media/image22.png"/><Relationship Id="rId4" Type="http://schemas.openxmlformats.org/officeDocument/2006/relationships/customXml" Target="../ink/ink2.xml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14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14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14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14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0.xml"/><Relationship Id="rId1" Type="http://schemas.openxmlformats.org/officeDocument/2006/relationships/customXml" Target="../../customXml/item149.xml"/><Relationship Id="rId6" Type="http://schemas.openxmlformats.org/officeDocument/2006/relationships/image" Target="../media/image13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2.xml"/><Relationship Id="rId1" Type="http://schemas.openxmlformats.org/officeDocument/2006/relationships/customXml" Target="../../customXml/item15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3.xml"/><Relationship Id="rId1" Type="http://schemas.openxmlformats.org/officeDocument/2006/relationships/customXml" Target="../../customXml/item15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6.xml"/><Relationship Id="rId1" Type="http://schemas.openxmlformats.org/officeDocument/2006/relationships/customXml" Target="../../customXml/item155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7.xml"/><Relationship Id="rId1" Type="http://schemas.openxmlformats.org/officeDocument/2006/relationships/customXml" Target="../../customXml/item158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59.xml"/><Relationship Id="rId1" Type="http://schemas.openxmlformats.org/officeDocument/2006/relationships/customXml" Target="../../customXml/item160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96.xml"/><Relationship Id="rId1" Type="http://schemas.openxmlformats.org/officeDocument/2006/relationships/customXml" Target="../../customXml/item1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07.xml"/><Relationship Id="rId4" Type="http://schemas.openxmlformats.org/officeDocument/2006/relationships/chart" Target="../charts/char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84.xml"/><Relationship Id="rId1" Type="http://schemas.openxmlformats.org/officeDocument/2006/relationships/customXml" Target="../../customXml/item61.xml"/><Relationship Id="rId4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09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9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13.xml"/><Relationship Id="rId1" Type="http://schemas.openxmlformats.org/officeDocument/2006/relationships/customXml" Target="../../customXml/item10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10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7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3.xml"/><Relationship Id="rId1" Type="http://schemas.openxmlformats.org/officeDocument/2006/relationships/customXml" Target="../../customXml/item12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1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7"/>
            <a:ext cx="10153128" cy="972716"/>
          </a:xfrm>
        </p:spPr>
        <p:txBody>
          <a:bodyPr/>
          <a:lstStyle/>
          <a:p>
            <a:r>
              <a:rPr lang="da-DK" dirty="0"/>
              <a:t>Diplomingeniørernes beskæftigelse 1 år efter dimission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F01A127B-C8BD-2661-758D-37A55EA0BCA0}"/>
              </a:ext>
            </a:extLst>
          </p:cNvPr>
          <p:cNvGraphicFramePr>
            <a:graphicFrameLocks/>
          </p:cNvGraphicFramePr>
          <p:nvPr/>
        </p:nvGraphicFramePr>
        <p:xfrm>
          <a:off x="1270670" y="980728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1973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7"/>
            <a:ext cx="9312374" cy="972716"/>
          </a:xfrm>
        </p:spPr>
        <p:txBody>
          <a:bodyPr/>
          <a:lstStyle/>
          <a:p>
            <a:r>
              <a:rPr lang="da-DK" dirty="0"/>
              <a:t>Udvikling i beskæftigelsesfrekvens 2019-2021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3FC676F-16EF-8BE2-1A7E-48C2A565BC87}"/>
              </a:ext>
            </a:extLst>
          </p:cNvPr>
          <p:cNvGraphicFramePr>
            <a:graphicFrameLocks noGrp="1"/>
          </p:cNvGraphicFramePr>
          <p:nvPr/>
        </p:nvGraphicFramePr>
        <p:xfrm>
          <a:off x="838622" y="980728"/>
          <a:ext cx="10081120" cy="570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0534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7"/>
            <a:ext cx="9312374" cy="972716"/>
          </a:xfrm>
        </p:spPr>
        <p:txBody>
          <a:bodyPr/>
          <a:lstStyle/>
          <a:p>
            <a:r>
              <a:rPr lang="da-DK" dirty="0"/>
              <a:t>Hvordan kom dimittenderne i beskæftigelse?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3A9ADE-8F3C-2BBF-827E-264E0D63834A}"/>
              </a:ext>
            </a:extLst>
          </p:cNvPr>
          <p:cNvGraphicFramePr/>
          <p:nvPr/>
        </p:nvGraphicFramePr>
        <p:xfrm>
          <a:off x="694606" y="908720"/>
          <a:ext cx="106571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295A89CC-D98D-2420-AC8A-DA890C8920B0}"/>
                  </a:ext>
                </a:extLst>
              </p14:cNvPr>
              <p14:cNvContentPartPr/>
              <p14:nvPr/>
            </p14:nvContentPartPr>
            <p14:xfrm>
              <a:off x="8588920" y="3378542"/>
              <a:ext cx="3058920" cy="253368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295A89CC-D98D-2420-AC8A-DA890C8920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0280" y="3369542"/>
                <a:ext cx="3076560" cy="2551320"/>
              </a:xfrm>
              <a:prstGeom prst="rect">
                <a:avLst/>
              </a:prstGeom>
            </p:spPr>
          </p:pic>
        </mc:Fallback>
      </mc:AlternateContent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907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354119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Kvaliteten af DTU’s nyuddannede ingeniører er høj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734AAA-396B-6EAE-FC9F-E8567ED040A7}"/>
              </a:ext>
            </a:extLst>
          </p:cNvPr>
          <p:cNvGraphicFramePr/>
          <p:nvPr/>
        </p:nvGraphicFramePr>
        <p:xfrm>
          <a:off x="1270670" y="836712"/>
          <a:ext cx="8784976" cy="573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9759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CD82D-13AA-39F7-512C-41C68DD3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80020"/>
            <a:ext cx="9793088" cy="972716"/>
          </a:xfrm>
        </p:spPr>
        <p:txBody>
          <a:bodyPr/>
          <a:lstStyle/>
          <a:p>
            <a:r>
              <a:rPr lang="da-DK" dirty="0"/>
              <a:t>Hvilke elementer fra såvel uddannelse som studietid lægger aftagerne vægt på ved ansættelse?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5C33339-DA7A-D28C-676C-71156856D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942" y="1156467"/>
            <a:ext cx="4464496" cy="5348191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ED48C9-6D90-F59A-07D7-E531DBACE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B17B40E-3530-95E7-C0A1-4A424D17AD10}"/>
              </a:ext>
            </a:extLst>
          </p:cNvPr>
          <p:cNvSpPr txBox="1"/>
          <p:nvPr/>
        </p:nvSpPr>
        <p:spPr>
          <a:xfrm>
            <a:off x="10631710" y="6063099"/>
            <a:ext cx="13681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N = 172</a:t>
            </a:r>
          </a:p>
        </p:txBody>
      </p:sp>
    </p:spTree>
    <p:extLst>
      <p:ext uri="{BB962C8B-B14F-4D97-AF65-F5344CB8AC3E}">
        <p14:creationId xmlns:p14="http://schemas.microsoft.com/office/powerpoint/2010/main" val="334392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260648"/>
            <a:ext cx="10657184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 hvilken grad har dimittenderne følgende kompetencer?</a:t>
            </a:r>
            <a:br>
              <a:rPr lang="da-DK" dirty="0"/>
            </a:br>
            <a:r>
              <a:rPr lang="da-DK" dirty="0"/>
              <a:t>- ifølge aftagerne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BA6B70-3D66-5FA4-2BAC-32FCE3D3B515}"/>
              </a:ext>
            </a:extLst>
          </p:cNvPr>
          <p:cNvGraphicFramePr>
            <a:graphicFrameLocks/>
          </p:cNvGraphicFramePr>
          <p:nvPr/>
        </p:nvGraphicFramePr>
        <p:xfrm>
          <a:off x="118542" y="1081712"/>
          <a:ext cx="105851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2662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260648"/>
            <a:ext cx="10657184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 hvilken grad har dimittenderne følgende kompetencer?</a:t>
            </a:r>
            <a:br>
              <a:rPr lang="da-DK" dirty="0"/>
            </a:br>
            <a:r>
              <a:rPr lang="da-DK" dirty="0"/>
              <a:t>- ifølge aftagerne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BA6B70-3D66-5FA4-2BAC-32FCE3D3B515}"/>
              </a:ext>
            </a:extLst>
          </p:cNvPr>
          <p:cNvGraphicFramePr>
            <a:graphicFrameLocks/>
          </p:cNvGraphicFramePr>
          <p:nvPr/>
        </p:nvGraphicFramePr>
        <p:xfrm>
          <a:off x="118542" y="1081712"/>
          <a:ext cx="105851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182FD39B-6DA3-779B-08FF-7B9B8529C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183" y="404664"/>
            <a:ext cx="5041829" cy="497476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650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6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Hvor ansættes dimittenderne – sektor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B3641ABC-87DC-3375-E1B7-AC43144613E9}"/>
                  </a:ext>
                </a:extLst>
              </p14:cNvPr>
              <p14:cNvContentPartPr/>
              <p14:nvPr/>
            </p14:nvContentPartPr>
            <p14:xfrm>
              <a:off x="10117965" y="1486507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B3641ABC-87DC-3375-E1B7-AC43144613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9325" y="14778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B9A9B0ED-B54A-D45D-2CC8-E2E9337554AA}"/>
                  </a:ext>
                </a:extLst>
              </p14:cNvPr>
              <p14:cNvContentPartPr/>
              <p14:nvPr/>
            </p14:nvContentPartPr>
            <p14:xfrm>
              <a:off x="10177725" y="4990387"/>
              <a:ext cx="360" cy="3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B9A9B0ED-B54A-D45D-2CC8-E2E9337554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085" y="49813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03CB34A8-CEDE-C2A0-6FDD-A143718BBE0E}"/>
                  </a:ext>
                </a:extLst>
              </p14:cNvPr>
              <p14:cNvContentPartPr/>
              <p14:nvPr/>
            </p14:nvContentPartPr>
            <p14:xfrm>
              <a:off x="3244941" y="3555781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03CB34A8-CEDE-C2A0-6FDD-A143718BBE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6301" y="3546781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60D728F4-5AB7-4C11-2CFB-79EF1AB26615}"/>
              </a:ext>
            </a:extLst>
          </p:cNvPr>
          <p:cNvGraphicFramePr>
            <a:graphicFrameLocks/>
          </p:cNvGraphicFramePr>
          <p:nvPr/>
        </p:nvGraphicFramePr>
        <p:xfrm>
          <a:off x="317367" y="1052736"/>
          <a:ext cx="10729193" cy="523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0765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0" y="66087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Hvor ansættes dimittenderne - branche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C3FC1CC6-8406-6B10-262D-1B0EFA441840}"/>
              </a:ext>
            </a:extLst>
          </p:cNvPr>
          <p:cNvGraphicFramePr>
            <a:graphicFrameLocks/>
          </p:cNvGraphicFramePr>
          <p:nvPr/>
        </p:nvGraphicFramePr>
        <p:xfrm>
          <a:off x="478582" y="1196752"/>
          <a:ext cx="4392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84F4B806-4E8D-B508-D9CB-6993D5242C97}"/>
              </a:ext>
            </a:extLst>
          </p:cNvPr>
          <p:cNvGraphicFramePr>
            <a:graphicFrameLocks/>
          </p:cNvGraphicFramePr>
          <p:nvPr/>
        </p:nvGraphicFramePr>
        <p:xfrm>
          <a:off x="6095206" y="1183898"/>
          <a:ext cx="53285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6458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6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Hvor ansættes dimittenderne – geografi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5A33E259-E4BC-CBF2-351D-C6DA7009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95" y="772411"/>
            <a:ext cx="8848476" cy="56283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7269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CUU</a:t>
            </a:r>
            <a:br>
              <a:rPr lang="da-DK" dirty="0"/>
            </a:br>
            <a:r>
              <a:rPr lang="da-DK" sz="2800" dirty="0"/>
              <a:t>Civilingeniøruddannelsen tværgående uddannelsesudvalg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6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Hvad laver dimittenderne ifølge aftagerne?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86A8CA91-5FA2-94D4-8972-F6AD9C4228BA}"/>
              </a:ext>
            </a:extLst>
          </p:cNvPr>
          <p:cNvGraphicFramePr>
            <a:graphicFrameLocks noGrp="1"/>
          </p:cNvGraphicFramePr>
          <p:nvPr/>
        </p:nvGraphicFramePr>
        <p:xfrm>
          <a:off x="2782838" y="260648"/>
          <a:ext cx="4428703" cy="610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3314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-243408"/>
            <a:ext cx="10585176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Faglige kompetencer              Menneskelige kompetencer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78">
            <a:extLst>
              <a:ext uri="{FF2B5EF4-FFF2-40B4-BE49-F238E27FC236}">
                <a16:creationId xmlns:a16="http://schemas.microsoft.com/office/drawing/2014/main" id="{20991960-89CC-593B-5B96-157F8F9852E5}"/>
              </a:ext>
            </a:extLst>
          </p:cNvPr>
          <p:cNvGraphicFramePr>
            <a:graphicFrameLocks/>
          </p:cNvGraphicFramePr>
          <p:nvPr/>
        </p:nvGraphicFramePr>
        <p:xfrm>
          <a:off x="406574" y="692696"/>
          <a:ext cx="4824536" cy="574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78">
            <a:extLst>
              <a:ext uri="{FF2B5EF4-FFF2-40B4-BE49-F238E27FC236}">
                <a16:creationId xmlns:a16="http://schemas.microsoft.com/office/drawing/2014/main" id="{484C04A3-27E2-A0CB-7046-5A820C04D8DD}"/>
              </a:ext>
            </a:extLst>
          </p:cNvPr>
          <p:cNvGraphicFramePr>
            <a:graphicFrameLocks/>
          </p:cNvGraphicFramePr>
          <p:nvPr/>
        </p:nvGraphicFramePr>
        <p:xfrm>
          <a:off x="5951190" y="692696"/>
          <a:ext cx="5832649" cy="547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9192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498135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Er overgangen fra studie til job er svær?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573F64-8BCF-61EA-5AC2-1C7F95B7F3C1}"/>
              </a:ext>
            </a:extLst>
          </p:cNvPr>
          <p:cNvGraphicFramePr>
            <a:graphicFrameLocks/>
          </p:cNvGraphicFramePr>
          <p:nvPr/>
        </p:nvGraphicFramePr>
        <p:xfrm>
          <a:off x="334566" y="1157945"/>
          <a:ext cx="54726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BD15FE95-F4B7-FA86-7AF6-A45EE75CC727}"/>
              </a:ext>
            </a:extLst>
          </p:cNvPr>
          <p:cNvGraphicFramePr/>
          <p:nvPr/>
        </p:nvGraphicFramePr>
        <p:xfrm>
          <a:off x="5807174" y="620688"/>
          <a:ext cx="6131876" cy="552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A817B0EC-6CF6-28BB-E36A-3FD039285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9423">
            <a:off x="5249606" y="2459144"/>
            <a:ext cx="5423603" cy="263870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8389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498135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Er overgangen fra studie til job er svær?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573F64-8BCF-61EA-5AC2-1C7F95B7F3C1}"/>
              </a:ext>
            </a:extLst>
          </p:cNvPr>
          <p:cNvGraphicFramePr>
            <a:graphicFrameLocks/>
          </p:cNvGraphicFramePr>
          <p:nvPr/>
        </p:nvGraphicFramePr>
        <p:xfrm>
          <a:off x="334566" y="1124744"/>
          <a:ext cx="54726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BD15FE95-F4B7-FA86-7AF6-A45EE75CC727}"/>
              </a:ext>
            </a:extLst>
          </p:cNvPr>
          <p:cNvGraphicFramePr/>
          <p:nvPr/>
        </p:nvGraphicFramePr>
        <p:xfrm>
          <a:off x="5807174" y="620688"/>
          <a:ext cx="6131876" cy="552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48547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116632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Udviklingsbehov …</a:t>
            </a:r>
            <a:br>
              <a:rPr lang="da-DK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3D7CDE6-B6E1-8FEC-DE2E-A64D476E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34" y="590444"/>
            <a:ext cx="4902016" cy="5569641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7FFF940-5F0D-2F82-F947-17EEDDD8F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4" y="1196666"/>
            <a:ext cx="4902016" cy="3672494"/>
          </a:xfrm>
          <a:prstGeom prst="rect">
            <a:avLst/>
          </a:prstGeom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6EC218D6-5430-7974-2C07-22DBC3AFDFAD}"/>
              </a:ext>
            </a:extLst>
          </p:cNvPr>
          <p:cNvSpPr/>
          <p:nvPr/>
        </p:nvSpPr>
        <p:spPr bwMode="auto">
          <a:xfrm>
            <a:off x="5436558" y="3598277"/>
            <a:ext cx="81324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5657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380EC-FA31-45D1-B199-4E2049A5E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206" y="1079824"/>
            <a:ext cx="3926421" cy="760051"/>
          </a:xfrm>
        </p:spPr>
        <p:txBody>
          <a:bodyPr/>
          <a:lstStyle/>
          <a:p>
            <a:r>
              <a:rPr lang="da-DK" sz="3207" spc="-96" dirty="0">
                <a:latin typeface="+mj-lt"/>
              </a:rPr>
              <a:t>Dimittend- og aftagerundersøgelse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1689A-811C-4AFA-A6D2-A2B03973D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8206" y="1926688"/>
            <a:ext cx="3926314" cy="161639"/>
          </a:xfrm>
        </p:spPr>
        <p:txBody>
          <a:bodyPr/>
          <a:lstStyle/>
          <a:p>
            <a:r>
              <a:rPr lang="da-DK" sz="898" dirty="0">
                <a:solidFill>
                  <a:schemeClr val="tx1"/>
                </a:solidFill>
                <a:latin typeface="+mj-lt"/>
              </a:rPr>
              <a:t>Danmarks Tekniske Universitet (DTU)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CB276-F7DB-4D8B-8219-E5F0B9850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8206" y="2071681"/>
            <a:ext cx="3926314" cy="161639"/>
          </a:xfrm>
        </p:spPr>
        <p:txBody>
          <a:bodyPr/>
          <a:lstStyle/>
          <a:p>
            <a:r>
              <a:rPr lang="da-DK" sz="898" dirty="0">
                <a:solidFill>
                  <a:schemeClr val="tx1"/>
                </a:solidFill>
                <a:latin typeface="+mj-lt"/>
              </a:rPr>
              <a:t>Juli 2022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E2986E-6903-42BC-8790-F2003A371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769" y="186187"/>
            <a:ext cx="585073" cy="184731"/>
          </a:xfrm>
          <a:prstGeom prst="rect">
            <a:avLst/>
          </a:prstGeom>
        </p:spPr>
      </p:pic>
      <p:pic>
        <p:nvPicPr>
          <p:cNvPr id="6" name="Picture 5" descr="A picture containing building, area&#10;&#10;Description automatically generated">
            <a:extLst>
              <a:ext uri="{FF2B5EF4-FFF2-40B4-BE49-F238E27FC236}">
                <a16:creationId xmlns:a16="http://schemas.microsoft.com/office/drawing/2014/main" id="{42FE5A93-1A83-EEDD-CE59-5E2EF52C2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3995" r="30931" b="14142"/>
          <a:stretch/>
        </p:blipFill>
        <p:spPr>
          <a:xfrm>
            <a:off x="3670723" y="2496467"/>
            <a:ext cx="4840080" cy="3706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06" y="186188"/>
            <a:ext cx="290622" cy="4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6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Hvor ansættes dimittenderne - størrelse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79342BE1-BAD9-5B32-A81A-4A92E705BD1A}"/>
              </a:ext>
            </a:extLst>
          </p:cNvPr>
          <p:cNvGraphicFramePr>
            <a:graphicFrameLocks/>
          </p:cNvGraphicFramePr>
          <p:nvPr/>
        </p:nvGraphicFramePr>
        <p:xfrm>
          <a:off x="-5255" y="860215"/>
          <a:ext cx="8393115" cy="513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">
            <a:extLst>
              <a:ext uri="{FF2B5EF4-FFF2-40B4-BE49-F238E27FC236}">
                <a16:creationId xmlns:a16="http://schemas.microsoft.com/office/drawing/2014/main" id="{F9E4321F-704A-B226-ACDB-FF420371C050}"/>
              </a:ext>
            </a:extLst>
          </p:cNvPr>
          <p:cNvGrpSpPr/>
          <p:nvPr/>
        </p:nvGrpSpPr>
        <p:grpSpPr>
          <a:xfrm>
            <a:off x="8832914" y="1412776"/>
            <a:ext cx="3166948" cy="3576265"/>
            <a:chOff x="3924985" y="1740457"/>
            <a:chExt cx="3094940" cy="2078803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59E871B0-C89C-6845-99B2-5CF217C7EA01}"/>
                </a:ext>
              </a:extLst>
            </p:cNvPr>
            <p:cNvGrpSpPr/>
            <p:nvPr/>
          </p:nvGrpSpPr>
          <p:grpSpPr>
            <a:xfrm>
              <a:off x="3924985" y="1740457"/>
              <a:ext cx="3094940" cy="769441"/>
              <a:chOff x="3924985" y="854632"/>
              <a:chExt cx="3094940" cy="769441"/>
            </a:xfrm>
          </p:grpSpPr>
          <p:sp>
            <p:nvSpPr>
              <p:cNvPr id="28" name="Rectangle 9">
                <a:extLst>
                  <a:ext uri="{FF2B5EF4-FFF2-40B4-BE49-F238E27FC236}">
                    <a16:creationId xmlns:a16="http://schemas.microsoft.com/office/drawing/2014/main" id="{5E4E6DF2-EBD4-89A8-C18E-08C5863CE9F4}"/>
                  </a:ext>
                </a:extLst>
              </p:cNvPr>
              <p:cNvSpPr/>
              <p:nvPr/>
            </p:nvSpPr>
            <p:spPr>
              <a:xfrm>
                <a:off x="3924985" y="854632"/>
                <a:ext cx="1284181" cy="76944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5000" b="1">
                    <a:solidFill>
                      <a:srgbClr val="E13C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57%</a:t>
                </a:r>
              </a:p>
            </p:txBody>
          </p:sp>
          <p:sp>
            <p:nvSpPr>
              <p:cNvPr id="29" name="Rectangle 10">
                <a:extLst>
                  <a:ext uri="{FF2B5EF4-FFF2-40B4-BE49-F238E27FC236}">
                    <a16:creationId xmlns:a16="http://schemas.microsoft.com/office/drawing/2014/main" id="{EDAE3725-B5BE-DD49-301A-F3C9C7279A7C}"/>
                  </a:ext>
                </a:extLst>
              </p:cNvPr>
              <p:cNvSpPr/>
              <p:nvPr/>
            </p:nvSpPr>
            <p:spPr>
              <a:xfrm>
                <a:off x="5294891" y="962353"/>
                <a:ext cx="1725034" cy="55399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1200" dirty="0">
                    <a:solidFill>
                      <a:srgbClr val="0F283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 alle DTU’s dimittender ansættes i virksomheder med 250+ årsværk.</a:t>
                </a:r>
              </a:p>
            </p:txBody>
          </p:sp>
        </p:grpSp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423AB177-D00B-F3EF-BFCF-E5D76DD93F72}"/>
                </a:ext>
              </a:extLst>
            </p:cNvPr>
            <p:cNvGrpSpPr/>
            <p:nvPr/>
          </p:nvGrpSpPr>
          <p:grpSpPr>
            <a:xfrm>
              <a:off x="4067175" y="2549026"/>
              <a:ext cx="2952750" cy="677108"/>
              <a:chOff x="4067175" y="760988"/>
              <a:chExt cx="2952750" cy="677108"/>
            </a:xfrm>
          </p:grpSpPr>
          <p:sp>
            <p:nvSpPr>
              <p:cNvPr id="26" name="Rectangle 7">
                <a:extLst>
                  <a:ext uri="{FF2B5EF4-FFF2-40B4-BE49-F238E27FC236}">
                    <a16:creationId xmlns:a16="http://schemas.microsoft.com/office/drawing/2014/main" id="{287B7A22-E34E-ADA5-C617-21D2AA6ED67B}"/>
                  </a:ext>
                </a:extLst>
              </p:cNvPr>
              <p:cNvSpPr/>
              <p:nvPr/>
            </p:nvSpPr>
            <p:spPr>
              <a:xfrm>
                <a:off x="4067175" y="760988"/>
                <a:ext cx="1141991" cy="67710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4400" b="1">
                    <a:solidFill>
                      <a:srgbClr val="E13C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E97F64CF-CA26-6F6A-F1F1-3222B18D2065}"/>
                  </a:ext>
                </a:extLst>
              </p:cNvPr>
              <p:cNvSpPr/>
              <p:nvPr/>
            </p:nvSpPr>
            <p:spPr>
              <a:xfrm>
                <a:off x="5294891" y="814849"/>
                <a:ext cx="1725034" cy="50783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1100">
                    <a:solidFill>
                      <a:srgbClr val="0F283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ansættes i virksomheder med hhv. 11-50 og 51-250 årsværk.</a:t>
                </a:r>
              </a:p>
            </p:txBody>
          </p:sp>
        </p:grp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261DC2C8-5C87-948C-DB15-9A66D44C1F96}"/>
                </a:ext>
              </a:extLst>
            </p:cNvPr>
            <p:cNvGrpSpPr/>
            <p:nvPr/>
          </p:nvGrpSpPr>
          <p:grpSpPr>
            <a:xfrm>
              <a:off x="4257675" y="3265262"/>
              <a:ext cx="2762250" cy="553998"/>
              <a:chOff x="4257675" y="675038"/>
              <a:chExt cx="2762250" cy="553998"/>
            </a:xfrm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3EBB398A-ABFB-801C-41F1-1A17E74B7997}"/>
                  </a:ext>
                </a:extLst>
              </p:cNvPr>
              <p:cNvSpPr/>
              <p:nvPr/>
            </p:nvSpPr>
            <p:spPr>
              <a:xfrm>
                <a:off x="4257675" y="675038"/>
                <a:ext cx="951491" cy="55399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3600" b="1">
                    <a:solidFill>
                      <a:srgbClr val="E13C3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13%</a:t>
                </a:r>
              </a:p>
            </p:txBody>
          </p:sp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id="{611DA152-B4C6-E0DB-E692-EA4C6C904D69}"/>
                  </a:ext>
                </a:extLst>
              </p:cNvPr>
              <p:cNvSpPr/>
              <p:nvPr/>
            </p:nvSpPr>
            <p:spPr>
              <a:xfrm>
                <a:off x="5294891" y="709663"/>
                <a:ext cx="1725034" cy="48474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</a:defRPr>
                </a:lvl9pPr>
              </a:lstStyle>
              <a:p>
                <a:r>
                  <a:rPr lang="da-DK" sz="1050">
                    <a:solidFill>
                      <a:srgbClr val="0F283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ansættes i virksomheder med 10 eller færre </a:t>
                </a:r>
              </a:p>
              <a:p>
                <a:r>
                  <a:rPr lang="da-DK" sz="1050">
                    <a:solidFill>
                      <a:srgbClr val="0F283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årsværk.</a:t>
                </a:r>
              </a:p>
            </p:txBody>
          </p:sp>
        </p:grp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5642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426126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Kompetencematch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1E0A7E6-FE37-55E4-870D-4D5CA5148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5" y="908719"/>
            <a:ext cx="8633922" cy="558196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BE019BA-A516-AF2B-1379-237E62AF8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94" y="2492895"/>
            <a:ext cx="3319154" cy="282646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0961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714159"/>
            <a:ext cx="9433048" cy="1202673"/>
          </a:xfrm>
        </p:spPr>
        <p:txBody>
          <a:bodyPr/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Prioriterede kompetencer		Selvstændige </a:t>
            </a:r>
            <a:br>
              <a:rPr lang="da-DK" dirty="0"/>
            </a:br>
            <a:r>
              <a:rPr lang="da-DK" dirty="0"/>
              <a:t>ved ansættelse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74904D19-7FC0-4728-4684-576FA490FBDF}"/>
              </a:ext>
            </a:extLst>
          </p:cNvPr>
          <p:cNvGraphicFramePr>
            <a:graphicFrameLocks/>
          </p:cNvGraphicFramePr>
          <p:nvPr/>
        </p:nvGraphicFramePr>
        <p:xfrm>
          <a:off x="517151" y="1124744"/>
          <a:ext cx="5326027" cy="52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62AF67E8-47EE-767C-923F-6353610AB2C1}"/>
              </a:ext>
            </a:extLst>
          </p:cNvPr>
          <p:cNvGraphicFramePr>
            <a:graphicFrameLocks/>
          </p:cNvGraphicFramePr>
          <p:nvPr/>
        </p:nvGraphicFramePr>
        <p:xfrm>
          <a:off x="6555179" y="2060848"/>
          <a:ext cx="532602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35354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/>
              <a:t>Øget udgående mobilitet</a:t>
            </a:r>
            <a:br>
              <a:rPr lang="da-DK" dirty="0"/>
            </a:br>
            <a:br>
              <a:rPr lang="da-DK" sz="1800" b="0" i="0" u="none" strike="noStrike" baseline="0" dirty="0">
                <a:latin typeface="Arial" panose="020B0604020202020204" pitchFamily="34" charset="0"/>
              </a:rPr>
            </a:br>
            <a:r>
              <a:rPr lang="da-DK" sz="1800" b="0" i="0" u="none" strike="noStrike" baseline="0" dirty="0">
                <a:latin typeface="Arial" panose="020B0604020202020204" pitchFamily="34" charset="0"/>
              </a:rPr>
              <a:t>J</a:t>
            </a:r>
            <a:r>
              <a:rPr lang="da-DK" sz="1800" b="1" i="0" u="none" strike="noStrike" baseline="0" dirty="0">
                <a:latin typeface="Arial" panose="020B0604020202020204" pitchFamily="34" charset="0"/>
              </a:rPr>
              <a:t>eppe Duus Dolriis og Laura </a:t>
            </a:r>
            <a:r>
              <a:rPr lang="da-DK" sz="1800" b="1" i="0" u="none" strike="noStrike" baseline="0" dirty="0" err="1">
                <a:latin typeface="Arial" panose="020B0604020202020204" pitchFamily="34" charset="0"/>
              </a:rPr>
              <a:t>Hammer-schmidt</a:t>
            </a:r>
            <a:r>
              <a:rPr lang="da-DK" sz="1800" b="1" i="0" u="none" strike="noStrike" baseline="0" dirty="0">
                <a:latin typeface="Arial" panose="020B0604020202020204" pitchFamily="34" charset="0"/>
              </a:rPr>
              <a:t>, IU </a:t>
            </a:r>
            <a:br>
              <a:rPr lang="da-DK" sz="1800" b="0" i="0" u="none" strike="noStrike" baseline="0" dirty="0">
                <a:latin typeface="Arial" panose="020B0604020202020204" pitchFamily="34" charset="0"/>
              </a:rPr>
            </a:br>
            <a:endParaRPr lang="da-DK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29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20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DAGSORDEN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BC437C-E9F1-4A6D-9ADA-9BFFF950BE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774800" y="1706399"/>
            <a:ext cx="4410177" cy="4546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7744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da-DK" altLang="da-DK" b="1" i="0" u="none" strike="noStrike" cap="none" normalizeH="0" baseline="0" dirty="0">
                <a:ln>
                  <a:noFill/>
                </a:ln>
                <a:effectLst/>
              </a:rPr>
              <a:t>  Velkommen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da-DK" altLang="da-DK" b="1" dirty="0"/>
              <a:t>  Dimittend- og aftagerundersøgelsen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da-DK" altLang="da-DK" b="1" dirty="0"/>
              <a:t>  Øget udgående mobilitet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da-DK" altLang="da-DK" b="1" dirty="0"/>
              <a:t>  DTU’s Åben Dør Politik</a:t>
            </a:r>
            <a:endParaRPr kumimoji="0" lang="da-DK" altLang="da-DK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da-DK" altLang="da-DK" b="1" i="0" u="none" strike="noStrike" cap="none" normalizeH="0" baseline="0" dirty="0">
                <a:ln>
                  <a:noFill/>
                </a:ln>
                <a:effectLst/>
              </a:rPr>
              <a:t>  Eventuelt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da-DK" altLang="da-DK" b="1" dirty="0"/>
              <a:t>  Meddelelser</a:t>
            </a:r>
            <a:endParaRPr kumimoji="0" lang="da-DK" altLang="da-DK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B1787A-E6BA-87A4-84C8-EF4235990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6" r="14009" b="3"/>
          <a:stretch/>
        </p:blipFill>
        <p:spPr>
          <a:xfrm>
            <a:off x="6678001" y="1706399"/>
            <a:ext cx="4409100" cy="4546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Udlandsophold på DTU’s uddannelser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Nyt koncept: Udlandssemesteret</a:t>
            </a:r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30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5459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meget højt ambitionsniveau – alle studerende skal på udlandsophold</a:t>
            </a:r>
          </a:p>
          <a:p>
            <a:endParaRPr lang="da-DK" dirty="0"/>
          </a:p>
          <a:p>
            <a:r>
              <a:rPr lang="da-DK" dirty="0"/>
              <a:t>En mulighed for alle DTU-studerende</a:t>
            </a:r>
          </a:p>
          <a:p>
            <a:endParaRPr lang="da-DK" dirty="0"/>
          </a:p>
          <a:p>
            <a:r>
              <a:rPr lang="da-DK" dirty="0"/>
              <a:t>Den gode fortælling: Der har været markante stigninger!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31</a:t>
            </a:fld>
            <a:endParaRPr lang="da-DK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702718" y="3508706"/>
          <a:ext cx="9217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23101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studerende vi sender ud er glade for det</a:t>
            </a:r>
          </a:p>
          <a:p>
            <a:endParaRPr lang="da-DK" dirty="0"/>
          </a:p>
          <a:p>
            <a:pPr lvl="1"/>
            <a:r>
              <a:rPr lang="da-DK" dirty="0"/>
              <a:t>Gennemsnitlige ratings (baseret på 1291 rejserapporter):</a:t>
            </a:r>
          </a:p>
          <a:p>
            <a:pPr marL="216000" lvl="1" indent="0">
              <a:buNone/>
            </a:pPr>
            <a:r>
              <a:rPr lang="da-DK" dirty="0"/>
              <a:t>	(1 – </a:t>
            </a:r>
            <a:r>
              <a:rPr lang="da-DK" dirty="0" err="1"/>
              <a:t>Poor</a:t>
            </a:r>
            <a:r>
              <a:rPr lang="da-DK" dirty="0"/>
              <a:t>, 2 – Acceptable, 3 – Good, 4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good</a:t>
            </a:r>
            <a:r>
              <a:rPr lang="da-DK" dirty="0"/>
              <a:t>, 5 – Excellent)</a:t>
            </a:r>
          </a:p>
          <a:p>
            <a:pPr lvl="1"/>
            <a:endParaRPr lang="da-DK" dirty="0"/>
          </a:p>
          <a:p>
            <a:pPr lvl="2"/>
            <a:r>
              <a:rPr lang="da-DK" dirty="0"/>
              <a:t>Overall rating: 4,37 / 5</a:t>
            </a:r>
          </a:p>
          <a:p>
            <a:pPr lvl="2"/>
            <a:r>
              <a:rPr lang="da-DK" dirty="0"/>
              <a:t>Learning </a:t>
            </a:r>
            <a:r>
              <a:rPr lang="da-DK" dirty="0" err="1"/>
              <a:t>outcomes</a:t>
            </a:r>
            <a:r>
              <a:rPr lang="da-DK" dirty="0"/>
              <a:t>: 3,58 / 5</a:t>
            </a:r>
          </a:p>
          <a:p>
            <a:pPr lvl="2"/>
            <a:r>
              <a:rPr lang="da-DK" dirty="0"/>
              <a:t>Overall </a:t>
            </a:r>
            <a:r>
              <a:rPr lang="da-DK" dirty="0" err="1"/>
              <a:t>academic</a:t>
            </a:r>
            <a:r>
              <a:rPr lang="da-DK" dirty="0"/>
              <a:t> rating: 3,74 / 5</a:t>
            </a:r>
          </a:p>
          <a:p>
            <a:pPr lvl="2"/>
            <a:r>
              <a:rPr lang="da-DK" dirty="0"/>
              <a:t>Course </a:t>
            </a:r>
            <a:r>
              <a:rPr lang="da-DK" dirty="0" err="1"/>
              <a:t>Quality</a:t>
            </a:r>
            <a:r>
              <a:rPr lang="da-DK" dirty="0"/>
              <a:t>: 3,47 / 5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13904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dårlige fortælling….</a:t>
            </a:r>
          </a:p>
          <a:p>
            <a:endParaRPr lang="da-DK" dirty="0"/>
          </a:p>
          <a:p>
            <a:r>
              <a:rPr lang="da-DK" dirty="0"/>
              <a:t>Visse retninger har en del udrejsende – visse har stort set ingen</a:t>
            </a:r>
          </a:p>
          <a:p>
            <a:pPr lvl="2"/>
            <a:r>
              <a:rPr lang="da-DK" dirty="0" err="1"/>
              <a:t>BEng</a:t>
            </a:r>
            <a:r>
              <a:rPr lang="da-DK" dirty="0"/>
              <a:t>: 17%, </a:t>
            </a:r>
            <a:r>
              <a:rPr lang="da-DK" dirty="0" err="1"/>
              <a:t>BSc</a:t>
            </a:r>
            <a:r>
              <a:rPr lang="da-DK" dirty="0"/>
              <a:t>: 22%, </a:t>
            </a:r>
            <a:r>
              <a:rPr lang="da-DK" dirty="0" err="1"/>
              <a:t>MSc</a:t>
            </a:r>
            <a:r>
              <a:rPr lang="da-DK" dirty="0"/>
              <a:t>: 22%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33</a:t>
            </a:fld>
            <a:endParaRPr lang="da-DK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422798" y="3140968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08420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346" y="1553856"/>
            <a:ext cx="9312374" cy="265877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Konklusionen:</a:t>
            </a:r>
          </a:p>
          <a:p>
            <a:pPr lvl="1"/>
            <a:r>
              <a:rPr lang="da-DK" dirty="0"/>
              <a:t>Der har været en positiv udvikling – men vi er meget langt fra mål</a:t>
            </a:r>
          </a:p>
          <a:p>
            <a:pPr lvl="1"/>
            <a:r>
              <a:rPr lang="da-DK" dirty="0"/>
              <a:t>Det har ikke været tilstrækkeligt at etablere udlandsophold som en mulighed for alle studerende</a:t>
            </a:r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Hvad så nu?</a:t>
            </a:r>
          </a:p>
          <a:p>
            <a:pPr lvl="1"/>
            <a:r>
              <a:rPr lang="da-DK" dirty="0"/>
              <a:t>Der er ikke et ønske om at gøre et udlandsophold obligatorisk…</a:t>
            </a:r>
          </a:p>
          <a:p>
            <a:pPr lvl="1"/>
            <a:r>
              <a:rPr lang="da-DK" dirty="0"/>
              <a:t>… Men udlandsophold skal blive en naturlig del af det at læse på DTU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34</a:t>
            </a:fld>
            <a:endParaRPr lang="da-DK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74726" y="5661248"/>
            <a:ext cx="93123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2297" y="5236695"/>
            <a:ext cx="9778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rgbClr val="FF6600"/>
                </a:solidFill>
                <a:latin typeface="+mn-lt"/>
              </a:rPr>
              <a:t>Umulighed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1576" y="5229200"/>
            <a:ext cx="10820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rgbClr val="FF6600"/>
                </a:solidFill>
                <a:latin typeface="+mn-lt"/>
              </a:rPr>
              <a:t>Obligatorisk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5674" y="5236695"/>
            <a:ext cx="8303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rgbClr val="FF6600"/>
                </a:solidFill>
                <a:latin typeface="+mn-lt"/>
              </a:rPr>
              <a:t>Mulighed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427379" y="4567717"/>
            <a:ext cx="2664296" cy="1584176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336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koncept: Udlandssemestret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Hver retning skal have 1 udlandssemester, der skal kommunikeres i alle planlagte studieforløb – inkl. alle specialiseringer, etc..</a:t>
            </a:r>
          </a:p>
          <a:p>
            <a:endParaRPr lang="da-DK" dirty="0"/>
          </a:p>
          <a:p>
            <a:r>
              <a:rPr lang="da-DK" dirty="0"/>
              <a:t>Alle DTU studerende vil på sin uddannelse opleve at der er et konkret semester, hvor det er udgangspunktet at man tager på udlandsophold</a:t>
            </a:r>
          </a:p>
          <a:p>
            <a:endParaRPr lang="da-DK" dirty="0"/>
          </a:p>
          <a:p>
            <a:r>
              <a:rPr lang="da-DK" dirty="0"/>
              <a:t>I udgangspunktet en kommunikativ ændring – der er ikke tale om et obligatorisk udlandsophold</a:t>
            </a:r>
          </a:p>
          <a:p>
            <a:endParaRPr lang="da-DK" dirty="0"/>
          </a:p>
          <a:p>
            <a:r>
              <a:rPr lang="da-DK" dirty="0"/>
              <a:t>Der skal være min 20 valgfri point/tilvalgskurser på det givne semester. Der må gerne kommunikeres en faglig retning for semestret.</a:t>
            </a:r>
          </a:p>
          <a:p>
            <a:endParaRPr lang="da-DK" dirty="0"/>
          </a:p>
          <a:p>
            <a:r>
              <a:rPr lang="da-DK" dirty="0"/>
              <a:t>Kommunikationen skal ske både i visuelle oversigter, i beskrivelser, etc..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35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57315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3960440" cy="454557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 txBox="1">
            <a:spLocks/>
          </p:cNvSpPr>
          <p:nvPr/>
        </p:nvSpPr>
        <p:spPr bwMode="auto">
          <a:xfrm>
            <a:off x="5735166" y="1712193"/>
            <a:ext cx="3960440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pPr marL="0" indent="0">
              <a:buFontTx/>
              <a:buNone/>
            </a:pPr>
            <a:endParaRPr lang="da-DK" kern="0" dirty="0"/>
          </a:p>
          <a:p>
            <a:endParaRPr lang="da-DK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53" y="223787"/>
            <a:ext cx="4680520" cy="63407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71458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Fremad: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3960440" cy="454557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 txBox="1">
            <a:spLocks/>
          </p:cNvSpPr>
          <p:nvPr/>
        </p:nvSpPr>
        <p:spPr bwMode="auto">
          <a:xfrm>
            <a:off x="5735166" y="1712193"/>
            <a:ext cx="3960440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pPr marL="0" indent="0">
              <a:buFontTx/>
              <a:buNone/>
            </a:pPr>
            <a:endParaRPr lang="da-DK" kern="0" dirty="0"/>
          </a:p>
          <a:p>
            <a:endParaRPr lang="da-DK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982" y="320114"/>
            <a:ext cx="4608512" cy="624318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79001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forudser i at studerende vil reagere på initiativet?</a:t>
            </a:r>
          </a:p>
          <a:p>
            <a:endParaRPr lang="da-DK" dirty="0"/>
          </a:p>
          <a:p>
            <a:r>
              <a:rPr lang="da-DK" dirty="0"/>
              <a:t>I hvor høj grad, vurderer i studieledere vil skulle rykke rundt på kurser for implementere initiativet?</a:t>
            </a:r>
          </a:p>
          <a:p>
            <a:endParaRPr lang="da-DK" dirty="0"/>
          </a:p>
          <a:p>
            <a:r>
              <a:rPr lang="da-DK" dirty="0"/>
              <a:t>Hvor stor en forandring tænker i at udlandssemestret vil være? Både for studieledere og for studerende – og evt. andre?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38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72375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 (</a:t>
            </a:r>
            <a:r>
              <a:rPr lang="da-DK" dirty="0" err="1"/>
              <a:t>BSc</a:t>
            </a:r>
            <a:r>
              <a:rPr lang="da-DK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39</a:t>
            </a:fld>
            <a:endParaRPr lang="da-DK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4726" y="1571321"/>
          <a:ext cx="7354988" cy="4680585"/>
        </p:xfrm>
        <a:graphic>
          <a:graphicData uri="http://schemas.openxmlformats.org/drawingml/2006/table">
            <a:tbl>
              <a:tblPr/>
              <a:tblGrid>
                <a:gridCol w="4034216">
                  <a:extLst>
                    <a:ext uri="{9D8B030D-6E8A-4147-A177-3AD203B41FA5}">
                      <a16:colId xmlns:a16="http://schemas.microsoft.com/office/drawing/2014/main" val="2172658003"/>
                    </a:ext>
                  </a:extLst>
                </a:gridCol>
                <a:gridCol w="830193">
                  <a:extLst>
                    <a:ext uri="{9D8B030D-6E8A-4147-A177-3AD203B41FA5}">
                      <a16:colId xmlns:a16="http://schemas.microsoft.com/office/drawing/2014/main" val="4099932420"/>
                    </a:ext>
                  </a:extLst>
                </a:gridCol>
                <a:gridCol w="830193">
                  <a:extLst>
                    <a:ext uri="{9D8B030D-6E8A-4147-A177-3AD203B41FA5}">
                      <a16:colId xmlns:a16="http://schemas.microsoft.com/office/drawing/2014/main" val="2752886504"/>
                    </a:ext>
                  </a:extLst>
                </a:gridCol>
                <a:gridCol w="830193">
                  <a:extLst>
                    <a:ext uri="{9D8B030D-6E8A-4147-A177-3AD203B41FA5}">
                      <a16:colId xmlns:a16="http://schemas.microsoft.com/office/drawing/2014/main" val="4007020540"/>
                    </a:ext>
                  </a:extLst>
                </a:gridCol>
                <a:gridCol w="830193">
                  <a:extLst>
                    <a:ext uri="{9D8B030D-6E8A-4147-A177-3AD203B41FA5}">
                      <a16:colId xmlns:a16="http://schemas.microsoft.com/office/drawing/2014/main" val="40607295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Andel af dim der har været på udlandsophold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51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Civilbachelor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25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Bioteknologi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97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Byggeteknologi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80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Bygningsdesign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1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Design og innovation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Elektroteknologi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79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Fysik og nanoteknologi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18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General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41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Geofysik og rumteknologi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70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Kemi og 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30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Kunstig intelligens og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52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Kvantitativ biologi og sygdom.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572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Matematik og 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56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Medicin og 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171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Netværksteknologi og 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08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Produktion og konstruktion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104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Softwareteknologi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87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Strategisk analyse og systemd.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86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Teknisk biomedicin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16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Vand, bioressourcer og miljø.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930877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4052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da-DK" sz="5400" b="1" dirty="0"/>
              <a:t>Dimittend- og aftagerundersøgelsen</a:t>
            </a:r>
            <a:br>
              <a:rPr lang="da-DK" altLang="da-DK" sz="1600" b="1" dirty="0"/>
            </a:br>
            <a: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a-DK" sz="1800" i="0" u="none" strike="noStrike" baseline="0" dirty="0">
                <a:latin typeface="Arial" panose="020B0604020202020204" pitchFamily="34" charset="0"/>
              </a:rPr>
              <a:t>Lene Kyhse Bisgaard, AUS </a:t>
            </a:r>
            <a:b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a-DK" dirty="0"/>
            </a:br>
            <a:endParaRPr lang="da-DK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77180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Udlandsophold på DTU’s uddannelser (</a:t>
            </a:r>
            <a:r>
              <a:rPr lang="da-DK" dirty="0" err="1"/>
              <a:t>MSc</a:t>
            </a:r>
            <a:r>
              <a:rPr lang="da-DK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40</a:t>
            </a:fld>
            <a:endParaRPr lang="da-DK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542" y="1707217"/>
          <a:ext cx="5256583" cy="3744416"/>
        </p:xfrm>
        <a:graphic>
          <a:graphicData uri="http://schemas.openxmlformats.org/drawingml/2006/table">
            <a:tbl>
              <a:tblPr/>
              <a:tblGrid>
                <a:gridCol w="2847839">
                  <a:extLst>
                    <a:ext uri="{9D8B030D-6E8A-4147-A177-3AD203B41FA5}">
                      <a16:colId xmlns:a16="http://schemas.microsoft.com/office/drawing/2014/main" val="415928782"/>
                    </a:ext>
                  </a:extLst>
                </a:gridCol>
                <a:gridCol w="602186">
                  <a:extLst>
                    <a:ext uri="{9D8B030D-6E8A-4147-A177-3AD203B41FA5}">
                      <a16:colId xmlns:a16="http://schemas.microsoft.com/office/drawing/2014/main" val="635495023"/>
                    </a:ext>
                  </a:extLst>
                </a:gridCol>
                <a:gridCol w="602186">
                  <a:extLst>
                    <a:ext uri="{9D8B030D-6E8A-4147-A177-3AD203B41FA5}">
                      <a16:colId xmlns:a16="http://schemas.microsoft.com/office/drawing/2014/main" val="4024313900"/>
                    </a:ext>
                  </a:extLst>
                </a:gridCol>
                <a:gridCol w="602186">
                  <a:extLst>
                    <a:ext uri="{9D8B030D-6E8A-4147-A177-3AD203B41FA5}">
                      <a16:colId xmlns:a16="http://schemas.microsoft.com/office/drawing/2014/main" val="3998947536"/>
                    </a:ext>
                  </a:extLst>
                </a:gridCol>
                <a:gridCol w="602186">
                  <a:extLst>
                    <a:ext uri="{9D8B030D-6E8A-4147-A177-3AD203B41FA5}">
                      <a16:colId xmlns:a16="http://schemas.microsoft.com/office/drawing/2014/main" val="2741964049"/>
                    </a:ext>
                  </a:extLst>
                </a:gridCol>
              </a:tblGrid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Andel af </a:t>
                      </a:r>
                      <a:r>
                        <a:rPr lang="da-DK" sz="1400" b="1" i="0" u="none" strike="noStrike" dirty="0" err="1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dim</a:t>
                      </a:r>
                      <a:r>
                        <a:rPr lang="da-DK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der har været på udlandsophold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151213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Kandidat i alt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94904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Akvatisk 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9843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Anvendt kemi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60726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Bioinformatik og systembiologi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32035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Bioteknologi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4655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Byggeteknologi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91594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Bygningsdesign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11296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Bæredygtig energi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547313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Datadesign og optimering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863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Design og innovation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996336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Elektroteknologi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9447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Farmateknologi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31931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Fotonik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2588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Fysik og nanoteknologi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1015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Fødevareteknologi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777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19142" y="2141268"/>
          <a:ext cx="6336704" cy="3310365"/>
        </p:xfrm>
        <a:graphic>
          <a:graphicData uri="http://schemas.openxmlformats.org/drawingml/2006/table">
            <a:tbl>
              <a:tblPr/>
              <a:tblGrid>
                <a:gridCol w="3433012">
                  <a:extLst>
                    <a:ext uri="{9D8B030D-6E8A-4147-A177-3AD203B41FA5}">
                      <a16:colId xmlns:a16="http://schemas.microsoft.com/office/drawing/2014/main" val="1530786578"/>
                    </a:ext>
                  </a:extLst>
                </a:gridCol>
                <a:gridCol w="725923">
                  <a:extLst>
                    <a:ext uri="{9D8B030D-6E8A-4147-A177-3AD203B41FA5}">
                      <a16:colId xmlns:a16="http://schemas.microsoft.com/office/drawing/2014/main" val="357110297"/>
                    </a:ext>
                  </a:extLst>
                </a:gridCol>
                <a:gridCol w="725923">
                  <a:extLst>
                    <a:ext uri="{9D8B030D-6E8A-4147-A177-3AD203B41FA5}">
                      <a16:colId xmlns:a16="http://schemas.microsoft.com/office/drawing/2014/main" val="2341900095"/>
                    </a:ext>
                  </a:extLst>
                </a:gridCol>
                <a:gridCol w="725923">
                  <a:extLst>
                    <a:ext uri="{9D8B030D-6E8A-4147-A177-3AD203B41FA5}">
                      <a16:colId xmlns:a16="http://schemas.microsoft.com/office/drawing/2014/main" val="1528991300"/>
                    </a:ext>
                  </a:extLst>
                </a:gridCol>
                <a:gridCol w="725923">
                  <a:extLst>
                    <a:ext uri="{9D8B030D-6E8A-4147-A177-3AD203B41FA5}">
                      <a16:colId xmlns:a16="http://schemas.microsoft.com/office/drawing/2014/main" val="4220094869"/>
                    </a:ext>
                  </a:extLst>
                </a:gridCol>
              </a:tblGrid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Geofysik og rumteknologi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18008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Industriel økonomi og </a:t>
                      </a:r>
                      <a:r>
                        <a:rPr lang="da-DK" sz="1400" b="0" i="0" u="none" strike="noStrike" dirty="0" err="1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teknoligiledelse</a:t>
                      </a:r>
                      <a:endParaRPr lang="da-DK" sz="14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1149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Informationsteknologi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667106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Kemisk og biokemisk 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0365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Kommunikationsteknologier og systemdesign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16905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Konstruktion og mekanik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56597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Lyd og akustik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0287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Matematisk modellering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14889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Materiale og procesteknologi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535947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Medicin og 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25122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Menneskeorienteret kunstig intelligens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264060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Miljøteknologi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61784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Olie- og gasteknologi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9770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Transport og logistik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12749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Vindenergi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331" marR="7331" marT="7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16955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33953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DTU’s Åben Dør Politik</a:t>
            </a:r>
            <a:br>
              <a:rPr lang="da-DK" dirty="0"/>
            </a:br>
            <a:endParaRPr lang="da-DK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7691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DTU’s Åben Dør Politik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Det forventes, at DTU’s ansatte er tilgængelig for de studerende.</a:t>
            </a:r>
          </a:p>
        </p:txBody>
      </p:sp>
      <p:pic>
        <p:nvPicPr>
          <p:cNvPr id="3" name="Picture 2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64CD5481-B578-8E00-05AF-E151DCBB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79" r="14674"/>
          <a:stretch/>
        </p:blipFill>
        <p:spPr>
          <a:xfrm>
            <a:off x="6678001" y="1706399"/>
            <a:ext cx="4409100" cy="4546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da-DK" smtClean="0"/>
              <a:pPr/>
              <a:t>42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58809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Eventuelt</a:t>
            </a:r>
            <a:br>
              <a:rPr lang="da-DK" dirty="0"/>
            </a:br>
            <a:endParaRPr lang="da-DK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43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5507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Meddelelser</a:t>
            </a:r>
            <a:br>
              <a:rPr lang="da-DK" dirty="0"/>
            </a:br>
            <a:endParaRPr lang="da-DK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13. september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98993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 err="1"/>
              <a:t>Meddelser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da-DK" i="1" dirty="0"/>
          </a:p>
          <a:p>
            <a:r>
              <a:rPr lang="da-DK" dirty="0"/>
              <a:t>Ny bacheloruddannelse</a:t>
            </a:r>
          </a:p>
          <a:p>
            <a:r>
              <a:rPr lang="da-DK" dirty="0"/>
              <a:t>Nye digitale uddannelsesudbud</a:t>
            </a:r>
          </a:p>
          <a:p>
            <a:r>
              <a:rPr lang="da-DK" dirty="0"/>
              <a:t>Udflytning af uddannelser</a:t>
            </a:r>
          </a:p>
          <a:p>
            <a:r>
              <a:rPr lang="da-DK"/>
              <a:t>Sommeroptag </a:t>
            </a:r>
            <a:r>
              <a:rPr lang="da-DK" dirty="0"/>
              <a:t>2022</a:t>
            </a:r>
          </a:p>
          <a:p>
            <a:r>
              <a:rPr lang="da-DK" dirty="0"/>
              <a:t>Tværgående trivselstema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37416-0F17-FA51-5A63-1C4B9320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01" y="2778319"/>
            <a:ext cx="4409100" cy="24029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da-DK" smtClean="0"/>
              <a:pPr/>
              <a:t>45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861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380EC-FA31-45D1-B199-4E2049A5E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206" y="1079824"/>
            <a:ext cx="3926421" cy="760051"/>
          </a:xfrm>
        </p:spPr>
        <p:txBody>
          <a:bodyPr/>
          <a:lstStyle/>
          <a:p>
            <a:r>
              <a:rPr lang="da-DK" sz="3207" spc="-96" dirty="0">
                <a:latin typeface="+mj-lt"/>
              </a:rPr>
              <a:t>Dimittend- og aftagerundersøgelse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1689A-811C-4AFA-A6D2-A2B03973D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8206" y="1926688"/>
            <a:ext cx="3926314" cy="161639"/>
          </a:xfrm>
        </p:spPr>
        <p:txBody>
          <a:bodyPr/>
          <a:lstStyle/>
          <a:p>
            <a:r>
              <a:rPr lang="da-DK" sz="898" dirty="0">
                <a:solidFill>
                  <a:schemeClr val="tx1"/>
                </a:solidFill>
                <a:latin typeface="+mj-lt"/>
              </a:rPr>
              <a:t>Danmarks Tekniske Universitet (DTU)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CB276-F7DB-4D8B-8219-E5F0B9850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8206" y="2071681"/>
            <a:ext cx="3926314" cy="161639"/>
          </a:xfrm>
        </p:spPr>
        <p:txBody>
          <a:bodyPr/>
          <a:lstStyle/>
          <a:p>
            <a:r>
              <a:rPr lang="da-DK" sz="898" dirty="0">
                <a:solidFill>
                  <a:schemeClr val="tx1"/>
                </a:solidFill>
                <a:latin typeface="+mj-lt"/>
              </a:rPr>
              <a:t>Juli 2022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E2986E-6903-42BC-8790-F2003A371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769" y="186187"/>
            <a:ext cx="585073" cy="184731"/>
          </a:xfrm>
          <a:prstGeom prst="rect">
            <a:avLst/>
          </a:prstGeom>
        </p:spPr>
      </p:pic>
      <p:pic>
        <p:nvPicPr>
          <p:cNvPr id="6" name="Picture 5" descr="A picture containing building, area&#10;&#10;Description automatically generated">
            <a:extLst>
              <a:ext uri="{FF2B5EF4-FFF2-40B4-BE49-F238E27FC236}">
                <a16:creationId xmlns:a16="http://schemas.microsoft.com/office/drawing/2014/main" id="{42FE5A93-1A83-EEDD-CE59-5E2EF52C2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3995" r="30931" b="14142"/>
          <a:stretch/>
        </p:blipFill>
        <p:spPr>
          <a:xfrm>
            <a:off x="3670723" y="2496467"/>
            <a:ext cx="4840080" cy="3706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06" y="186188"/>
            <a:ext cx="290622" cy="4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02DB2-44A2-1103-1ADE-8C951D15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260648"/>
            <a:ext cx="9312374" cy="972716"/>
          </a:xfrm>
        </p:spPr>
        <p:txBody>
          <a:bodyPr/>
          <a:lstStyle/>
          <a:p>
            <a:r>
              <a:rPr lang="da-DK" dirty="0"/>
              <a:t>Praksis og metoder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2D2B96-3266-3B18-5594-26C46CC0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6" y="1259686"/>
            <a:ext cx="9312374" cy="45455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b="1" dirty="0"/>
              <a:t>Praksis siden 2008</a:t>
            </a:r>
            <a:br>
              <a:rPr lang="da-DK" b="1" dirty="0"/>
            </a:br>
            <a:r>
              <a:rPr lang="da-DK" dirty="0"/>
              <a:t>- Dimittend undersøgelse ca. hvert 3. år</a:t>
            </a:r>
            <a:br>
              <a:rPr lang="da-DK" dirty="0"/>
            </a:br>
            <a:r>
              <a:rPr lang="da-DK" dirty="0"/>
              <a:t>- Aftagerundersøgelse – så vidt muligt også hvert 3. år</a:t>
            </a:r>
          </a:p>
          <a:p>
            <a:pPr marL="342900" indent="-342900">
              <a:buFont typeface="+mj-lt"/>
              <a:buAutoNum type="arabicPeriod"/>
            </a:pPr>
            <a:endParaRPr lang="da-DK" b="1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Dimittendundersøgelse </a:t>
            </a:r>
            <a:br>
              <a:rPr lang="da-DK" b="1" dirty="0"/>
            </a:br>
            <a:r>
              <a:rPr lang="da-DK" dirty="0"/>
              <a:t>- Spørgeskema-baseret: Danmarks Studieundersøgelse</a:t>
            </a:r>
            <a:br>
              <a:rPr lang="da-DK" dirty="0"/>
            </a:br>
            <a:r>
              <a:rPr lang="da-DK" dirty="0"/>
              <a:t>- Registerbaseret: Danmarks Statistik (BEF, DREAM, KOTRE m.fl.)</a:t>
            </a:r>
            <a:br>
              <a:rPr lang="da-DK" dirty="0"/>
            </a:br>
            <a:r>
              <a:rPr lang="da-DK" dirty="0"/>
              <a:t>- Størrelsesordener: </a:t>
            </a:r>
          </a:p>
          <a:p>
            <a:pPr lvl="2"/>
            <a:r>
              <a:rPr lang="da-DK" dirty="0"/>
              <a:t>Ca. 9.000 civilingeniører i årene 2015-2021, heraf 3.600 internationale (40%)</a:t>
            </a:r>
          </a:p>
          <a:p>
            <a:pPr lvl="2"/>
            <a:r>
              <a:rPr lang="da-DK" dirty="0"/>
              <a:t>Ca. 4.400 diplomingeniører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Aftagerundersøgelse efter varierende model – i 2022 denne model</a:t>
            </a:r>
            <a:br>
              <a:rPr lang="da-DK" b="1" dirty="0"/>
            </a:br>
            <a:r>
              <a:rPr lang="da-DK" dirty="0"/>
              <a:t>- Spørgeskema udsendt til 3.500 virksomheder</a:t>
            </a:r>
            <a:br>
              <a:rPr lang="da-DK" dirty="0"/>
            </a:br>
            <a:r>
              <a:rPr lang="da-DK" dirty="0"/>
              <a:t>- 300 besvarelser fra aftagervirksomheder med ingeniører ansat</a:t>
            </a:r>
            <a:br>
              <a:rPr lang="da-DK" dirty="0"/>
            </a:br>
            <a:r>
              <a:rPr lang="da-DK" dirty="0"/>
              <a:t>- 8 kvalitative interview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162098-9A68-3235-E6B5-FA2D03335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078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02DB2-44A2-1103-1ADE-8C951D15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4" y="260648"/>
            <a:ext cx="9312374" cy="972716"/>
          </a:xfrm>
        </p:spPr>
        <p:txBody>
          <a:bodyPr/>
          <a:lstStyle/>
          <a:p>
            <a:r>
              <a:rPr lang="da-DK" dirty="0"/>
              <a:t>Struktur og indhold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2D2B96-3266-3B18-5594-26C46CC0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6" y="1706328"/>
            <a:ext cx="9312374" cy="45455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b="1" dirty="0"/>
              <a:t>Dimittenderne fra DTU</a:t>
            </a:r>
            <a:br>
              <a:rPr lang="da-DK" dirty="0"/>
            </a:br>
            <a:r>
              <a:rPr lang="da-DK" dirty="0"/>
              <a:t>- Hvornår og hvordan kommer de i beskæftigelse, og hvad synes aftagerne?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Dimittendernes arbejdspladser</a:t>
            </a:r>
            <a:br>
              <a:rPr lang="da-DK" b="1" dirty="0"/>
            </a:br>
            <a:r>
              <a:rPr lang="da-DK" dirty="0"/>
              <a:t>- Hvor ansættes dimittenderne og hvorfor / hvorfor ikke?</a:t>
            </a:r>
            <a:br>
              <a:rPr lang="da-DK" dirty="0"/>
            </a:br>
            <a:r>
              <a:rPr lang="da-DK" dirty="0"/>
              <a:t>- Hvad lægger aftagerne vægt på?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Matchet mellem dimittender og aftagere</a:t>
            </a:r>
            <a:br>
              <a:rPr lang="da-DK" b="1" dirty="0"/>
            </a:br>
            <a:r>
              <a:rPr lang="da-DK" dirty="0"/>
              <a:t>- Overgangen fra studie til job</a:t>
            </a:r>
            <a:br>
              <a:rPr lang="da-DK" dirty="0"/>
            </a:br>
            <a:r>
              <a:rPr lang="da-DK" dirty="0"/>
              <a:t>- Hvad laver dimittenderne?</a:t>
            </a:r>
            <a:br>
              <a:rPr lang="da-DK" dirty="0"/>
            </a:br>
            <a:r>
              <a:rPr lang="da-DK" dirty="0"/>
              <a:t>- Kompetencer nu og i fremtiden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162098-9A68-3235-E6B5-FA2D03335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3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3" y="152028"/>
            <a:ext cx="9937105" cy="972716"/>
          </a:xfrm>
        </p:spPr>
        <p:txBody>
          <a:bodyPr/>
          <a:lstStyle/>
          <a:p>
            <a:r>
              <a:rPr lang="da-DK" dirty="0"/>
              <a:t>Civilingeniørernes beskæftigelse 1 år efter dimission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3D02FAF6-C2BA-7CCA-3373-D1DB00C29167}"/>
              </a:ext>
            </a:extLst>
          </p:cNvPr>
          <p:cNvGraphicFramePr>
            <a:graphicFrameLocks/>
          </p:cNvGraphicFramePr>
          <p:nvPr/>
        </p:nvGraphicFramePr>
        <p:xfrm>
          <a:off x="190551" y="548680"/>
          <a:ext cx="1123324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1152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F39533-26B3-4799-7523-CB44448B82C3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6D34DE-49D8-62F4-A6D4-D9676DB4E4BE}"/>
              </a:ext>
            </a:extLst>
          </p:cNvPr>
          <p:cNvSpPr txBox="1"/>
          <p:nvPr/>
        </p:nvSpPr>
        <p:spPr>
          <a:xfrm>
            <a:off x="3049172" y="3259723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524790-B5A9-9BA1-145C-31E3A72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53" y="426127"/>
            <a:ext cx="9937105" cy="972716"/>
          </a:xfrm>
        </p:spPr>
        <p:txBody>
          <a:bodyPr/>
          <a:lstStyle/>
          <a:p>
            <a:r>
              <a:rPr lang="da-DK" dirty="0"/>
              <a:t>Internationale civilingeniørernes beskæftigelse </a:t>
            </a:r>
            <a:br>
              <a:rPr lang="da-DK" dirty="0"/>
            </a:br>
            <a:r>
              <a:rPr lang="da-DK" dirty="0"/>
              <a:t>1 år efter dimission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A5FD723-2090-0CD8-7D68-FE3EA94279B3}"/>
              </a:ext>
            </a:extLst>
          </p:cNvPr>
          <p:cNvGraphicFramePr>
            <a:graphicFrameLocks/>
          </p:cNvGraphicFramePr>
          <p:nvPr/>
        </p:nvGraphicFramePr>
        <p:xfrm>
          <a:off x="1126654" y="1268760"/>
          <a:ext cx="878748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17545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10.xml><?xml version="1.0" encoding="utf-8"?>
<a:theme xmlns:a="http://schemas.openxmlformats.org/drawingml/2006/main" name="2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11.xml><?xml version="1.0" encoding="utf-8"?>
<a:theme xmlns:a="http://schemas.openxmlformats.org/drawingml/2006/main" name="11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3.xml><?xml version="1.0" encoding="utf-8"?>
<a:theme xmlns:a="http://schemas.openxmlformats.org/drawingml/2006/main" name="3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4.xml><?xml version="1.0" encoding="utf-8"?>
<a:theme xmlns:a="http://schemas.openxmlformats.org/drawingml/2006/main" name="4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5.xml><?xml version="1.0" encoding="utf-8"?>
<a:theme xmlns:a="http://schemas.openxmlformats.org/drawingml/2006/main" name="DTU_Informatics[1]">
  <a:themeElements>
    <a:clrScheme name="DTU_Informatics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Informatics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_Informatics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Informatics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Informatics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Informatics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Informatics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Informatics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Informatics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7.xml><?xml version="1.0" encoding="utf-8"?>
<a:theme xmlns:a="http://schemas.openxmlformats.org/drawingml/2006/main" name="6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8.xml><?xml version="1.0" encoding="utf-8"?>
<a:theme xmlns:a="http://schemas.openxmlformats.org/drawingml/2006/main" name="8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9.xml><?xml version="1.0" encoding="utf-8"?>
<a:theme xmlns:a="http://schemas.openxmlformats.org/drawingml/2006/main" name="9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Override1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pinion theme">
    <a:dk1>
      <a:srgbClr val="0F283C"/>
    </a:dk1>
    <a:lt1>
      <a:srgbClr val="FFFFFF"/>
    </a:lt1>
    <a:dk2>
      <a:srgbClr val="E13C32"/>
    </a:dk2>
    <a:lt2>
      <a:srgbClr val="E8E1D5"/>
    </a:lt2>
    <a:accent1>
      <a:srgbClr val="0F283C"/>
    </a:accent1>
    <a:accent2>
      <a:srgbClr val="641E3C"/>
    </a:accent2>
    <a:accent3>
      <a:srgbClr val="233CA0"/>
    </a:accent3>
    <a:accent4>
      <a:srgbClr val="68838B"/>
    </a:accent4>
    <a:accent5>
      <a:srgbClr val="BA7384"/>
    </a:accent5>
    <a:accent6>
      <a:srgbClr val="A7C7D7"/>
    </a:accent6>
    <a:hlink>
      <a:srgbClr val="E13C32"/>
    </a:hlink>
    <a:folHlink>
      <a:srgbClr val="724F72"/>
    </a:folHlink>
  </a:clrScheme>
  <a:fontScheme name="Custom 2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0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0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102.xml><?xml version="1.0" encoding="utf-8"?>
<TemplafySlideFormConfiguration><![CDATA[{"formFields":[],"formDataEntries":[]}]]></TemplafySlideFormConfiguration>
</file>

<file path=customXml/item103.xml><?xml version="1.0" encoding="utf-8"?>
<TemplafySlideFormConfiguration><![CDATA[{"formFields":[],"formDataEntries":[]}]]></TemplafySlideFormConfiguration>
</file>

<file path=customXml/item104.xml><?xml version="1.0" encoding="utf-8"?>
<TemplafySlideFormConfiguration><![CDATA[{"formFields":[],"formDataEntries":[]}]]></TemplafySlideFormConfiguration>
</file>

<file path=customXml/item105.xml><?xml version="1.0" encoding="utf-8"?>
<TemplafySlideFormConfiguration><![CDATA[{"formFields":[],"formDataEntries":[]}]]></TemplafySlideFormConfiguration>
</file>

<file path=customXml/item106.xml><?xml version="1.0" encoding="utf-8"?>
<TemplafySlideFormConfiguration><![CDATA[{"formFields":[],"formDataEntries":[]}]]></TemplafySlideFormConfiguration>
</file>

<file path=customXml/item107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10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09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11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112.xml><?xml version="1.0" encoding="utf-8"?>
<TemplafySlideFormConfiguration><![CDATA[{"formFields":[],"formDataEntries":[]}]]></TemplafySlideFormConfiguration>
</file>

<file path=customXml/item113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114.xml><?xml version="1.0" encoding="utf-8"?>
<TemplafySlideFormConfiguration><![CDATA[{"formFields":[],"formDataEntries":[]}]]></TemplafySlideFormConfiguration>
</file>

<file path=customXml/item11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16.xml><?xml version="1.0" encoding="utf-8"?>
<TemplafySlideFormConfiguration><![CDATA[{"formFields":[],"formDataEntries":[]}]]></TemplafySlideFormConfiguration>
</file>

<file path=customXml/item117.xml><?xml version="1.0" encoding="utf-8"?>
<TemplafySlideFormConfiguration><![CDATA[{"formFields":[],"formDataEntries":[]}]]></TemplafySlideFormConfiguration>
</file>

<file path=customXml/item118.xml><?xml version="1.0" encoding="utf-8"?>
<TemplafySlideFormConfiguration><![CDATA[{"formFields":[],"formDataEntries":[]}]]></TemplafySlideFormConfiguration>
</file>

<file path=customXml/item119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20.xml><?xml version="1.0" encoding="utf-8"?>
<TemplafySlideFormConfiguration><![CDATA[{"formFields":[],"formDataEntries":[]}]]></TemplafySlideFormConfiguration>
</file>

<file path=customXml/item121.xml><?xml version="1.0" encoding="utf-8"?>
<TemplafySlideFormConfiguration><![CDATA[{"formFields":[],"formDataEntries":[]}]]></TemplafySlideFormConfiguration>
</file>

<file path=customXml/item12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23.xml><?xml version="1.0" encoding="utf-8"?>
<TemplafySlideFormConfiguration><![CDATA[{"formFields":[],"formDataEntries":[]}]]></TemplafySlideFormConfiguration>
</file>

<file path=customXml/item12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25.xml><?xml version="1.0" encoding="utf-8"?>
<TemplafySlideFormConfiguration><![CDATA[{"formFields":[],"formDataEntries":[]}]]></TemplafySlideFormConfiguration>
</file>

<file path=customXml/item12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27.xml><?xml version="1.0" encoding="utf-8"?>
<TemplafySlideFormConfiguration><![CDATA[{"formFields":[],"formDataEntries":[]}]]></TemplafySlideFormConfiguration>
</file>

<file path=customXml/item12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29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3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1.xml><?xml version="1.0" encoding="utf-8"?>
<TemplafySlideFormConfiguration><![CDATA[{"formFields":[],"formDataEntries":[]}]]></TemplafySlideFormConfiguration>
</file>

<file path=customXml/item13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4.xml><?xml version="1.0" encoding="utf-8"?>
<TemplafySlideFormConfiguration><![CDATA[{"formFields":[],"formDataEntries":[]}]]></TemplafySlideFormConfiguration>
</file>

<file path=customXml/item135.xml><?xml version="1.0" encoding="utf-8"?>
<TemplafySlideFormConfiguration><![CDATA[{"formFields":[],"formDataEntries":[]}]]></TemplafySlideFormConfiguration>
</file>

<file path=customXml/item13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8.xml><?xml version="1.0" encoding="utf-8"?>
<TemplafySlideFormConfiguration><![CDATA[{"formFields":[],"formDataEntries":[]}]]></TemplafySlideFormConfiguration>
</file>

<file path=customXml/item139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4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41.xml><?xml version="1.0" encoding="utf-8"?>
<TemplafySlideFormConfiguration><![CDATA[{"formFields":[],"formDataEntries":[]}]]></TemplafySlideFormConfiguration>
</file>

<file path=customXml/item14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4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44.xml><?xml version="1.0" encoding="utf-8"?>
<TemplafySlideFormConfiguration><![CDATA[{"formFields":[],"formDataEntries":[]}]]></TemplafySlideFormConfiguration>
</file>

<file path=customXml/item145.xml><?xml version="1.0" encoding="utf-8"?>
<TemplafySlideFormConfiguration><![CDATA[{"formFields":[],"formDataEntries":[]}]]></TemplafySlideFormConfiguration>
</file>

<file path=customXml/item14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4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48.xml><?xml version="1.0" encoding="utf-8"?>
<TemplafySlideFormConfiguration><![CDATA[{"formFields":[],"formDataEntries":[]}]]></TemplafySlideFormConfiguration>
</file>

<file path=customXml/item14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.xml><?xml version="1.0" encoding="utf-8"?>
<TemplafySlideFormConfiguration><![CDATA[{"formFields":[],"formDataEntries":[]}]]></TemplafySlideFormConfiguration>
</file>

<file path=customXml/item150.xml><?xml version="1.0" encoding="utf-8"?>
<TemplafySlideFormConfiguration><![CDATA[{"formFields":[],"formDataEntries":[]}]]></TemplafySlideFormConfiguration>
</file>

<file path=customXml/item151.xml><?xml version="1.0" encoding="utf-8"?>
<TemplafySlideFormConfiguration><![CDATA[{"formFields":[],"formDataEntries":[]}]]></TemplafySlideFormConfiguration>
</file>

<file path=customXml/item15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3.xml><?xml version="1.0" encoding="utf-8"?>
<TemplafySlideFormConfiguration><![CDATA[{"formFields":[],"formDataEntries":[]}]]></TemplafySlideFormConfiguration>
</file>

<file path=customXml/item15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5.xml><?xml version="1.0" encoding="utf-8"?>
<TemplafySlideFormConfiguration><![CDATA[{"formFields":[],"formDataEntries":[]}]]></TemplafySlideFormConfiguration>
</file>

<file path=customXml/item15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7.xml><?xml version="1.0" encoding="utf-8"?>
<TemplafySlideFormConfiguration><![CDATA[{"formFields":[],"formDataEntries":[]}]]></TemplafySlideFormConfiguration>
</file>

<file path=customXml/item15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5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60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1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2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2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3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7.xml><?xml version="1.0" encoding="utf-8"?>
<TemplafySlideTemplateConfiguration><![CDATA[{"documentContentValidatorConfiguration":{"enableDocumentContentValidator":false,"documentContentValidatorVersion":0},"elementsMetadata":[],"slideId":"636957681830325549","enableDocumentContentUpdater":true,"version":"1.2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4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5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0.xml><?xml version="1.0" encoding="utf-8"?>
<TemplafySlideFormConfiguration><![CDATA[{"formFields":[],"formDataEntries":[]}]]></TemplafySlideForm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TemplafySlideFormConfiguration><![CDATA[{"formFields":[],"formDataEntries":[]}]]></TemplafySlideFormConfiguration>
</file>

<file path=customXml/item6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6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6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8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6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0.xml><?xml version="1.0" encoding="utf-8"?>
<TemplafySlideFormConfiguration><![CDATA[{"formFields":[],"formDataEntries":[]}]]></TemplafySlideFormConfiguration>
</file>

<file path=customXml/item7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2.xml><?xml version="1.0" encoding="utf-8"?>
<TemplafySlideFormConfiguration><![CDATA[{"formFields":[],"formDataEntries":[]}]]></TemplafySlideForm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FormConfiguration><![CDATA[{"formFields":[],"formDataEntries":[]}]]></TemplafySlideFormConfiguration>
</file>

<file path=customXml/item75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wSwgLHx8qQ0or6VZfuooBg=="},{"name":"PresentationTitle","value":"macYPwmPAtrMfEabfsbIrw=="}]}]]></TemplafyFormConfiguration>
</file>

<file path=customXml/item76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77.xml><?xml version="1.0" encoding="utf-8"?>
<TemplafySlideFormConfiguration><![CDATA[{"formFields":[],"formDataEntries":[]}]]></TemplafySlideFormConfiguration>
</file>

<file path=customXml/item78.xml><?xml version="1.0" encoding="utf-8"?>
<TemplafySlideFormConfiguration><![CDATA[{"formFields":[],"formDataEntries":[]}]]></TemplafySlideFormConfiguration>
</file>

<file path=customXml/item7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80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81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82.xml><?xml version="1.0" encoding="utf-8"?>
<TemplafySlideFormConfiguration><![CDATA[{"formFields":[],"formDataEntries":[]}]]></TemplafySlideFormConfiguration>
</file>

<file path=customXml/item83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84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85.xml><?xml version="1.0" encoding="utf-8"?>
<TemplafySlideFormConfiguration><![CDATA[{"formFields":[],"formDataEntries":[]}]]></TemplafySlideFormConfiguration>
</file>

<file path=customXml/item86.xml><?xml version="1.0" encoding="utf-8"?>
<TemplafySlideFormConfiguration><![CDATA[{"formFields":[],"formDataEntries":[]}]]></TemplafySlideFormConfiguration>
</file>

<file path=customXml/item87.xml><?xml version="1.0" encoding="utf-8"?>
<TemplafySlideFormConfiguration><![CDATA[{"formFields":[],"formDataEntries":[]}]]></TemplafySlideFormConfiguration>
</file>

<file path=customXml/item88.xml><?xml version="1.0" encoding="utf-8"?>
<TemplafySlideFormConfiguration><![CDATA[{"formFields":[],"formDataEntries":[]}]]></TemplafySlideFormConfiguration>
</file>

<file path=customXml/item89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9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91.xml><?xml version="1.0" encoding="utf-8"?>
<TemplafySlideTemplateConfiguration><![CDATA[{"documentContentValidatorConfiguration":{"enableDocumentContentValidator":false,"documentContentValidatorVersion":0},"elementsMetadata":[],"slideId":"636957681830325550","enableDocumentContentUpdater":true,"version":"1.2"}]]></TemplafySlideTemplateConfiguration>
</file>

<file path=customXml/item9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93.xml><?xml version="1.0" encoding="utf-8"?>
<TemplafySlideFormConfiguration><![CDATA[{"formFields":[],"formDataEntries":[]}]]></TemplafySlideFormConfiguration>
</file>

<file path=customXml/item9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95.xml><?xml version="1.0" encoding="utf-8"?>
<TemplafySlideFormConfiguration><![CDATA[{"formFields":[],"formDataEntries":[]}]]></TemplafySlideFormConfiguration>
</file>

<file path=customXml/item96.xml><?xml version="1.0" encoding="utf-8"?>
<TemplafySlideFormConfiguration><![CDATA[{"formFields":[],"formDataEntries":[]}]]></TemplafySlideFormConfiguration>
</file>

<file path=customXml/item97.xml><?xml version="1.0" encoding="utf-8"?>
<TemplafySlideFormConfiguration><![CDATA[{"formFields":[],"formDataEntries":[]}]]></TemplafySlideFormConfiguration>
</file>

<file path=customXml/item98.xml><?xml version="1.0" encoding="utf-8"?>
<TemplafySlideFormConfiguration><![CDATA[{"formFields":[],"formDataEntries":[]}]]></TemplafySlideFormConfiguration>
</file>

<file path=customXml/item9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5238C84-7254-4042-816C-D137E633E1EE}">
  <ds:schemaRefs/>
</ds:datastoreItem>
</file>

<file path=customXml/itemProps10.xml><?xml version="1.0" encoding="utf-8"?>
<ds:datastoreItem xmlns:ds="http://schemas.openxmlformats.org/officeDocument/2006/customXml" ds:itemID="{4FB41DE7-A331-4742-99EF-C1D9CD6CD0A5}">
  <ds:schemaRefs/>
</ds:datastoreItem>
</file>

<file path=customXml/itemProps100.xml><?xml version="1.0" encoding="utf-8"?>
<ds:datastoreItem xmlns:ds="http://schemas.openxmlformats.org/officeDocument/2006/customXml" ds:itemID="{D6A42C97-6A0F-4CB5-A932-874EFE51FD75}">
  <ds:schemaRefs/>
</ds:datastoreItem>
</file>

<file path=customXml/itemProps101.xml><?xml version="1.0" encoding="utf-8"?>
<ds:datastoreItem xmlns:ds="http://schemas.openxmlformats.org/officeDocument/2006/customXml" ds:itemID="{1334258C-C3E7-4029-A615-C886A240FB15}">
  <ds:schemaRefs/>
</ds:datastoreItem>
</file>

<file path=customXml/itemProps102.xml><?xml version="1.0" encoding="utf-8"?>
<ds:datastoreItem xmlns:ds="http://schemas.openxmlformats.org/officeDocument/2006/customXml" ds:itemID="{3A5CB147-7773-4984-BFB4-E3C8A0A8584B}">
  <ds:schemaRefs/>
</ds:datastoreItem>
</file>

<file path=customXml/itemProps103.xml><?xml version="1.0" encoding="utf-8"?>
<ds:datastoreItem xmlns:ds="http://schemas.openxmlformats.org/officeDocument/2006/customXml" ds:itemID="{AF3FA753-7913-4ABA-82C5-6274EB1C500F}">
  <ds:schemaRefs/>
</ds:datastoreItem>
</file>

<file path=customXml/itemProps104.xml><?xml version="1.0" encoding="utf-8"?>
<ds:datastoreItem xmlns:ds="http://schemas.openxmlformats.org/officeDocument/2006/customXml" ds:itemID="{4D200598-1058-4B5E-8537-405B85B53D37}">
  <ds:schemaRefs/>
</ds:datastoreItem>
</file>

<file path=customXml/itemProps105.xml><?xml version="1.0" encoding="utf-8"?>
<ds:datastoreItem xmlns:ds="http://schemas.openxmlformats.org/officeDocument/2006/customXml" ds:itemID="{7ED544C4-193C-4A42-ACA4-C42CD8E628DB}">
  <ds:schemaRefs/>
</ds:datastoreItem>
</file>

<file path=customXml/itemProps106.xml><?xml version="1.0" encoding="utf-8"?>
<ds:datastoreItem xmlns:ds="http://schemas.openxmlformats.org/officeDocument/2006/customXml" ds:itemID="{8660AB89-308F-4A34-B01B-CC1A9333F1B1}">
  <ds:schemaRefs/>
</ds:datastoreItem>
</file>

<file path=customXml/itemProps107.xml><?xml version="1.0" encoding="utf-8"?>
<ds:datastoreItem xmlns:ds="http://schemas.openxmlformats.org/officeDocument/2006/customXml" ds:itemID="{34AC91CC-769F-4A58-891D-7EE3B8A61105}">
  <ds:schemaRefs/>
</ds:datastoreItem>
</file>

<file path=customXml/itemProps108.xml><?xml version="1.0" encoding="utf-8"?>
<ds:datastoreItem xmlns:ds="http://schemas.openxmlformats.org/officeDocument/2006/customXml" ds:itemID="{3810B0B5-0180-416A-B40B-4DEE9B85A2AC}">
  <ds:schemaRefs/>
</ds:datastoreItem>
</file>

<file path=customXml/itemProps109.xml><?xml version="1.0" encoding="utf-8"?>
<ds:datastoreItem xmlns:ds="http://schemas.openxmlformats.org/officeDocument/2006/customXml" ds:itemID="{AF3B13EE-EE58-449C-9464-08F45CACB63D}">
  <ds:schemaRefs/>
</ds:datastoreItem>
</file>

<file path=customXml/itemProps11.xml><?xml version="1.0" encoding="utf-8"?>
<ds:datastoreItem xmlns:ds="http://schemas.openxmlformats.org/officeDocument/2006/customXml" ds:itemID="{BADE43D7-0E3F-494B-BBBB-AB597DD87C99}">
  <ds:schemaRefs/>
</ds:datastoreItem>
</file>

<file path=customXml/itemProps110.xml><?xml version="1.0" encoding="utf-8"?>
<ds:datastoreItem xmlns:ds="http://schemas.openxmlformats.org/officeDocument/2006/customXml" ds:itemID="{BEAAB979-C3DA-454D-90AF-148694E6B38E}">
  <ds:schemaRefs/>
</ds:datastoreItem>
</file>

<file path=customXml/itemProps111.xml><?xml version="1.0" encoding="utf-8"?>
<ds:datastoreItem xmlns:ds="http://schemas.openxmlformats.org/officeDocument/2006/customXml" ds:itemID="{F7DCADD0-0993-44AA-A52A-7A924C86AD58}">
  <ds:schemaRefs/>
</ds:datastoreItem>
</file>

<file path=customXml/itemProps112.xml><?xml version="1.0" encoding="utf-8"?>
<ds:datastoreItem xmlns:ds="http://schemas.openxmlformats.org/officeDocument/2006/customXml" ds:itemID="{7EA96B7C-0E91-4B7D-A561-D84D877BFB32}">
  <ds:schemaRefs/>
</ds:datastoreItem>
</file>

<file path=customXml/itemProps113.xml><?xml version="1.0" encoding="utf-8"?>
<ds:datastoreItem xmlns:ds="http://schemas.openxmlformats.org/officeDocument/2006/customXml" ds:itemID="{32CA3F96-AAF6-49C9-8F96-27FBF747249F}">
  <ds:schemaRefs/>
</ds:datastoreItem>
</file>

<file path=customXml/itemProps114.xml><?xml version="1.0" encoding="utf-8"?>
<ds:datastoreItem xmlns:ds="http://schemas.openxmlformats.org/officeDocument/2006/customXml" ds:itemID="{A97F4E14-B776-48F3-9A3A-40726F20BE5B}">
  <ds:schemaRefs/>
</ds:datastoreItem>
</file>

<file path=customXml/itemProps115.xml><?xml version="1.0" encoding="utf-8"?>
<ds:datastoreItem xmlns:ds="http://schemas.openxmlformats.org/officeDocument/2006/customXml" ds:itemID="{ADBE372A-226C-48DA-9204-E4DF8CB47F93}">
  <ds:schemaRefs/>
</ds:datastoreItem>
</file>

<file path=customXml/itemProps116.xml><?xml version="1.0" encoding="utf-8"?>
<ds:datastoreItem xmlns:ds="http://schemas.openxmlformats.org/officeDocument/2006/customXml" ds:itemID="{9BD38055-ED66-4074-B30F-8353BA1E1A89}">
  <ds:schemaRefs/>
</ds:datastoreItem>
</file>

<file path=customXml/itemProps117.xml><?xml version="1.0" encoding="utf-8"?>
<ds:datastoreItem xmlns:ds="http://schemas.openxmlformats.org/officeDocument/2006/customXml" ds:itemID="{98A8915E-5650-4CB3-AE25-656C5753629D}">
  <ds:schemaRefs/>
</ds:datastoreItem>
</file>

<file path=customXml/itemProps118.xml><?xml version="1.0" encoding="utf-8"?>
<ds:datastoreItem xmlns:ds="http://schemas.openxmlformats.org/officeDocument/2006/customXml" ds:itemID="{56C8BFB2-A911-4310-9D4A-421D773FAFA6}">
  <ds:schemaRefs/>
</ds:datastoreItem>
</file>

<file path=customXml/itemProps119.xml><?xml version="1.0" encoding="utf-8"?>
<ds:datastoreItem xmlns:ds="http://schemas.openxmlformats.org/officeDocument/2006/customXml" ds:itemID="{B41E91AD-1387-47CB-A224-F4EFE4D229CA}">
  <ds:schemaRefs/>
</ds:datastoreItem>
</file>

<file path=customXml/itemProps12.xml><?xml version="1.0" encoding="utf-8"?>
<ds:datastoreItem xmlns:ds="http://schemas.openxmlformats.org/officeDocument/2006/customXml" ds:itemID="{B552E3DD-B80D-487E-A1C1-E38C59DBED0F}">
  <ds:schemaRefs/>
</ds:datastoreItem>
</file>

<file path=customXml/itemProps120.xml><?xml version="1.0" encoding="utf-8"?>
<ds:datastoreItem xmlns:ds="http://schemas.openxmlformats.org/officeDocument/2006/customXml" ds:itemID="{62E3E72C-05AD-46A7-A6F1-CC351E2BC5B8}">
  <ds:schemaRefs/>
</ds:datastoreItem>
</file>

<file path=customXml/itemProps121.xml><?xml version="1.0" encoding="utf-8"?>
<ds:datastoreItem xmlns:ds="http://schemas.openxmlformats.org/officeDocument/2006/customXml" ds:itemID="{C4DE4BDA-2CD2-4933-8AF8-4E772BEE1277}">
  <ds:schemaRefs/>
</ds:datastoreItem>
</file>

<file path=customXml/itemProps122.xml><?xml version="1.0" encoding="utf-8"?>
<ds:datastoreItem xmlns:ds="http://schemas.openxmlformats.org/officeDocument/2006/customXml" ds:itemID="{7BCA1A05-FFBF-489D-B864-F5490BAB0172}">
  <ds:schemaRefs/>
</ds:datastoreItem>
</file>

<file path=customXml/itemProps123.xml><?xml version="1.0" encoding="utf-8"?>
<ds:datastoreItem xmlns:ds="http://schemas.openxmlformats.org/officeDocument/2006/customXml" ds:itemID="{6ABEB84D-3E75-4A03-A15A-14BEC22A5C76}">
  <ds:schemaRefs/>
</ds:datastoreItem>
</file>

<file path=customXml/itemProps124.xml><?xml version="1.0" encoding="utf-8"?>
<ds:datastoreItem xmlns:ds="http://schemas.openxmlformats.org/officeDocument/2006/customXml" ds:itemID="{58741B75-34B7-4487-9EC0-CD5CA4FA9F1F}">
  <ds:schemaRefs/>
</ds:datastoreItem>
</file>

<file path=customXml/itemProps125.xml><?xml version="1.0" encoding="utf-8"?>
<ds:datastoreItem xmlns:ds="http://schemas.openxmlformats.org/officeDocument/2006/customXml" ds:itemID="{8ED73C42-49C0-433A-AFD9-ACBA77DF90FB}">
  <ds:schemaRefs/>
</ds:datastoreItem>
</file>

<file path=customXml/itemProps126.xml><?xml version="1.0" encoding="utf-8"?>
<ds:datastoreItem xmlns:ds="http://schemas.openxmlformats.org/officeDocument/2006/customXml" ds:itemID="{5579FBE4-B2C6-463B-802E-B5F604B37DD2}">
  <ds:schemaRefs/>
</ds:datastoreItem>
</file>

<file path=customXml/itemProps127.xml><?xml version="1.0" encoding="utf-8"?>
<ds:datastoreItem xmlns:ds="http://schemas.openxmlformats.org/officeDocument/2006/customXml" ds:itemID="{AB064664-18ED-4CA0-B55A-2A5603599EAC}">
  <ds:schemaRefs/>
</ds:datastoreItem>
</file>

<file path=customXml/itemProps128.xml><?xml version="1.0" encoding="utf-8"?>
<ds:datastoreItem xmlns:ds="http://schemas.openxmlformats.org/officeDocument/2006/customXml" ds:itemID="{ABC651FF-1D04-43E8-9669-92656F3C0513}">
  <ds:schemaRefs/>
</ds:datastoreItem>
</file>

<file path=customXml/itemProps129.xml><?xml version="1.0" encoding="utf-8"?>
<ds:datastoreItem xmlns:ds="http://schemas.openxmlformats.org/officeDocument/2006/customXml" ds:itemID="{D0FD477C-918E-433A-8E65-6FA278FBFC02}">
  <ds:schemaRefs/>
</ds:datastoreItem>
</file>

<file path=customXml/itemProps13.xml><?xml version="1.0" encoding="utf-8"?>
<ds:datastoreItem xmlns:ds="http://schemas.openxmlformats.org/officeDocument/2006/customXml" ds:itemID="{EE5035FA-DF8F-469D-83E2-2820D712E7E3}">
  <ds:schemaRefs/>
</ds:datastoreItem>
</file>

<file path=customXml/itemProps130.xml><?xml version="1.0" encoding="utf-8"?>
<ds:datastoreItem xmlns:ds="http://schemas.openxmlformats.org/officeDocument/2006/customXml" ds:itemID="{9D2A92FE-69B3-4648-AA68-99CAED591D6A}">
  <ds:schemaRefs/>
</ds:datastoreItem>
</file>

<file path=customXml/itemProps131.xml><?xml version="1.0" encoding="utf-8"?>
<ds:datastoreItem xmlns:ds="http://schemas.openxmlformats.org/officeDocument/2006/customXml" ds:itemID="{46DA23A4-359C-4EA8-A13C-18F17F02D02E}">
  <ds:schemaRefs/>
</ds:datastoreItem>
</file>

<file path=customXml/itemProps132.xml><?xml version="1.0" encoding="utf-8"?>
<ds:datastoreItem xmlns:ds="http://schemas.openxmlformats.org/officeDocument/2006/customXml" ds:itemID="{C1732BD3-6634-463F-8E53-DF8A0DC4DD2B}">
  <ds:schemaRefs/>
</ds:datastoreItem>
</file>

<file path=customXml/itemProps133.xml><?xml version="1.0" encoding="utf-8"?>
<ds:datastoreItem xmlns:ds="http://schemas.openxmlformats.org/officeDocument/2006/customXml" ds:itemID="{25D12D3F-41B5-4ECE-9BF3-BCB906F17B52}">
  <ds:schemaRefs/>
</ds:datastoreItem>
</file>

<file path=customXml/itemProps134.xml><?xml version="1.0" encoding="utf-8"?>
<ds:datastoreItem xmlns:ds="http://schemas.openxmlformats.org/officeDocument/2006/customXml" ds:itemID="{9F0E7E3D-6415-4124-9763-F2B01CD29704}">
  <ds:schemaRefs/>
</ds:datastoreItem>
</file>

<file path=customXml/itemProps135.xml><?xml version="1.0" encoding="utf-8"?>
<ds:datastoreItem xmlns:ds="http://schemas.openxmlformats.org/officeDocument/2006/customXml" ds:itemID="{94E1493A-5E80-4AC4-8B81-82DE4A04F311}">
  <ds:schemaRefs/>
</ds:datastoreItem>
</file>

<file path=customXml/itemProps136.xml><?xml version="1.0" encoding="utf-8"?>
<ds:datastoreItem xmlns:ds="http://schemas.openxmlformats.org/officeDocument/2006/customXml" ds:itemID="{B94255C7-E78B-4572-B252-214DC8A9E736}">
  <ds:schemaRefs/>
</ds:datastoreItem>
</file>

<file path=customXml/itemProps137.xml><?xml version="1.0" encoding="utf-8"?>
<ds:datastoreItem xmlns:ds="http://schemas.openxmlformats.org/officeDocument/2006/customXml" ds:itemID="{09043C62-6572-461C-846A-97A4D584A919}">
  <ds:schemaRefs/>
</ds:datastoreItem>
</file>

<file path=customXml/itemProps138.xml><?xml version="1.0" encoding="utf-8"?>
<ds:datastoreItem xmlns:ds="http://schemas.openxmlformats.org/officeDocument/2006/customXml" ds:itemID="{D58D6796-C5DD-4CB0-9E1C-072A4532EBB2}">
  <ds:schemaRefs/>
</ds:datastoreItem>
</file>

<file path=customXml/itemProps139.xml><?xml version="1.0" encoding="utf-8"?>
<ds:datastoreItem xmlns:ds="http://schemas.openxmlformats.org/officeDocument/2006/customXml" ds:itemID="{FE51A76B-DB9E-48B0-B78C-D6FA070AF9CE}">
  <ds:schemaRefs/>
</ds:datastoreItem>
</file>

<file path=customXml/itemProps14.xml><?xml version="1.0" encoding="utf-8"?>
<ds:datastoreItem xmlns:ds="http://schemas.openxmlformats.org/officeDocument/2006/customXml" ds:itemID="{D5C707E4-0465-48C1-A683-EE5203E370BF}">
  <ds:schemaRefs/>
</ds:datastoreItem>
</file>

<file path=customXml/itemProps140.xml><?xml version="1.0" encoding="utf-8"?>
<ds:datastoreItem xmlns:ds="http://schemas.openxmlformats.org/officeDocument/2006/customXml" ds:itemID="{39DC3167-C2E4-4D77-900D-7FDA0863800B}">
  <ds:schemaRefs/>
</ds:datastoreItem>
</file>

<file path=customXml/itemProps141.xml><?xml version="1.0" encoding="utf-8"?>
<ds:datastoreItem xmlns:ds="http://schemas.openxmlformats.org/officeDocument/2006/customXml" ds:itemID="{AF8892D0-17FC-4205-BD56-3249C62DA545}">
  <ds:schemaRefs/>
</ds:datastoreItem>
</file>

<file path=customXml/itemProps142.xml><?xml version="1.0" encoding="utf-8"?>
<ds:datastoreItem xmlns:ds="http://schemas.openxmlformats.org/officeDocument/2006/customXml" ds:itemID="{6EBF55D3-6089-413E-9A73-2355E9309DD8}">
  <ds:schemaRefs/>
</ds:datastoreItem>
</file>

<file path=customXml/itemProps143.xml><?xml version="1.0" encoding="utf-8"?>
<ds:datastoreItem xmlns:ds="http://schemas.openxmlformats.org/officeDocument/2006/customXml" ds:itemID="{D4C0EFED-BA8C-49D6-B1E9-D578E61231B2}">
  <ds:schemaRefs/>
</ds:datastoreItem>
</file>

<file path=customXml/itemProps144.xml><?xml version="1.0" encoding="utf-8"?>
<ds:datastoreItem xmlns:ds="http://schemas.openxmlformats.org/officeDocument/2006/customXml" ds:itemID="{219A8A3C-858B-4BA8-B9DA-F27BFE080656}">
  <ds:schemaRefs/>
</ds:datastoreItem>
</file>

<file path=customXml/itemProps145.xml><?xml version="1.0" encoding="utf-8"?>
<ds:datastoreItem xmlns:ds="http://schemas.openxmlformats.org/officeDocument/2006/customXml" ds:itemID="{DDE31F7E-A1F3-4071-B51E-F7B2028CCC09}">
  <ds:schemaRefs/>
</ds:datastoreItem>
</file>

<file path=customXml/itemProps146.xml><?xml version="1.0" encoding="utf-8"?>
<ds:datastoreItem xmlns:ds="http://schemas.openxmlformats.org/officeDocument/2006/customXml" ds:itemID="{020C5539-CE3F-433C-B7C7-E410E92F98D7}">
  <ds:schemaRefs/>
</ds:datastoreItem>
</file>

<file path=customXml/itemProps147.xml><?xml version="1.0" encoding="utf-8"?>
<ds:datastoreItem xmlns:ds="http://schemas.openxmlformats.org/officeDocument/2006/customXml" ds:itemID="{918F5DFA-06E9-4395-BB14-6A751A1B957B}">
  <ds:schemaRefs/>
</ds:datastoreItem>
</file>

<file path=customXml/itemProps148.xml><?xml version="1.0" encoding="utf-8"?>
<ds:datastoreItem xmlns:ds="http://schemas.openxmlformats.org/officeDocument/2006/customXml" ds:itemID="{93E42C30-DEE7-4CD9-861F-C2A0A32AAAD7}">
  <ds:schemaRefs/>
</ds:datastoreItem>
</file>

<file path=customXml/itemProps149.xml><?xml version="1.0" encoding="utf-8"?>
<ds:datastoreItem xmlns:ds="http://schemas.openxmlformats.org/officeDocument/2006/customXml" ds:itemID="{326D5419-67E7-487A-A893-5042D32D2FBD}">
  <ds:schemaRefs/>
</ds:datastoreItem>
</file>

<file path=customXml/itemProps15.xml><?xml version="1.0" encoding="utf-8"?>
<ds:datastoreItem xmlns:ds="http://schemas.openxmlformats.org/officeDocument/2006/customXml" ds:itemID="{25EA8DE7-8FEC-4ED1-A35D-3B74AA5CDFB8}">
  <ds:schemaRefs/>
</ds:datastoreItem>
</file>

<file path=customXml/itemProps150.xml><?xml version="1.0" encoding="utf-8"?>
<ds:datastoreItem xmlns:ds="http://schemas.openxmlformats.org/officeDocument/2006/customXml" ds:itemID="{7C382FFD-DC65-48EA-BEF6-B7EFAD34EC2C}">
  <ds:schemaRefs/>
</ds:datastoreItem>
</file>

<file path=customXml/itemProps151.xml><?xml version="1.0" encoding="utf-8"?>
<ds:datastoreItem xmlns:ds="http://schemas.openxmlformats.org/officeDocument/2006/customXml" ds:itemID="{7658AA35-DE20-4323-8E8A-F0E03447A5CE}">
  <ds:schemaRefs/>
</ds:datastoreItem>
</file>

<file path=customXml/itemProps152.xml><?xml version="1.0" encoding="utf-8"?>
<ds:datastoreItem xmlns:ds="http://schemas.openxmlformats.org/officeDocument/2006/customXml" ds:itemID="{14948296-260B-49D8-BB41-F24CD3915FCF}">
  <ds:schemaRefs/>
</ds:datastoreItem>
</file>

<file path=customXml/itemProps153.xml><?xml version="1.0" encoding="utf-8"?>
<ds:datastoreItem xmlns:ds="http://schemas.openxmlformats.org/officeDocument/2006/customXml" ds:itemID="{C6D9C7BC-8D11-4D80-9CCB-723F20F963A4}">
  <ds:schemaRefs/>
</ds:datastoreItem>
</file>

<file path=customXml/itemProps154.xml><?xml version="1.0" encoding="utf-8"?>
<ds:datastoreItem xmlns:ds="http://schemas.openxmlformats.org/officeDocument/2006/customXml" ds:itemID="{36473044-1C2E-438D-9682-B76EA9B35038}">
  <ds:schemaRefs/>
</ds:datastoreItem>
</file>

<file path=customXml/itemProps155.xml><?xml version="1.0" encoding="utf-8"?>
<ds:datastoreItem xmlns:ds="http://schemas.openxmlformats.org/officeDocument/2006/customXml" ds:itemID="{99B7BCF2-8982-453C-A587-15A14BAE1CE6}">
  <ds:schemaRefs/>
</ds:datastoreItem>
</file>

<file path=customXml/itemProps156.xml><?xml version="1.0" encoding="utf-8"?>
<ds:datastoreItem xmlns:ds="http://schemas.openxmlformats.org/officeDocument/2006/customXml" ds:itemID="{86695107-D113-4E9D-89BB-D6EE0F385DD4}">
  <ds:schemaRefs/>
</ds:datastoreItem>
</file>

<file path=customXml/itemProps157.xml><?xml version="1.0" encoding="utf-8"?>
<ds:datastoreItem xmlns:ds="http://schemas.openxmlformats.org/officeDocument/2006/customXml" ds:itemID="{E7512507-A084-4B92-B910-60E21C13C733}">
  <ds:schemaRefs/>
</ds:datastoreItem>
</file>

<file path=customXml/itemProps158.xml><?xml version="1.0" encoding="utf-8"?>
<ds:datastoreItem xmlns:ds="http://schemas.openxmlformats.org/officeDocument/2006/customXml" ds:itemID="{E13BDE9C-1FA8-4F09-A9B8-52E9053C2670}">
  <ds:schemaRefs/>
</ds:datastoreItem>
</file>

<file path=customXml/itemProps159.xml><?xml version="1.0" encoding="utf-8"?>
<ds:datastoreItem xmlns:ds="http://schemas.openxmlformats.org/officeDocument/2006/customXml" ds:itemID="{2704CE3A-0E24-4673-9D82-CE73DCBD5D8A}">
  <ds:schemaRefs/>
</ds:datastoreItem>
</file>

<file path=customXml/itemProps16.xml><?xml version="1.0" encoding="utf-8"?>
<ds:datastoreItem xmlns:ds="http://schemas.openxmlformats.org/officeDocument/2006/customXml" ds:itemID="{DB196A23-343F-4A52-A070-75179AD133F9}">
  <ds:schemaRefs/>
</ds:datastoreItem>
</file>

<file path=customXml/itemProps160.xml><?xml version="1.0" encoding="utf-8"?>
<ds:datastoreItem xmlns:ds="http://schemas.openxmlformats.org/officeDocument/2006/customXml" ds:itemID="{6F2CBA38-71EB-4765-8C65-F9E0E47D2304}">
  <ds:schemaRefs/>
</ds:datastoreItem>
</file>

<file path=customXml/itemProps17.xml><?xml version="1.0" encoding="utf-8"?>
<ds:datastoreItem xmlns:ds="http://schemas.openxmlformats.org/officeDocument/2006/customXml" ds:itemID="{966DF50B-473D-4872-8359-5978A109C815}">
  <ds:schemaRefs/>
</ds:datastoreItem>
</file>

<file path=customXml/itemProps18.xml><?xml version="1.0" encoding="utf-8"?>
<ds:datastoreItem xmlns:ds="http://schemas.openxmlformats.org/officeDocument/2006/customXml" ds:itemID="{D1860162-596B-45AC-BE06-5E3F556D26F9}">
  <ds:schemaRefs/>
</ds:datastoreItem>
</file>

<file path=customXml/itemProps19.xml><?xml version="1.0" encoding="utf-8"?>
<ds:datastoreItem xmlns:ds="http://schemas.openxmlformats.org/officeDocument/2006/customXml" ds:itemID="{9C2A50FE-806B-4B3D-8CBB-CD2EF3B6F969}">
  <ds:schemaRefs/>
</ds:datastoreItem>
</file>

<file path=customXml/itemProps2.xml><?xml version="1.0" encoding="utf-8"?>
<ds:datastoreItem xmlns:ds="http://schemas.openxmlformats.org/officeDocument/2006/customXml" ds:itemID="{30A2B677-FA88-4A88-A0B9-F7EAFD9748DC}">
  <ds:schemaRefs/>
</ds:datastoreItem>
</file>

<file path=customXml/itemProps20.xml><?xml version="1.0" encoding="utf-8"?>
<ds:datastoreItem xmlns:ds="http://schemas.openxmlformats.org/officeDocument/2006/customXml" ds:itemID="{F5644C90-F9CF-42E0-842A-53F2C8E9974B}">
  <ds:schemaRefs/>
</ds:datastoreItem>
</file>

<file path=customXml/itemProps21.xml><?xml version="1.0" encoding="utf-8"?>
<ds:datastoreItem xmlns:ds="http://schemas.openxmlformats.org/officeDocument/2006/customXml" ds:itemID="{09B6C8A3-036D-46B3-96B0-DA9289F3722B}">
  <ds:schemaRefs/>
</ds:datastoreItem>
</file>

<file path=customXml/itemProps22.xml><?xml version="1.0" encoding="utf-8"?>
<ds:datastoreItem xmlns:ds="http://schemas.openxmlformats.org/officeDocument/2006/customXml" ds:itemID="{253819B5-6360-4DD8-8DD6-39800772D626}">
  <ds:schemaRefs/>
</ds:datastoreItem>
</file>

<file path=customXml/itemProps23.xml><?xml version="1.0" encoding="utf-8"?>
<ds:datastoreItem xmlns:ds="http://schemas.openxmlformats.org/officeDocument/2006/customXml" ds:itemID="{55B77001-6F67-4CF1-BFE9-506C30D77713}">
  <ds:schemaRefs/>
</ds:datastoreItem>
</file>

<file path=customXml/itemProps24.xml><?xml version="1.0" encoding="utf-8"?>
<ds:datastoreItem xmlns:ds="http://schemas.openxmlformats.org/officeDocument/2006/customXml" ds:itemID="{A6417B37-C03A-4191-81F5-71F29CF7D2C4}">
  <ds:schemaRefs/>
</ds:datastoreItem>
</file>

<file path=customXml/itemProps25.xml><?xml version="1.0" encoding="utf-8"?>
<ds:datastoreItem xmlns:ds="http://schemas.openxmlformats.org/officeDocument/2006/customXml" ds:itemID="{66A62E21-1DF2-4F24-BC44-AAC6535558A7}">
  <ds:schemaRefs/>
</ds:datastoreItem>
</file>

<file path=customXml/itemProps26.xml><?xml version="1.0" encoding="utf-8"?>
<ds:datastoreItem xmlns:ds="http://schemas.openxmlformats.org/officeDocument/2006/customXml" ds:itemID="{6AB5278A-7463-472C-A0CC-222B32F63F33}">
  <ds:schemaRefs/>
</ds:datastoreItem>
</file>

<file path=customXml/itemProps27.xml><?xml version="1.0" encoding="utf-8"?>
<ds:datastoreItem xmlns:ds="http://schemas.openxmlformats.org/officeDocument/2006/customXml" ds:itemID="{DF92F203-3BFF-4D15-9545-9024B34A7E3F}">
  <ds:schemaRefs/>
</ds:datastoreItem>
</file>

<file path=customXml/itemProps28.xml><?xml version="1.0" encoding="utf-8"?>
<ds:datastoreItem xmlns:ds="http://schemas.openxmlformats.org/officeDocument/2006/customXml" ds:itemID="{973F47D6-9400-4D4D-ADE2-1B203CF6DB9B}">
  <ds:schemaRefs/>
</ds:datastoreItem>
</file>

<file path=customXml/itemProps29.xml><?xml version="1.0" encoding="utf-8"?>
<ds:datastoreItem xmlns:ds="http://schemas.openxmlformats.org/officeDocument/2006/customXml" ds:itemID="{E8E11A0C-CFB2-4D15-85D4-716C9603D665}">
  <ds:schemaRefs/>
</ds:datastoreItem>
</file>

<file path=customXml/itemProps3.xml><?xml version="1.0" encoding="utf-8"?>
<ds:datastoreItem xmlns:ds="http://schemas.openxmlformats.org/officeDocument/2006/customXml" ds:itemID="{F4C08C7F-F953-44DE-ACDE-930692BDDB0F}">
  <ds:schemaRefs/>
</ds:datastoreItem>
</file>

<file path=customXml/itemProps30.xml><?xml version="1.0" encoding="utf-8"?>
<ds:datastoreItem xmlns:ds="http://schemas.openxmlformats.org/officeDocument/2006/customXml" ds:itemID="{A4056040-1C2D-4F2A-AC6B-DA585A796F03}">
  <ds:schemaRefs/>
</ds:datastoreItem>
</file>

<file path=customXml/itemProps31.xml><?xml version="1.0" encoding="utf-8"?>
<ds:datastoreItem xmlns:ds="http://schemas.openxmlformats.org/officeDocument/2006/customXml" ds:itemID="{7F45A396-3815-4509-AC84-B030EBE3F643}">
  <ds:schemaRefs/>
</ds:datastoreItem>
</file>

<file path=customXml/itemProps32.xml><?xml version="1.0" encoding="utf-8"?>
<ds:datastoreItem xmlns:ds="http://schemas.openxmlformats.org/officeDocument/2006/customXml" ds:itemID="{2BFD7BD8-A78F-4438-B5FA-FED5799F9998}">
  <ds:schemaRefs/>
</ds:datastoreItem>
</file>

<file path=customXml/itemProps33.xml><?xml version="1.0" encoding="utf-8"?>
<ds:datastoreItem xmlns:ds="http://schemas.openxmlformats.org/officeDocument/2006/customXml" ds:itemID="{E5957E33-0059-46CE-AE7B-582F67E40B53}">
  <ds:schemaRefs/>
</ds:datastoreItem>
</file>

<file path=customXml/itemProps34.xml><?xml version="1.0" encoding="utf-8"?>
<ds:datastoreItem xmlns:ds="http://schemas.openxmlformats.org/officeDocument/2006/customXml" ds:itemID="{6F5EEE0B-5943-46AD-A18A-065B5BE7DC7B}">
  <ds:schemaRefs/>
</ds:datastoreItem>
</file>

<file path=customXml/itemProps35.xml><?xml version="1.0" encoding="utf-8"?>
<ds:datastoreItem xmlns:ds="http://schemas.openxmlformats.org/officeDocument/2006/customXml" ds:itemID="{86789B0A-6740-44B8-A73D-A89E0ACB4884}">
  <ds:schemaRefs/>
</ds:datastoreItem>
</file>

<file path=customXml/itemProps36.xml><?xml version="1.0" encoding="utf-8"?>
<ds:datastoreItem xmlns:ds="http://schemas.openxmlformats.org/officeDocument/2006/customXml" ds:itemID="{1E0D05C2-3600-4798-B4ED-ACA3B56B5653}">
  <ds:schemaRefs/>
</ds:datastoreItem>
</file>

<file path=customXml/itemProps37.xml><?xml version="1.0" encoding="utf-8"?>
<ds:datastoreItem xmlns:ds="http://schemas.openxmlformats.org/officeDocument/2006/customXml" ds:itemID="{64167C79-4424-41FD-A23D-1FFDFC31709F}">
  <ds:schemaRefs/>
</ds:datastoreItem>
</file>

<file path=customXml/itemProps38.xml><?xml version="1.0" encoding="utf-8"?>
<ds:datastoreItem xmlns:ds="http://schemas.openxmlformats.org/officeDocument/2006/customXml" ds:itemID="{C493ACD9-3554-401B-BC3C-F71099999401}">
  <ds:schemaRefs/>
</ds:datastoreItem>
</file>

<file path=customXml/itemProps39.xml><?xml version="1.0" encoding="utf-8"?>
<ds:datastoreItem xmlns:ds="http://schemas.openxmlformats.org/officeDocument/2006/customXml" ds:itemID="{8916F4E7-87E4-405A-89C4-D4D53879D922}">
  <ds:schemaRefs/>
</ds:datastoreItem>
</file>

<file path=customXml/itemProps4.xml><?xml version="1.0" encoding="utf-8"?>
<ds:datastoreItem xmlns:ds="http://schemas.openxmlformats.org/officeDocument/2006/customXml" ds:itemID="{FC8B3BD0-BD36-4DDD-977D-AF4BBED6FE52}">
  <ds:schemaRefs/>
</ds:datastoreItem>
</file>

<file path=customXml/itemProps40.xml><?xml version="1.0" encoding="utf-8"?>
<ds:datastoreItem xmlns:ds="http://schemas.openxmlformats.org/officeDocument/2006/customXml" ds:itemID="{724E62DA-6FD9-459D-B80E-A8168E720176}">
  <ds:schemaRefs/>
</ds:datastoreItem>
</file>

<file path=customXml/itemProps41.xml><?xml version="1.0" encoding="utf-8"?>
<ds:datastoreItem xmlns:ds="http://schemas.openxmlformats.org/officeDocument/2006/customXml" ds:itemID="{527894D1-4307-4B20-926A-80CE9C8158BF}">
  <ds:schemaRefs/>
</ds:datastoreItem>
</file>

<file path=customXml/itemProps42.xml><?xml version="1.0" encoding="utf-8"?>
<ds:datastoreItem xmlns:ds="http://schemas.openxmlformats.org/officeDocument/2006/customXml" ds:itemID="{43AB637C-C6C1-4218-8B17-734842D5A5B7}">
  <ds:schemaRefs/>
</ds:datastoreItem>
</file>

<file path=customXml/itemProps43.xml><?xml version="1.0" encoding="utf-8"?>
<ds:datastoreItem xmlns:ds="http://schemas.openxmlformats.org/officeDocument/2006/customXml" ds:itemID="{233EB419-6A13-42F3-B7CE-269CCFC32036}">
  <ds:schemaRefs/>
</ds:datastoreItem>
</file>

<file path=customXml/itemProps44.xml><?xml version="1.0" encoding="utf-8"?>
<ds:datastoreItem xmlns:ds="http://schemas.openxmlformats.org/officeDocument/2006/customXml" ds:itemID="{71EAF968-36A3-4815-B12B-83B5124ECEC9}">
  <ds:schemaRefs/>
</ds:datastoreItem>
</file>

<file path=customXml/itemProps45.xml><?xml version="1.0" encoding="utf-8"?>
<ds:datastoreItem xmlns:ds="http://schemas.openxmlformats.org/officeDocument/2006/customXml" ds:itemID="{E5F2899B-1E3D-4D0A-89EF-5264D798362B}">
  <ds:schemaRefs/>
</ds:datastoreItem>
</file>

<file path=customXml/itemProps46.xml><?xml version="1.0" encoding="utf-8"?>
<ds:datastoreItem xmlns:ds="http://schemas.openxmlformats.org/officeDocument/2006/customXml" ds:itemID="{8D80EFDE-5ED0-408F-AF74-C7AF156B2C6B}">
  <ds:schemaRefs/>
</ds:datastoreItem>
</file>

<file path=customXml/itemProps47.xml><?xml version="1.0" encoding="utf-8"?>
<ds:datastoreItem xmlns:ds="http://schemas.openxmlformats.org/officeDocument/2006/customXml" ds:itemID="{87D62D72-5922-47BC-A366-89C8896F5C31}">
  <ds:schemaRefs/>
</ds:datastoreItem>
</file>

<file path=customXml/itemProps48.xml><?xml version="1.0" encoding="utf-8"?>
<ds:datastoreItem xmlns:ds="http://schemas.openxmlformats.org/officeDocument/2006/customXml" ds:itemID="{0B60186E-3DF2-49DD-B5B0-B79C5ACBB92C}">
  <ds:schemaRefs/>
</ds:datastoreItem>
</file>

<file path=customXml/itemProps49.xml><?xml version="1.0" encoding="utf-8"?>
<ds:datastoreItem xmlns:ds="http://schemas.openxmlformats.org/officeDocument/2006/customXml" ds:itemID="{5BAA6B9D-22AE-4801-899B-66E23F4564C5}">
  <ds:schemaRefs/>
</ds:datastoreItem>
</file>

<file path=customXml/itemProps5.xml><?xml version="1.0" encoding="utf-8"?>
<ds:datastoreItem xmlns:ds="http://schemas.openxmlformats.org/officeDocument/2006/customXml" ds:itemID="{BB162597-2044-479E-8B73-7DED46D9D64E}">
  <ds:schemaRefs/>
</ds:datastoreItem>
</file>

<file path=customXml/itemProps50.xml><?xml version="1.0" encoding="utf-8"?>
<ds:datastoreItem xmlns:ds="http://schemas.openxmlformats.org/officeDocument/2006/customXml" ds:itemID="{206EA6B2-F75F-4FD7-90CA-0474C595677C}">
  <ds:schemaRefs/>
</ds:datastoreItem>
</file>

<file path=customXml/itemProps51.xml><?xml version="1.0" encoding="utf-8"?>
<ds:datastoreItem xmlns:ds="http://schemas.openxmlformats.org/officeDocument/2006/customXml" ds:itemID="{7BB02E45-0F4C-419B-BB7C-A57A85BF641D}">
  <ds:schemaRefs/>
</ds:datastoreItem>
</file>

<file path=customXml/itemProps52.xml><?xml version="1.0" encoding="utf-8"?>
<ds:datastoreItem xmlns:ds="http://schemas.openxmlformats.org/officeDocument/2006/customXml" ds:itemID="{7D163311-B8D2-4460-BCBB-0B3F65B9F199}">
  <ds:schemaRefs/>
</ds:datastoreItem>
</file>

<file path=customXml/itemProps53.xml><?xml version="1.0" encoding="utf-8"?>
<ds:datastoreItem xmlns:ds="http://schemas.openxmlformats.org/officeDocument/2006/customXml" ds:itemID="{02E7CCCE-613B-4CED-B813-E473EA1E01B2}">
  <ds:schemaRefs/>
</ds:datastoreItem>
</file>

<file path=customXml/itemProps54.xml><?xml version="1.0" encoding="utf-8"?>
<ds:datastoreItem xmlns:ds="http://schemas.openxmlformats.org/officeDocument/2006/customXml" ds:itemID="{5DEE4BEE-00BA-4E32-BD26-AF535B50AC95}">
  <ds:schemaRefs/>
</ds:datastoreItem>
</file>

<file path=customXml/itemProps55.xml><?xml version="1.0" encoding="utf-8"?>
<ds:datastoreItem xmlns:ds="http://schemas.openxmlformats.org/officeDocument/2006/customXml" ds:itemID="{6CBAD9EB-9CF2-4F5C-BC2E-373B5399C394}">
  <ds:schemaRefs/>
</ds:datastoreItem>
</file>

<file path=customXml/itemProps56.xml><?xml version="1.0" encoding="utf-8"?>
<ds:datastoreItem xmlns:ds="http://schemas.openxmlformats.org/officeDocument/2006/customXml" ds:itemID="{B6EC3F3B-FC2D-47AD-9EE8-165238193706}">
  <ds:schemaRefs/>
</ds:datastoreItem>
</file>

<file path=customXml/itemProps57.xml><?xml version="1.0" encoding="utf-8"?>
<ds:datastoreItem xmlns:ds="http://schemas.openxmlformats.org/officeDocument/2006/customXml" ds:itemID="{AB6DC1E6-227C-4CF5-8E00-F7FF5C7BE368}">
  <ds:schemaRefs/>
</ds:datastoreItem>
</file>

<file path=customXml/itemProps58.xml><?xml version="1.0" encoding="utf-8"?>
<ds:datastoreItem xmlns:ds="http://schemas.openxmlformats.org/officeDocument/2006/customXml" ds:itemID="{8ACE4CC7-62C0-4A1A-9802-BBE35562B1D1}">
  <ds:schemaRefs/>
</ds:datastoreItem>
</file>

<file path=customXml/itemProps59.xml><?xml version="1.0" encoding="utf-8"?>
<ds:datastoreItem xmlns:ds="http://schemas.openxmlformats.org/officeDocument/2006/customXml" ds:itemID="{B88190E8-645B-4396-87DC-7051EC01DB19}">
  <ds:schemaRefs/>
</ds:datastoreItem>
</file>

<file path=customXml/itemProps6.xml><?xml version="1.0" encoding="utf-8"?>
<ds:datastoreItem xmlns:ds="http://schemas.openxmlformats.org/officeDocument/2006/customXml" ds:itemID="{11FAAC39-0A3A-4CC2-A9C1-60940B78AE17}">
  <ds:schemaRefs/>
</ds:datastoreItem>
</file>

<file path=customXml/itemProps60.xml><?xml version="1.0" encoding="utf-8"?>
<ds:datastoreItem xmlns:ds="http://schemas.openxmlformats.org/officeDocument/2006/customXml" ds:itemID="{FF96F13E-DB6C-4743-8702-647E90C1EEDD}">
  <ds:schemaRefs/>
</ds:datastoreItem>
</file>

<file path=customXml/itemProps61.xml><?xml version="1.0" encoding="utf-8"?>
<ds:datastoreItem xmlns:ds="http://schemas.openxmlformats.org/officeDocument/2006/customXml" ds:itemID="{F0AFE635-2962-49EB-9D9F-1F05DC99D350}">
  <ds:schemaRefs/>
</ds:datastoreItem>
</file>

<file path=customXml/itemProps62.xml><?xml version="1.0" encoding="utf-8"?>
<ds:datastoreItem xmlns:ds="http://schemas.openxmlformats.org/officeDocument/2006/customXml" ds:itemID="{2207C264-0E8C-4897-93EC-F7FE018C3635}">
  <ds:schemaRefs/>
</ds:datastoreItem>
</file>

<file path=customXml/itemProps63.xml><?xml version="1.0" encoding="utf-8"?>
<ds:datastoreItem xmlns:ds="http://schemas.openxmlformats.org/officeDocument/2006/customXml" ds:itemID="{9B5EA74A-1AD1-4A86-8199-639F5D2AECD2}">
  <ds:schemaRefs/>
</ds:datastoreItem>
</file>

<file path=customXml/itemProps64.xml><?xml version="1.0" encoding="utf-8"?>
<ds:datastoreItem xmlns:ds="http://schemas.openxmlformats.org/officeDocument/2006/customXml" ds:itemID="{A97F9D38-44E7-4224-B1E8-B94E00B61DF2}">
  <ds:schemaRefs/>
</ds:datastoreItem>
</file>

<file path=customXml/itemProps65.xml><?xml version="1.0" encoding="utf-8"?>
<ds:datastoreItem xmlns:ds="http://schemas.openxmlformats.org/officeDocument/2006/customXml" ds:itemID="{C8316FBF-4572-4049-A90C-4ABF7270D7AB}">
  <ds:schemaRefs/>
</ds:datastoreItem>
</file>

<file path=customXml/itemProps66.xml><?xml version="1.0" encoding="utf-8"?>
<ds:datastoreItem xmlns:ds="http://schemas.openxmlformats.org/officeDocument/2006/customXml" ds:itemID="{5A85FF91-937D-4CC4-B78B-6E4167B95B30}">
  <ds:schemaRefs/>
</ds:datastoreItem>
</file>

<file path=customXml/itemProps67.xml><?xml version="1.0" encoding="utf-8"?>
<ds:datastoreItem xmlns:ds="http://schemas.openxmlformats.org/officeDocument/2006/customXml" ds:itemID="{B7894A90-919C-4285-A045-B957875A4A51}">
  <ds:schemaRefs/>
</ds:datastoreItem>
</file>

<file path=customXml/itemProps68.xml><?xml version="1.0" encoding="utf-8"?>
<ds:datastoreItem xmlns:ds="http://schemas.openxmlformats.org/officeDocument/2006/customXml" ds:itemID="{CA9FC985-930B-40D4-827F-9FAC5D35EA8C}">
  <ds:schemaRefs/>
</ds:datastoreItem>
</file>

<file path=customXml/itemProps69.xml><?xml version="1.0" encoding="utf-8"?>
<ds:datastoreItem xmlns:ds="http://schemas.openxmlformats.org/officeDocument/2006/customXml" ds:itemID="{65EE6434-F117-493E-984F-3DFAE7ABFC6D}">
  <ds:schemaRefs/>
</ds:datastoreItem>
</file>

<file path=customXml/itemProps7.xml><?xml version="1.0" encoding="utf-8"?>
<ds:datastoreItem xmlns:ds="http://schemas.openxmlformats.org/officeDocument/2006/customXml" ds:itemID="{B5353EA5-21EC-4328-B58B-A002C6BE26EB}">
  <ds:schemaRefs/>
</ds:datastoreItem>
</file>

<file path=customXml/itemProps70.xml><?xml version="1.0" encoding="utf-8"?>
<ds:datastoreItem xmlns:ds="http://schemas.openxmlformats.org/officeDocument/2006/customXml" ds:itemID="{41996F62-3406-4CD4-94C1-26857A79ECDB}">
  <ds:schemaRefs/>
</ds:datastoreItem>
</file>

<file path=customXml/itemProps71.xml><?xml version="1.0" encoding="utf-8"?>
<ds:datastoreItem xmlns:ds="http://schemas.openxmlformats.org/officeDocument/2006/customXml" ds:itemID="{48DD6189-D1E2-46E9-88ED-F526D3594CAD}">
  <ds:schemaRefs/>
</ds:datastoreItem>
</file>

<file path=customXml/itemProps72.xml><?xml version="1.0" encoding="utf-8"?>
<ds:datastoreItem xmlns:ds="http://schemas.openxmlformats.org/officeDocument/2006/customXml" ds:itemID="{B498AFDE-EE90-4611-9E1D-30144208EDBB}">
  <ds:schemaRefs/>
</ds:datastoreItem>
</file>

<file path=customXml/itemProps73.xml><?xml version="1.0" encoding="utf-8"?>
<ds:datastoreItem xmlns:ds="http://schemas.openxmlformats.org/officeDocument/2006/customXml" ds:itemID="{9C44CC1A-2C80-46AB-B7D6-4A6EA0592E7A}">
  <ds:schemaRefs/>
</ds:datastoreItem>
</file>

<file path=customXml/itemProps74.xml><?xml version="1.0" encoding="utf-8"?>
<ds:datastoreItem xmlns:ds="http://schemas.openxmlformats.org/officeDocument/2006/customXml" ds:itemID="{B6C97145-5CBA-46A4-8FFA-AF4C4AE3A3D6}">
  <ds:schemaRefs/>
</ds:datastoreItem>
</file>

<file path=customXml/itemProps75.xml><?xml version="1.0" encoding="utf-8"?>
<ds:datastoreItem xmlns:ds="http://schemas.openxmlformats.org/officeDocument/2006/customXml" ds:itemID="{05DC2B94-7C1B-4C14-83B0-9CD2A82C27E0}">
  <ds:schemaRefs/>
</ds:datastoreItem>
</file>

<file path=customXml/itemProps76.xml><?xml version="1.0" encoding="utf-8"?>
<ds:datastoreItem xmlns:ds="http://schemas.openxmlformats.org/officeDocument/2006/customXml" ds:itemID="{43C00213-A9FB-4B42-806C-F0FC0389699A}">
  <ds:schemaRefs/>
</ds:datastoreItem>
</file>

<file path=customXml/itemProps77.xml><?xml version="1.0" encoding="utf-8"?>
<ds:datastoreItem xmlns:ds="http://schemas.openxmlformats.org/officeDocument/2006/customXml" ds:itemID="{5F82518E-0718-4F3C-857B-04B7FB64BAD7}">
  <ds:schemaRefs/>
</ds:datastoreItem>
</file>

<file path=customXml/itemProps78.xml><?xml version="1.0" encoding="utf-8"?>
<ds:datastoreItem xmlns:ds="http://schemas.openxmlformats.org/officeDocument/2006/customXml" ds:itemID="{059CDF36-8415-4288-A9E5-55D36E21B30C}">
  <ds:schemaRefs/>
</ds:datastoreItem>
</file>

<file path=customXml/itemProps79.xml><?xml version="1.0" encoding="utf-8"?>
<ds:datastoreItem xmlns:ds="http://schemas.openxmlformats.org/officeDocument/2006/customXml" ds:itemID="{BB51E81C-7303-434A-BE28-26FC0F90C992}">
  <ds:schemaRefs/>
</ds:datastoreItem>
</file>

<file path=customXml/itemProps8.xml><?xml version="1.0" encoding="utf-8"?>
<ds:datastoreItem xmlns:ds="http://schemas.openxmlformats.org/officeDocument/2006/customXml" ds:itemID="{77E77DC2-72B8-4B4D-8DB5-2D24F5977376}">
  <ds:schemaRefs/>
</ds:datastoreItem>
</file>

<file path=customXml/itemProps80.xml><?xml version="1.0" encoding="utf-8"?>
<ds:datastoreItem xmlns:ds="http://schemas.openxmlformats.org/officeDocument/2006/customXml" ds:itemID="{651A13F0-67E5-447F-941E-B3381DEC2234}">
  <ds:schemaRefs/>
</ds:datastoreItem>
</file>

<file path=customXml/itemProps81.xml><?xml version="1.0" encoding="utf-8"?>
<ds:datastoreItem xmlns:ds="http://schemas.openxmlformats.org/officeDocument/2006/customXml" ds:itemID="{56536790-40EB-43E5-AE65-01070F9C64B9}">
  <ds:schemaRefs/>
</ds:datastoreItem>
</file>

<file path=customXml/itemProps82.xml><?xml version="1.0" encoding="utf-8"?>
<ds:datastoreItem xmlns:ds="http://schemas.openxmlformats.org/officeDocument/2006/customXml" ds:itemID="{434EF11F-9A0A-4FCE-8960-D324DE6FA4A7}">
  <ds:schemaRefs/>
</ds:datastoreItem>
</file>

<file path=customXml/itemProps83.xml><?xml version="1.0" encoding="utf-8"?>
<ds:datastoreItem xmlns:ds="http://schemas.openxmlformats.org/officeDocument/2006/customXml" ds:itemID="{33780C10-AF74-4F0A-8874-AF24FB85AE18}">
  <ds:schemaRefs/>
</ds:datastoreItem>
</file>

<file path=customXml/itemProps84.xml><?xml version="1.0" encoding="utf-8"?>
<ds:datastoreItem xmlns:ds="http://schemas.openxmlformats.org/officeDocument/2006/customXml" ds:itemID="{C45F71B0-54A3-4D79-8124-A725C806C217}">
  <ds:schemaRefs/>
</ds:datastoreItem>
</file>

<file path=customXml/itemProps85.xml><?xml version="1.0" encoding="utf-8"?>
<ds:datastoreItem xmlns:ds="http://schemas.openxmlformats.org/officeDocument/2006/customXml" ds:itemID="{867F5A8B-EF41-4433-A093-CFE85B45B78E}">
  <ds:schemaRefs/>
</ds:datastoreItem>
</file>

<file path=customXml/itemProps86.xml><?xml version="1.0" encoding="utf-8"?>
<ds:datastoreItem xmlns:ds="http://schemas.openxmlformats.org/officeDocument/2006/customXml" ds:itemID="{444BC917-0A3F-4C80-B130-DBC9B2088A97}">
  <ds:schemaRefs/>
</ds:datastoreItem>
</file>

<file path=customXml/itemProps87.xml><?xml version="1.0" encoding="utf-8"?>
<ds:datastoreItem xmlns:ds="http://schemas.openxmlformats.org/officeDocument/2006/customXml" ds:itemID="{883BC2A6-D1F7-4216-AC10-90C5CF8EA93F}">
  <ds:schemaRefs/>
</ds:datastoreItem>
</file>

<file path=customXml/itemProps88.xml><?xml version="1.0" encoding="utf-8"?>
<ds:datastoreItem xmlns:ds="http://schemas.openxmlformats.org/officeDocument/2006/customXml" ds:itemID="{7E235F27-79C1-479B-8CAE-C885B51A7CE7}">
  <ds:schemaRefs/>
</ds:datastoreItem>
</file>

<file path=customXml/itemProps89.xml><?xml version="1.0" encoding="utf-8"?>
<ds:datastoreItem xmlns:ds="http://schemas.openxmlformats.org/officeDocument/2006/customXml" ds:itemID="{4664673F-37A6-4C54-BB83-CFB6501DB5F5}">
  <ds:schemaRefs/>
</ds:datastoreItem>
</file>

<file path=customXml/itemProps9.xml><?xml version="1.0" encoding="utf-8"?>
<ds:datastoreItem xmlns:ds="http://schemas.openxmlformats.org/officeDocument/2006/customXml" ds:itemID="{1C473B1B-03ED-4A05-910B-8FD3479824B4}">
  <ds:schemaRefs/>
</ds:datastoreItem>
</file>

<file path=customXml/itemProps90.xml><?xml version="1.0" encoding="utf-8"?>
<ds:datastoreItem xmlns:ds="http://schemas.openxmlformats.org/officeDocument/2006/customXml" ds:itemID="{1282F497-70CC-4A0F-9889-53663D957836}">
  <ds:schemaRefs/>
</ds:datastoreItem>
</file>

<file path=customXml/itemProps91.xml><?xml version="1.0" encoding="utf-8"?>
<ds:datastoreItem xmlns:ds="http://schemas.openxmlformats.org/officeDocument/2006/customXml" ds:itemID="{2555A26A-D53E-4E3F-AAF4-00DD668A6954}">
  <ds:schemaRefs/>
</ds:datastoreItem>
</file>

<file path=customXml/itemProps92.xml><?xml version="1.0" encoding="utf-8"?>
<ds:datastoreItem xmlns:ds="http://schemas.openxmlformats.org/officeDocument/2006/customXml" ds:itemID="{A2B9C0C0-CC18-4FB8-85D8-5CA989293C53}">
  <ds:schemaRefs/>
</ds:datastoreItem>
</file>

<file path=customXml/itemProps93.xml><?xml version="1.0" encoding="utf-8"?>
<ds:datastoreItem xmlns:ds="http://schemas.openxmlformats.org/officeDocument/2006/customXml" ds:itemID="{9EF75AB4-CC6F-4653-8CB0-D33762D7D848}">
  <ds:schemaRefs/>
</ds:datastoreItem>
</file>

<file path=customXml/itemProps94.xml><?xml version="1.0" encoding="utf-8"?>
<ds:datastoreItem xmlns:ds="http://schemas.openxmlformats.org/officeDocument/2006/customXml" ds:itemID="{86ECA4B8-AA0C-4270-A7B4-1403FE57AF03}">
  <ds:schemaRefs/>
</ds:datastoreItem>
</file>

<file path=customXml/itemProps95.xml><?xml version="1.0" encoding="utf-8"?>
<ds:datastoreItem xmlns:ds="http://schemas.openxmlformats.org/officeDocument/2006/customXml" ds:itemID="{D8A00E4C-024E-4275-8ED9-FE48DAE9B75B}">
  <ds:schemaRefs/>
</ds:datastoreItem>
</file>

<file path=customXml/itemProps96.xml><?xml version="1.0" encoding="utf-8"?>
<ds:datastoreItem xmlns:ds="http://schemas.openxmlformats.org/officeDocument/2006/customXml" ds:itemID="{1976A047-A8E8-47E9-B59C-4D0A84DAE9D3}">
  <ds:schemaRefs/>
</ds:datastoreItem>
</file>

<file path=customXml/itemProps97.xml><?xml version="1.0" encoding="utf-8"?>
<ds:datastoreItem xmlns:ds="http://schemas.openxmlformats.org/officeDocument/2006/customXml" ds:itemID="{E8B83B19-5CD2-4634-B93F-A14049A1B033}">
  <ds:schemaRefs/>
</ds:datastoreItem>
</file>

<file path=customXml/itemProps98.xml><?xml version="1.0" encoding="utf-8"?>
<ds:datastoreItem xmlns:ds="http://schemas.openxmlformats.org/officeDocument/2006/customXml" ds:itemID="{78B2569E-18E1-4203-B027-FF2F1978DDCC}">
  <ds:schemaRefs/>
</ds:datastoreItem>
</file>

<file path=customXml/itemProps99.xml><?xml version="1.0" encoding="utf-8"?>
<ds:datastoreItem xmlns:ds="http://schemas.openxmlformats.org/officeDocument/2006/customXml" ds:itemID="{FB1454C1-6033-4179-B280-C939FA2498C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923</TotalTime>
  <Words>1590</Words>
  <Application>Microsoft Office PowerPoint</Application>
  <PresentationFormat>Custom</PresentationFormat>
  <Paragraphs>563</Paragraphs>
  <Slides>45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Verdana</vt:lpstr>
      <vt:lpstr>Blank</vt:lpstr>
      <vt:lpstr>1_Blank</vt:lpstr>
      <vt:lpstr>3_Blank</vt:lpstr>
      <vt:lpstr>4_Blank</vt:lpstr>
      <vt:lpstr>DTU_Informatics[1]</vt:lpstr>
      <vt:lpstr>5_Blank</vt:lpstr>
      <vt:lpstr>6_Blank</vt:lpstr>
      <vt:lpstr>8_Blank</vt:lpstr>
      <vt:lpstr>9_Blank</vt:lpstr>
      <vt:lpstr>2_Blank</vt:lpstr>
      <vt:lpstr>11_Blank</vt:lpstr>
      <vt:lpstr>PowerPoint Presentation</vt:lpstr>
      <vt:lpstr>CUU Civilingeniøruddannelsen tværgående uddannelsesudvalg</vt:lpstr>
      <vt:lpstr>DAGSORDEN</vt:lpstr>
      <vt:lpstr>Dimittend- og aftagerundersøgelsen   Lene Kyhse Bisgaard, AUS   </vt:lpstr>
      <vt:lpstr>PowerPoint Presentation</vt:lpstr>
      <vt:lpstr>Praksis og metoder </vt:lpstr>
      <vt:lpstr>Struktur og indhold</vt:lpstr>
      <vt:lpstr>Civilingeniørernes beskæftigelse 1 år efter dimission </vt:lpstr>
      <vt:lpstr>Internationale civilingeniørernes beskæftigelse  1 år efter dimission </vt:lpstr>
      <vt:lpstr>Diplomingeniørernes beskæftigelse 1 år efter dimission </vt:lpstr>
      <vt:lpstr>Udvikling i beskæftigelsesfrekvens 2019-2021 </vt:lpstr>
      <vt:lpstr>Hvordan kom dimittenderne i beskæftigelse? </vt:lpstr>
      <vt:lpstr>    Kvaliteten af DTU’s nyuddannede ingeniører er høj  </vt:lpstr>
      <vt:lpstr>Hvilke elementer fra såvel uddannelse som studietid lægger aftagerne vægt på ved ansættelse?</vt:lpstr>
      <vt:lpstr>    I hvilken grad har dimittenderne følgende kompetencer? - ifølge aftagerne </vt:lpstr>
      <vt:lpstr>    I hvilken grad har dimittenderne følgende kompetencer? - ifølge aftagerne </vt:lpstr>
      <vt:lpstr>    Hvor ansættes dimittenderne – sektor  </vt:lpstr>
      <vt:lpstr>    Hvor ansættes dimittenderne - branche </vt:lpstr>
      <vt:lpstr>    Hvor ansættes dimittenderne – geografi  </vt:lpstr>
      <vt:lpstr>    Hvad laver dimittenderne ifølge aftagerne?  </vt:lpstr>
      <vt:lpstr>    Faglige kompetencer              Menneskelige kompetencer </vt:lpstr>
      <vt:lpstr>    Er overgangen fra studie til job er svær?  </vt:lpstr>
      <vt:lpstr>    Er overgangen fra studie til job er svær?  </vt:lpstr>
      <vt:lpstr>    Udviklingsbehov … </vt:lpstr>
      <vt:lpstr>PowerPoint Presentation</vt:lpstr>
      <vt:lpstr>    Hvor ansættes dimittenderne - størrelse </vt:lpstr>
      <vt:lpstr>    Kompetencematch  </vt:lpstr>
      <vt:lpstr>    Prioriterede kompetencer  Selvstændige  ved ansættelse  </vt:lpstr>
      <vt:lpstr>Øget udgående mobilitet  Jeppe Duus Dolriis og Laura Hammer-schmidt, IU  </vt:lpstr>
      <vt:lpstr>Agenda</vt:lpstr>
      <vt:lpstr>Udlandsophold på DTU’s uddannelser</vt:lpstr>
      <vt:lpstr>Udlandsophold på DTU’s uddannelser</vt:lpstr>
      <vt:lpstr>Udlandsophold på DTU’s uddannelser</vt:lpstr>
      <vt:lpstr>Udlandsophold på DTU’s uddannelser</vt:lpstr>
      <vt:lpstr>Nyt koncept: Udlandssemestret</vt:lpstr>
      <vt:lpstr>Nu:</vt:lpstr>
      <vt:lpstr>Fremad:</vt:lpstr>
      <vt:lpstr>Spørgsmål</vt:lpstr>
      <vt:lpstr>Udlandsophold på DTU’s uddannelser (BSc)</vt:lpstr>
      <vt:lpstr>Udlandsophold på DTU’s uddannelser (MSc)</vt:lpstr>
      <vt:lpstr>DTU’s Åben Dør Politik </vt:lpstr>
      <vt:lpstr>DTU’s Åben Dør Politik</vt:lpstr>
      <vt:lpstr>Eventuelt </vt:lpstr>
      <vt:lpstr>Meddelelser </vt:lpstr>
      <vt:lpstr>Meddelser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Bjerregaard</dc:creator>
  <cp:lastModifiedBy>Kit Bjerregaard</cp:lastModifiedBy>
  <cp:revision>49</cp:revision>
  <dcterms:created xsi:type="dcterms:W3CDTF">2021-11-22T08:25:20Z</dcterms:created>
  <dcterms:modified xsi:type="dcterms:W3CDTF">2022-09-13T09:08:01Z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636458150032520191</vt:lpwstr>
  </property>
  <property fmtid="{D5CDD505-2E9C-101B-9397-08002B2CF9AE}" pid="6" name="TemplafyLanguageCode">
    <vt:lpwstr>da-DK</vt:lpwstr>
  </property>
</Properties>
</file>