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37"/>
    <p:sldMasterId id="2147483678" r:id="rId38"/>
    <p:sldMasterId id="2147483691" r:id="rId39"/>
  </p:sldMasterIdLst>
  <p:notesMasterIdLst>
    <p:notesMasterId r:id="rId64"/>
  </p:notesMasterIdLst>
  <p:handoutMasterIdLst>
    <p:handoutMasterId r:id="rId65"/>
  </p:handoutMasterIdLst>
  <p:sldIdLst>
    <p:sldId id="256" r:id="rId40"/>
    <p:sldId id="262" r:id="rId41"/>
    <p:sldId id="298" r:id="rId42"/>
    <p:sldId id="3758" r:id="rId43"/>
    <p:sldId id="257" r:id="rId44"/>
    <p:sldId id="259" r:id="rId45"/>
    <p:sldId id="3804" r:id="rId46"/>
    <p:sldId id="3752" r:id="rId47"/>
    <p:sldId id="3763" r:id="rId48"/>
    <p:sldId id="271" r:id="rId49"/>
    <p:sldId id="272" r:id="rId50"/>
    <p:sldId id="3802" r:id="rId51"/>
    <p:sldId id="331" r:id="rId52"/>
    <p:sldId id="277" r:id="rId53"/>
    <p:sldId id="273" r:id="rId54"/>
    <p:sldId id="274" r:id="rId55"/>
    <p:sldId id="275" r:id="rId56"/>
    <p:sldId id="330" r:id="rId57"/>
    <p:sldId id="3791" r:id="rId58"/>
    <p:sldId id="260" r:id="rId59"/>
    <p:sldId id="3803" r:id="rId60"/>
    <p:sldId id="3756" r:id="rId61"/>
    <p:sldId id="3757" r:id="rId62"/>
    <p:sldId id="3805" r:id="rId63"/>
  </p:sldIdLst>
  <p:sldSz cx="12190413" cy="6858000"/>
  <p:notesSz cx="6858000" cy="9144000"/>
  <p:custDataLst>
    <p:tags r:id="rId66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6098" autoAdjust="0"/>
  </p:normalViewPr>
  <p:slideViewPr>
    <p:cSldViewPr showGuides="1">
      <p:cViewPr varScale="1">
        <p:scale>
          <a:sx n="124" d="100"/>
          <a:sy n="124" d="100"/>
        </p:scale>
        <p:origin x="162" y="18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63" Type="http://schemas.openxmlformats.org/officeDocument/2006/relationships/slide" Target="slides/slide24.xml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Master" Target="slideMasters/slideMaster1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tags" Target="tags/tag1.xml"/><Relationship Id="rId5" Type="http://schemas.openxmlformats.org/officeDocument/2006/relationships/customXml" Target="../customXml/item5.xml"/><Relationship Id="rId61" Type="http://schemas.openxmlformats.org/officeDocument/2006/relationships/slide" Target="slides/slide2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Master" Target="slideMasters/slideMaster2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Master" Target="slideMasters/slideMaster3.xml"/><Relationship Id="rId34" Type="http://schemas.openxmlformats.org/officeDocument/2006/relationships/customXml" Target="../customXml/item34.xml"/><Relationship Id="rId50" Type="http://schemas.openxmlformats.org/officeDocument/2006/relationships/slide" Target="slides/slide11.xml"/><Relationship Id="rId55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'Ark1'!$D$1</c:f>
              <c:strCache>
                <c:ptCount val="1"/>
                <c:pt idx="0">
                  <c:v>Kandidatuddannelse 2 studieår eller mere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'Ark1'!$A$2:$A$4</c:f>
              <c:numCache>
                <c:formatCode>General</c:formatCode>
                <c:ptCount val="3"/>
                <c:pt idx="0">
                  <c:v>2028</c:v>
                </c:pt>
                <c:pt idx="1">
                  <c:v>2030</c:v>
                </c:pt>
                <c:pt idx="2">
                  <c:v>2032</c:v>
                </c:pt>
              </c:numCache>
            </c:numRef>
          </c:cat>
          <c:val>
            <c:numRef>
              <c:f>'Ark1'!$D$2:$D$4</c:f>
              <c:numCache>
                <c:formatCode>General</c:formatCode>
                <c:ptCount val="3"/>
                <c:pt idx="0">
                  <c:v>80</c:v>
                </c:pt>
                <c:pt idx="1">
                  <c:v>75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1B-4B7D-8F3F-FA009F63993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Erhvervskandidatuddannelse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'Ark1'!$A$2:$A$4</c:f>
              <c:numCache>
                <c:formatCode>General</c:formatCode>
                <c:ptCount val="3"/>
                <c:pt idx="0">
                  <c:v>2028</c:v>
                </c:pt>
                <c:pt idx="1">
                  <c:v>2030</c:v>
                </c:pt>
                <c:pt idx="2">
                  <c:v>2032</c:v>
                </c:pt>
              </c:numCache>
            </c:numRef>
          </c:cat>
          <c:val>
            <c:numRef>
              <c:f>'Ark1'!$C$2:$C$4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B-4B7D-8F3F-FA009F639931}"/>
            </c:ext>
          </c:extLst>
        </c:ser>
        <c:ser>
          <c:idx val="0"/>
          <c:order val="2"/>
          <c:tx>
            <c:strRef>
              <c:f>'Ark1'!$B$1</c:f>
              <c:strCache>
                <c:ptCount val="1"/>
                <c:pt idx="0">
                  <c:v>Kandidatuddannelser 1¼ studieår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'Ark1'!$A$2:$A$4</c:f>
              <c:numCache>
                <c:formatCode>General</c:formatCode>
                <c:ptCount val="3"/>
                <c:pt idx="0">
                  <c:v>2028</c:v>
                </c:pt>
                <c:pt idx="1">
                  <c:v>2030</c:v>
                </c:pt>
                <c:pt idx="2">
                  <c:v>2032</c:v>
                </c:pt>
              </c:numCache>
            </c:numRef>
          </c:cat>
          <c:val>
            <c:numRef>
              <c:f>'Ark1'!$B$2:$B$4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B-4B7D-8F3F-FA009F6399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51915344"/>
        <c:axId val="1782857920"/>
      </c:barChart>
      <c:catAx>
        <c:axId val="195191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82857920"/>
        <c:crosses val="autoZero"/>
        <c:auto val="1"/>
        <c:lblAlgn val="ctr"/>
        <c:lblOffset val="100"/>
        <c:noMultiLvlLbl val="0"/>
      </c:catAx>
      <c:valAx>
        <c:axId val="178285792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95191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132616266768465E-2"/>
          <c:w val="0.99802641940465597"/>
          <c:h val="0.29388123846232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0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24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/>
              <a:t>70 pct. af kandidatuddannelserne vil fortsat være 2-årige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10 pct. kandidatstuderende optages i 2028 på uddannelser af 1¼ års varighed (75 ECTS)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Arial" panose="020B0604020202020204" pitchFamily="34" charset="0"/>
              </a:rPr>
              <a:t>20 pct. af kandidatuddannelserne skal være nye fleksible erhvervskandidatuddannelser (75-120 ECTS) eller som alternativ, erhvervsrettede kandidatuddannelser med virksomhedsforløb.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7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Der nedsættes et kandidatudvalg, der skal udarbejde en samlet plan for alle bachelor- og kandidatuddannelser i det nye uddannelseslandskab på tværs af universiteterne.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4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Optaget på en erhvervskandidatuddannelse skal stige med yderligere 5 pct. i 2030 og i 2032.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Loftet over antal erhvervskandidater fjernes, og erhvervsuddannelserne tilrettelægges mere fleksibelt.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5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42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Optaget på de akademiske bacheloruddannelser begrænses i 2025-2029 til max 23.800.</a:t>
            </a:r>
          </a:p>
          <a:p>
            <a:r>
              <a:rPr lang="da-DK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Der er reelt tale om en sektordimensionering på ca. 10 pct. da de 8 pct. fratrækkes den forventede tilgang i 2025 – der vurderes at blive ca. 2 pct. lavere pga. demografien.</a:t>
            </a:r>
          </a:p>
          <a:p>
            <a:r>
              <a:rPr lang="da-DK" sz="12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2025 kan der optages 0,5 pct. færre akademiske bachelorstuderende end i 2022.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2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Dimittender med en kandidatuddannelse på 75 ECTS (1¼ og erhvervskandidat) skal have særlig mulighed for at vende tilbage til universitetet. Opnås ekstra 45 ECTS, modtages et kandidattillægsbevis.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Dimittender med en kort kandidatuddannelse (</a:t>
            </a:r>
            <a:r>
              <a:rPr lang="da-DK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1¼ år) får nedsat deltagerbetaling til livslang læring markant, og har mulighed for at tage en ny kandidatuddannelse på fuld tid efter to år på arbejdsmarkedet (hvis der er ledige pladser).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 er først afsat midler til livslang læring fra 2034 og frem (10 mio. kr.).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0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73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titeltypografien i masteren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3038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titeltypografien i masteren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9672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7986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637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012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0977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7183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383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753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1298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97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38A4D-7217-6F91-9571-38F7D2CD3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CB65A22-300B-D887-1972-D80BB3DB1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B989A-21D9-235C-786B-4AD8003E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4C38-09AE-4F0E-B6D8-A6E593CEEB27}" type="datetimeFigureOut">
              <a:rPr lang="da-DK" smtClean="0"/>
              <a:t>03-10-2023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204477-08CC-AC87-09D7-3829E039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90492C-67C9-3297-ADC4-5E9D6E4B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80CB-0D12-45C6-A0A6-162FE2846A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63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title style</a:t>
            </a:r>
            <a:endParaRPr lang="da-DK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879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Click to edit Master title style</a:t>
            </a:r>
            <a:endParaRPr lang="da-DK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562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625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5916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219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3969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725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5569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9782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0399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578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22. september 2023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DUU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titeltypografien i masteren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22. september 2023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DUU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37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0d28de48-3225-46f7-9308-6e6cba1f8bcb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fd9d7edd-641c-4aa0-901e-2451a0cba9cf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20. februar 2023</a:t>
            </a:r>
          </a:p>
        </p:txBody>
      </p:sp>
      <p:sp>
        <p:nvSpPr>
          <p:cNvPr id="7" name="text" descr="{&quot;templafy&quot;:{&quot;id&quot;:&quot;4aa4cd91-1723-461d-9c66-13eee47e2831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26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8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FF78-6852-6634-E800-4E3A4F1E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Aftalens overordnede indhold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C8EF48D-C911-771A-83F8-A304D80C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4799" y="1706399"/>
            <a:ext cx="4903201" cy="4546800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Flere veje til at opnå en kandidatuddannelse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Erhvervskandidatuddannelsen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Større optag af internationale studerende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Sektordimensionering på de akademiske bacheloruddannelser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Ønske om øget livslang læring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 descr="Benito fra Bologna får det nemmere. Michael fra Maribo får det sværere&quot; -  Ditoverblik.dk">
            <a:extLst>
              <a:ext uri="{FF2B5EF4-FFF2-40B4-BE49-F238E27FC236}">
                <a16:creationId xmlns:a16="http://schemas.microsoft.com/office/drawing/2014/main" id="{89AED3CA-1CCE-61CB-B823-0921C8A71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r="14231" b="2"/>
          <a:stretch/>
        </p:blipFill>
        <p:spPr bwMode="auto">
          <a:xfrm>
            <a:off x="6959302" y="1702694"/>
            <a:ext cx="5231111" cy="4546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D6DC63-9F28-DC4F-C76E-9A8EFE5BD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0F3D0E7-EB5E-A279-001B-E8E1653B1962}"/>
              </a:ext>
            </a:extLst>
          </p:cNvPr>
          <p:cNvSpPr/>
          <p:nvPr/>
        </p:nvSpPr>
        <p:spPr bwMode="auto">
          <a:xfrm>
            <a:off x="4727054" y="4293096"/>
            <a:ext cx="5760640" cy="9007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Forlig mellem regeringen (Socialdemokratiet, Venstre og Moderaterne), SF, Danmarksdemokraterne, Liberal Alliance og Det Konservative Folkeparti.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20525FB-25EB-E80E-9C2E-B456C760963E}"/>
              </a:ext>
            </a:extLst>
          </p:cNvPr>
          <p:cNvSpPr/>
          <p:nvPr/>
        </p:nvSpPr>
        <p:spPr bwMode="auto">
          <a:xfrm>
            <a:off x="4729635" y="5301208"/>
            <a:ext cx="5760640" cy="644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Ikke med i aftalen: Enhedslisten, Radikale Venstre, Alternativet og Dansk Folkeparti. 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806" y="528921"/>
            <a:ext cx="226790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25B4A-462D-754B-0E81-8ED304F1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Flere veje til at opnå en kandidatuddannelse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322B66-A25B-FE2A-4659-739EA48DB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4581128"/>
            <a:ext cx="9312374" cy="1656184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latin typeface="Arial (overskrift)"/>
              </a:rPr>
              <a:t>Tidsperspektiv</a:t>
            </a:r>
          </a:p>
          <a:p>
            <a:r>
              <a:rPr lang="da-DK" dirty="0">
                <a:latin typeface="Arial (overskrift)"/>
              </a:rPr>
              <a:t>Udvikling og godkendelse af nye kandidatuddannelser samt tilpasninger på bacheloruddannelserne skal ske i perioden fra januar 2025 til udgangen af 2027 </a:t>
            </a:r>
          </a:p>
          <a:p>
            <a:r>
              <a:rPr lang="da-DK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Omfanget af de nye kandidatuddannelser forventes at variere væsentligt på tværs af hovedområder, og indfases med 10+10 i 2028, 10+15 i 2030 og 10+20 i 2032 </a:t>
            </a:r>
          </a:p>
          <a:p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a-DK" sz="16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C766D7-CD18-796A-4C7C-8B6C50994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graphicFrame>
        <p:nvGraphicFramePr>
          <p:cNvPr id="5" name="Tabel 8">
            <a:extLst>
              <a:ext uri="{FF2B5EF4-FFF2-40B4-BE49-F238E27FC236}">
                <a16:creationId xmlns:a16="http://schemas.microsoft.com/office/drawing/2014/main" id="{A463CBEB-54A9-E8E2-15E2-A221ECF462C4}"/>
              </a:ext>
            </a:extLst>
          </p:cNvPr>
          <p:cNvGraphicFramePr>
            <a:graphicFrameLocks/>
          </p:cNvGraphicFramePr>
          <p:nvPr/>
        </p:nvGraphicFramePr>
        <p:xfrm>
          <a:off x="1630710" y="1484784"/>
          <a:ext cx="9312270" cy="270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570">
                  <a:extLst>
                    <a:ext uri="{9D8B030D-6E8A-4147-A177-3AD203B41FA5}">
                      <a16:colId xmlns:a16="http://schemas.microsoft.com/office/drawing/2014/main" val="2821300592"/>
                    </a:ext>
                  </a:extLst>
                </a:gridCol>
                <a:gridCol w="5925990">
                  <a:extLst>
                    <a:ext uri="{9D8B030D-6E8A-4147-A177-3AD203B41FA5}">
                      <a16:colId xmlns:a16="http://schemas.microsoft.com/office/drawing/2014/main" val="3163043923"/>
                    </a:ext>
                  </a:extLst>
                </a:gridCol>
                <a:gridCol w="846570">
                  <a:extLst>
                    <a:ext uri="{9D8B030D-6E8A-4147-A177-3AD203B41FA5}">
                      <a16:colId xmlns:a16="http://schemas.microsoft.com/office/drawing/2014/main" val="409704443"/>
                    </a:ext>
                  </a:extLst>
                </a:gridCol>
                <a:gridCol w="1693140">
                  <a:extLst>
                    <a:ext uri="{9D8B030D-6E8A-4147-A177-3AD203B41FA5}">
                      <a16:colId xmlns:a16="http://schemas.microsoft.com/office/drawing/2014/main" val="274832742"/>
                    </a:ext>
                  </a:extLst>
                </a:gridCol>
              </a:tblGrid>
              <a:tr h="677318">
                <a:tc>
                  <a:txBody>
                    <a:bodyPr/>
                    <a:lstStyle/>
                    <a:p>
                      <a:endParaRPr lang="da-DK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Traditionelle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Korte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/>
                          </a:solidFill>
                        </a:rPr>
                        <a:t>Erhvervs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894176"/>
                  </a:ext>
                </a:extLst>
              </a:tr>
              <a:tr h="677318">
                <a:tc>
                  <a:txBody>
                    <a:bodyPr/>
                    <a:lstStyle/>
                    <a:p>
                      <a:pPr algn="r"/>
                      <a:r>
                        <a:rPr lang="da-DK" sz="1600" b="1" dirty="0"/>
                        <a:t>Andel: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70 pct.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10 pct.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20 pct.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555834"/>
                  </a:ext>
                </a:extLst>
              </a:tr>
              <a:tr h="677318">
                <a:tc>
                  <a:txBody>
                    <a:bodyPr/>
                    <a:lstStyle/>
                    <a:p>
                      <a:pPr algn="r"/>
                      <a:r>
                        <a:rPr lang="da-DK" sz="1600" b="1" dirty="0"/>
                        <a:t>Tid: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2 år (eller mere)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1¼ år </a:t>
                      </a:r>
                      <a:endParaRPr lang="da-DK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Fleksibelt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71654"/>
                  </a:ext>
                </a:extLst>
              </a:tr>
              <a:tr h="677318">
                <a:tc>
                  <a:txBody>
                    <a:bodyPr/>
                    <a:lstStyle/>
                    <a:p>
                      <a:pPr algn="r"/>
                      <a:r>
                        <a:rPr lang="da-DK" sz="1600" b="1" dirty="0"/>
                        <a:t>ECTS: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120 (eller op til 180)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75-120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0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00913-3243-5FE4-8BAF-76AC59F6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Flere veje til at opnå en kandidatuddannelse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AC01CD-E810-2F3A-B409-6A92B99B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i="1" dirty="0"/>
              <a:t>1. Kandidatudvalget</a:t>
            </a:r>
          </a:p>
          <a:p>
            <a:pPr marL="0" indent="0">
              <a:buNone/>
            </a:pPr>
            <a:endParaRPr lang="da-DK" i="1" dirty="0"/>
          </a:p>
          <a:p>
            <a:pPr marL="828000" lvl="8" indent="0">
              <a:buNone/>
            </a:pPr>
            <a:r>
              <a:rPr lang="da-DK" dirty="0"/>
              <a:t>                         </a:t>
            </a:r>
          </a:p>
          <a:p>
            <a:endParaRPr lang="da-DK" dirty="0"/>
          </a:p>
          <a:p>
            <a:r>
              <a:rPr lang="da-DK" dirty="0"/>
              <a:t>Kandidatudvalget forventes at fremlægge sine anbefalinger </a:t>
            </a:r>
            <a:r>
              <a:rPr lang="da-DK" u="sng" dirty="0"/>
              <a:t>i oktober 2024.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b="1" i="1" dirty="0"/>
              <a:t>2. Kandidatpartnerskab 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Formål: Skal understøtte Kandidatudvalget ift. udvikling af de nye erhvervskandidatuddannelser og sikre udbredelse, kendskab og forankring af erhvervskandidatuddannelserne - både i den private og offentlige sektor.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1E39E8-4306-25CA-8FB5-AE2F1C619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pic>
        <p:nvPicPr>
          <p:cNvPr id="13" name="Grafik 12" descr="Gruppebrainstorm med massiv udfyldning">
            <a:extLst>
              <a:ext uri="{FF2B5EF4-FFF2-40B4-BE49-F238E27FC236}">
                <a16:creationId xmlns:a16="http://schemas.microsoft.com/office/drawing/2014/main" id="{3C5DBC95-0022-4833-B9A4-786405000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582" y="1686095"/>
            <a:ext cx="914400" cy="914400"/>
          </a:xfrm>
          <a:prstGeom prst="rect">
            <a:avLst/>
          </a:prstGeom>
        </p:spPr>
      </p:pic>
      <p:pic>
        <p:nvPicPr>
          <p:cNvPr id="15" name="Grafik 14" descr="Socialt netværk med massiv udfyldning">
            <a:extLst>
              <a:ext uri="{FF2B5EF4-FFF2-40B4-BE49-F238E27FC236}">
                <a16:creationId xmlns:a16="http://schemas.microsoft.com/office/drawing/2014/main" id="{6590AB74-8E40-1880-7D2E-FCDBA8BA46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582" y="4149080"/>
            <a:ext cx="914400" cy="9144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475" y="2065621"/>
            <a:ext cx="2068264" cy="80680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8"/>
          <a:srcRect t="1" r="60246" b="39217"/>
          <a:stretch/>
        </p:blipFill>
        <p:spPr>
          <a:xfrm>
            <a:off x="1774725" y="4266076"/>
            <a:ext cx="1205189" cy="59217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6672" y="4308231"/>
            <a:ext cx="1368152" cy="44693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8872" y="4161589"/>
            <a:ext cx="1901003" cy="74021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2520" y="4077574"/>
            <a:ext cx="1233471" cy="78067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8833" y="4149080"/>
            <a:ext cx="1084386" cy="65609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4021" y="4039875"/>
            <a:ext cx="1721608" cy="86080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2990" y="2070277"/>
            <a:ext cx="1590353" cy="7160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4125" y="2070277"/>
            <a:ext cx="1231499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6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7BCD0-707C-8D3C-0225-0784319F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Kommissorium for Kandidatudvalget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C640DF-472F-026F-0913-1E80774F0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010289D-94FD-EBCC-6740-912068B25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735" t="52923" r="42952" b="40884"/>
          <a:stretch/>
        </p:blipFill>
        <p:spPr>
          <a:xfrm>
            <a:off x="1558702" y="1795890"/>
            <a:ext cx="6120680" cy="87033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288B787-019D-D3D3-A7E2-1700DDE8D548}"/>
              </a:ext>
            </a:extLst>
          </p:cNvPr>
          <p:cNvSpPr txBox="1"/>
          <p:nvPr/>
        </p:nvSpPr>
        <p:spPr>
          <a:xfrm>
            <a:off x="2026754" y="4408456"/>
            <a:ext cx="813690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”</a:t>
            </a:r>
            <a:r>
              <a:rPr kumimoji="0" lang="da-DK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Forligspartierne lægger […] afgørende vægt på, at omlægningen inden for ingeniørområdet sker til erhvervskandidater og erhvervsrettede kandidatuddannelser med virksomhedsforløb, idet det ikke er hensigten, at der skal oprettes en ny 75 ECTS-kandidat på ingeniørområdet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.”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566013E-07D8-AA3E-D1BC-DB2EBD383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702" y="2951126"/>
            <a:ext cx="6552728" cy="106934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4C384A28-AC84-1B8B-B829-9CCC77FF492A}"/>
              </a:ext>
            </a:extLst>
          </p:cNvPr>
          <p:cNvSpPr txBox="1"/>
          <p:nvPr/>
        </p:nvSpPr>
        <p:spPr>
          <a:xfrm>
            <a:off x="1774726" y="1531101"/>
            <a:ext cx="47525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De første forlydender på omlægningsprocenterne: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DBA8A6A-C81B-1C9C-8FD9-6C71C91D784A}"/>
              </a:ext>
            </a:extLst>
          </p:cNvPr>
          <p:cNvSpPr txBox="1"/>
          <p:nvPr/>
        </p:nvSpPr>
        <p:spPr>
          <a:xfrm>
            <a:off x="1774726" y="2754995"/>
            <a:ext cx="47525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Omlægningsprocenterne i Kommissoriet: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60B7C20-BC07-E61A-B7F4-59D305B3EED0}"/>
              </a:ext>
            </a:extLst>
          </p:cNvPr>
          <p:cNvSpPr txBox="1"/>
          <p:nvPr/>
        </p:nvSpPr>
        <p:spPr>
          <a:xfrm>
            <a:off x="1765613" y="3983573"/>
            <a:ext cx="72076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Til gengæld står der også: 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2F37E638-0E41-CE86-BF7B-549BE018BE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3951" y="1151521"/>
            <a:ext cx="3428177" cy="3428999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DC02D64A-63A0-2643-AF0D-D7F1E6C8A2CE}"/>
              </a:ext>
            </a:extLst>
          </p:cNvPr>
          <p:cNvSpPr txBox="1"/>
          <p:nvPr/>
        </p:nvSpPr>
        <p:spPr>
          <a:xfrm>
            <a:off x="8711275" y="6182068"/>
            <a:ext cx="33323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Kommissorium for Kandidatudvalget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, s. 4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B187C97-CB8E-22DA-93DF-C64D8E278782}"/>
              </a:ext>
            </a:extLst>
          </p:cNvPr>
          <p:cNvSpPr/>
          <p:nvPr/>
        </p:nvSpPr>
        <p:spPr bwMode="auto">
          <a:xfrm>
            <a:off x="6671270" y="1759219"/>
            <a:ext cx="576064" cy="2187683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9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237AB-5141-C118-6C72-E03473F2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latin typeface="Arial" panose="020B0604020202020204" pitchFamily="34" charset="0"/>
              </a:rPr>
              <a:t>2. Optag på 20 pct. </a:t>
            </a:r>
            <a:br>
              <a:rPr lang="da-DK" sz="3200" dirty="0">
                <a:latin typeface="Arial" panose="020B0604020202020204" pitchFamily="34" charset="0"/>
              </a:rPr>
            </a:br>
            <a:r>
              <a:rPr lang="da-DK" sz="3200" dirty="0">
                <a:latin typeface="Arial" panose="020B0604020202020204" pitchFamily="34" charset="0"/>
              </a:rPr>
              <a:t>erhvervskandidatstuderende i 2032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884388-A7ED-E705-5B28-32EB51D46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706328"/>
            <a:ext cx="6912768" cy="4545578"/>
          </a:xfrm>
        </p:spPr>
        <p:txBody>
          <a:bodyPr/>
          <a:lstStyle/>
          <a:p>
            <a:r>
              <a:rPr lang="da-DK" dirty="0"/>
              <a:t>Loftet over antal erhvervskandidatuddannelser fjernes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I 2032 skal 20 pct. optages på en </a:t>
            </a:r>
          </a:p>
          <a:p>
            <a:pPr lvl="1"/>
            <a:r>
              <a:rPr lang="da-DK" u="sng" dirty="0"/>
              <a:t>fleksibel erhvervskandidatuddannelse</a:t>
            </a:r>
            <a:r>
              <a:rPr lang="da-DK" dirty="0"/>
              <a:t> eller en </a:t>
            </a:r>
          </a:p>
          <a:p>
            <a:pPr lvl="1"/>
            <a:r>
              <a:rPr lang="da-DK" u="sng" dirty="0"/>
              <a:t>erhvervsrettet kandidatuddannelse med virksomhedsforløb i sektoren</a:t>
            </a:r>
          </a:p>
          <a:p>
            <a:pPr marL="216000" lvl="1" indent="0">
              <a:buNone/>
            </a:pPr>
            <a:endParaRPr lang="da-DK" dirty="0"/>
          </a:p>
          <a:p>
            <a:r>
              <a:rPr lang="da-DK" dirty="0"/>
              <a:t>Kandidatudvalget skal komme med oplæg til en ny erhvervsrettet kandidatuddannelse med virksomhedsforløb som alternativ til erhvervskandidatuddannelsen.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0757A6-95A5-6085-F97D-02697F62E8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1812F03-29D8-47E4-95A4-DD01F64A73D8}"/>
              </a:ext>
            </a:extLst>
          </p:cNvPr>
          <p:cNvGraphicFramePr/>
          <p:nvPr/>
        </p:nvGraphicFramePr>
        <p:xfrm>
          <a:off x="8770697" y="1642462"/>
          <a:ext cx="3168353" cy="357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05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0724E-08AD-0E07-40B9-FAC60332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Større optag af internationale studerende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DD48C5-E422-94F6-31C7-19E18D3C4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Antallet af internationale universitetsstuderende øges</a:t>
            </a:r>
          </a:p>
          <a:p>
            <a:pPr marL="0" indent="0">
              <a:buNone/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a-DK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ærligt inden for de områder, hvor der er særlig efterspørgsel fra danske virksomheder. </a:t>
            </a:r>
            <a:r>
              <a:rPr lang="da-DK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Dog med forventning om regionale tilpasninger</a:t>
            </a:r>
          </a:p>
          <a:p>
            <a:pPr marL="0" indent="0">
              <a:buNone/>
            </a:pPr>
            <a:endParaRPr lang="da-DK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a-DK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Universiteterne kan oprette 1.100 engelsksprogede ordinære studiepladser hvert år i perioden 2024-2028 og 2.500 ordinære studiepladser årligt fra 2029</a:t>
            </a:r>
          </a:p>
          <a:p>
            <a:pPr marL="0" indent="0">
              <a:buNone/>
            </a:pPr>
            <a:endParaRPr lang="da-DK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Det er ambitionen, at op mod halvdelen af de nye erhvervskandidatuddannelsespladser skal optages af internationale studerende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2263081-3353-B28B-5419-504B4D53B3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pic>
        <p:nvPicPr>
          <p:cNvPr id="14" name="Pladsholder til billede 11" descr="Globus om natten">
            <a:extLst>
              <a:ext uri="{FF2B5EF4-FFF2-40B4-BE49-F238E27FC236}">
                <a16:creationId xmlns:a16="http://schemas.microsoft.com/office/drawing/2014/main" id="{9DEBC263-546C-2964-1106-C8C7919FFC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 b="17544"/>
          <a:stretch>
            <a:fillRect/>
          </a:stretch>
        </p:blipFill>
        <p:spPr>
          <a:xfrm>
            <a:off x="8331200" y="3563938"/>
            <a:ext cx="3859213" cy="2505075"/>
          </a:xfrm>
        </p:spPr>
      </p:pic>
      <p:pic>
        <p:nvPicPr>
          <p:cNvPr id="19" name="Picture Placeholder 16">
            <a:extLst>
              <a:ext uri="{FF2B5EF4-FFF2-40B4-BE49-F238E27FC236}">
                <a16:creationId xmlns:a16="http://schemas.microsoft.com/office/drawing/2014/main" id="{5CE50690-EEDE-85D0-C9E3-36DC2F5A1C71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b="1318"/>
          <a:stretch/>
        </p:blipFill>
        <p:spPr>
          <a:xfrm>
            <a:off x="8331213" y="849734"/>
            <a:ext cx="3859200" cy="2505600"/>
          </a:xfrm>
        </p:spPr>
      </p:pic>
    </p:spTree>
    <p:extLst>
      <p:ext uri="{BB962C8B-B14F-4D97-AF65-F5344CB8AC3E}">
        <p14:creationId xmlns:p14="http://schemas.microsoft.com/office/powerpoint/2010/main" val="188890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31BB7F-8525-AABC-542C-A1922CDA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Sektordimensionering på de akademiske bacheloruddannelser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18363ED-3D80-0CF4-AE29-F0FF9837B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706328"/>
            <a:ext cx="9433048" cy="4545578"/>
          </a:xfrm>
        </p:spPr>
        <p:txBody>
          <a:bodyPr/>
          <a:lstStyle/>
          <a:p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Forligspartierne har aftalt en </a:t>
            </a:r>
            <a:r>
              <a:rPr lang="da-DK" sz="1800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8 pct. reduktion </a:t>
            </a: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tilgangen til de akademiske bacheloruddannelser fra 2025, i forhold til det nuværende niveau (</a:t>
            </a:r>
            <a:r>
              <a:rPr lang="da-DK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gns</a:t>
            </a:r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2018-2022) </a:t>
            </a:r>
          </a:p>
          <a:p>
            <a:pPr marL="0" indent="0">
              <a:buNone/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Sektordimensioneringen fastholdes fremadrettet i 5 års intervaller, fastsat efter udviklingen i ungdomsårgangene</a:t>
            </a:r>
          </a:p>
          <a:p>
            <a:pPr marL="0" indent="0">
              <a:buNone/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Dimensioneringen skal tage betydeligt hensyn til: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1AA725-0212-90A6-9B70-26D333BB5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298CB74-A61E-E867-C94C-6105AD1F6CD1}"/>
              </a:ext>
            </a:extLst>
          </p:cNvPr>
          <p:cNvSpPr/>
          <p:nvPr/>
        </p:nvSpPr>
        <p:spPr bwMode="auto">
          <a:xfrm>
            <a:off x="2000177" y="4584597"/>
            <a:ext cx="2088232" cy="93957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Uddannelsernes dimittendledighed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497BFD1-2DFC-D30E-C8F7-0A3B3EB8753C}"/>
              </a:ext>
            </a:extLst>
          </p:cNvPr>
          <p:cNvSpPr/>
          <p:nvPr/>
        </p:nvSpPr>
        <p:spPr bwMode="auto">
          <a:xfrm>
            <a:off x="4268101" y="4584597"/>
            <a:ext cx="2088232" cy="939573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Erhvervslivets efterspørgsel efter arbejdskraft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653B3C1-4D93-45D2-C761-7C8B6B3C7C2D}"/>
              </a:ext>
            </a:extLst>
          </p:cNvPr>
          <p:cNvSpPr/>
          <p:nvPr/>
        </p:nvSpPr>
        <p:spPr bwMode="auto">
          <a:xfrm>
            <a:off x="6536025" y="4584597"/>
            <a:ext cx="2088232" cy="93957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Små fag og forskningsmiljøer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2314C98-261E-C1BB-B3BE-FB331136429A}"/>
              </a:ext>
            </a:extLst>
          </p:cNvPr>
          <p:cNvSpPr/>
          <p:nvPr/>
        </p:nvSpPr>
        <p:spPr bwMode="auto">
          <a:xfrm>
            <a:off x="8803949" y="4581128"/>
            <a:ext cx="2088232" cy="93957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Arbejdsdelingen </a:t>
            </a:r>
            <a:b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</a:b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på tværs af universiteterne </a:t>
            </a:r>
            <a:b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</a:b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t>i hele landet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0E94667-EE36-3B08-165F-280EFAC4F0CF}"/>
              </a:ext>
            </a:extLst>
          </p:cNvPr>
          <p:cNvCxnSpPr/>
          <p:nvPr/>
        </p:nvCxnSpPr>
        <p:spPr bwMode="auto">
          <a:xfrm>
            <a:off x="3070870" y="5520701"/>
            <a:ext cx="0" cy="2845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683A47FB-18D4-DADE-B3D9-D081D0D97634}"/>
              </a:ext>
            </a:extLst>
          </p:cNvPr>
          <p:cNvGraphicFramePr>
            <a:graphicFrameLocks noGrp="1"/>
          </p:cNvGraphicFramePr>
          <p:nvPr/>
        </p:nvGraphicFramePr>
        <p:xfrm>
          <a:off x="2000176" y="5733256"/>
          <a:ext cx="8892003" cy="3657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718766">
                  <a:extLst>
                    <a:ext uri="{9D8B030D-6E8A-4147-A177-3AD203B41FA5}">
                      <a16:colId xmlns:a16="http://schemas.microsoft.com/office/drawing/2014/main" val="362054661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231429677"/>
                    </a:ext>
                  </a:extLst>
                </a:gridCol>
                <a:gridCol w="1702417">
                  <a:extLst>
                    <a:ext uri="{9D8B030D-6E8A-4147-A177-3AD203B41FA5}">
                      <a16:colId xmlns:a16="http://schemas.microsoft.com/office/drawing/2014/main" val="1392357588"/>
                    </a:ext>
                  </a:extLst>
                </a:gridCol>
                <a:gridCol w="1884593">
                  <a:extLst>
                    <a:ext uri="{9D8B030D-6E8A-4147-A177-3AD203B41FA5}">
                      <a16:colId xmlns:a16="http://schemas.microsoft.com/office/drawing/2014/main" val="503553794"/>
                    </a:ext>
                  </a:extLst>
                </a:gridCol>
                <a:gridCol w="1570003">
                  <a:extLst>
                    <a:ext uri="{9D8B030D-6E8A-4147-A177-3AD203B41FA5}">
                      <a16:colId xmlns:a16="http://schemas.microsoft.com/office/drawing/2014/main" val="2901930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dirty="0">
                          <a:effectLst/>
                        </a:rPr>
                        <a:t>Universiteter samlet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effectLst/>
                        </a:rPr>
                        <a:t>Alle kandidatuddannelser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effectLst/>
                        </a:rPr>
                        <a:t>Hovedområdet TEK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effectLst/>
                        </a:rPr>
                        <a:t>TEK ekskl. DTU</a:t>
                      </a:r>
                      <a:endParaRPr lang="da-D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effectLst/>
                        </a:rPr>
                        <a:t>DTU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29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effectLst/>
                        </a:rPr>
                        <a:t>10,2 %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200" b="1">
                          <a:effectLst/>
                        </a:rPr>
                        <a:t>11,0 %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200" b="1">
                          <a:effectLst/>
                        </a:rPr>
                        <a:t>6,4 %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200" b="1">
                          <a:effectLst/>
                        </a:rPr>
                        <a:t>8,0 %</a:t>
                      </a:r>
                      <a:endParaRPr lang="da-DK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effectLst/>
                        </a:rPr>
                        <a:t>5,1 %</a:t>
                      </a:r>
                      <a:endParaRPr lang="da-D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166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74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16D97-6635-4757-513D-9B397878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Ønske om øget livslang læring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232A47-BB88-D7E1-8B6B-E9783F3DA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Aftalepartierne ønsker en kulturændring i forhold til livslang læring</a:t>
            </a:r>
          </a:p>
          <a:p>
            <a:pPr marL="0" indent="0">
              <a:buNone/>
            </a:pPr>
            <a:endParaRPr lang="da-DK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Særlige muligheder for dimittender med en kandidatuddannelse på 75 ECTS: </a:t>
            </a:r>
          </a:p>
          <a:p>
            <a:pPr lvl="1"/>
            <a:r>
              <a:rPr lang="da-DK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da-DK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 vende tilbage til universitetet og opnå et kandidattillægsbevis</a:t>
            </a:r>
          </a:p>
          <a:p>
            <a:pPr lvl="1"/>
            <a:r>
              <a:rPr lang="da-DK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Får nedsat deltagerbetaling til livslang læring</a:t>
            </a:r>
          </a:p>
          <a:p>
            <a:pPr lvl="1"/>
            <a:r>
              <a:rPr lang="da-DK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Mulighed for at tage en ny kandidatuddannelse på fuld tid efter to år på arbejdsmarkedet (hvis der er ledige pladser)</a:t>
            </a:r>
          </a:p>
          <a:p>
            <a:pPr marL="216000" lvl="1" indent="0">
              <a:buNone/>
            </a:pPr>
            <a:endParaRPr lang="da-DK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 er først afsat midler til livslang læring fra 2034 og frem (10 mio. kr.)</a:t>
            </a:r>
          </a:p>
          <a:p>
            <a:endParaRPr lang="da-DK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9AF3659-30FF-B2B2-9B6A-79527DB4B8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pic>
        <p:nvPicPr>
          <p:cNvPr id="2054" name="Picture 6" descr="Executive MBA - DTU – Learn for life">
            <a:extLst>
              <a:ext uri="{FF2B5EF4-FFF2-40B4-BE49-F238E27FC236}">
                <a16:creationId xmlns:a16="http://schemas.microsoft.com/office/drawing/2014/main" id="{08F062D5-D33B-ED7E-06A0-3E3DF8E8BBD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" b="14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felong learning: the key to development, growth, and continuing success">
            <a:extLst>
              <a:ext uri="{FF2B5EF4-FFF2-40B4-BE49-F238E27FC236}">
                <a16:creationId xmlns:a16="http://schemas.microsoft.com/office/drawing/2014/main" id="{148011F6-5D0C-AA36-8642-E9E7D1F1B4E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8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3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0DAB5-2EB7-62C4-0181-F74FF91C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Får reformen konsekvenser for DTU?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C1A859-444D-BA67-E4F7-F81DC4EDC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strike="sngStrike" kern="1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1¼ årige kandidatuddannelse  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Erhvervskandidat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>
                <a:effectLst/>
                <a:latin typeface="Arial (tekst)"/>
                <a:ea typeface="Arial" panose="020B0604020202020204" pitchFamily="34" charset="0"/>
                <a:cs typeface="Verdana" panose="020B0604030504040204" pitchFamily="34" charset="0"/>
              </a:rPr>
              <a:t>Nye erhvervskandidatuddannelser med virksomhedsforløb</a:t>
            </a:r>
            <a:endParaRPr lang="da-DK" dirty="0">
              <a:latin typeface="Arial (tekst)"/>
              <a:ea typeface="Arial" panose="020B060402020202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a-DK" dirty="0">
              <a:effectLst/>
              <a:latin typeface="Arial (tekst)"/>
              <a:ea typeface="Arial" panose="020B0604020202020204" pitchFamily="34" charset="0"/>
              <a:cs typeface="Verdana" panose="020B0604030504040204" pitchFamily="34" charset="0"/>
            </a:endParaRPr>
          </a:p>
          <a:p>
            <a:r>
              <a:rPr lang="da-DK" dirty="0">
                <a:effectLst/>
                <a:latin typeface="Arial (tekst)"/>
                <a:ea typeface="Arial" panose="020B0604020202020204" pitchFamily="34" charset="0"/>
                <a:cs typeface="Verdana" panose="020B0604030504040204" pitchFamily="34" charset="0"/>
              </a:rPr>
              <a:t>Internationale studerende?</a:t>
            </a:r>
          </a:p>
          <a:p>
            <a:pPr marL="0" indent="0">
              <a:buNone/>
            </a:pPr>
            <a:endParaRPr lang="da-DK" dirty="0">
              <a:effectLst/>
              <a:latin typeface="Arial (tekst)"/>
              <a:ea typeface="Arial" panose="020B0604020202020204" pitchFamily="34" charset="0"/>
              <a:cs typeface="Verdana" panose="020B0604030504040204" pitchFamily="34" charset="0"/>
            </a:endParaRPr>
          </a:p>
          <a:p>
            <a:r>
              <a:rPr lang="da-DK" dirty="0"/>
              <a:t>Dimensionering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r>
              <a:rPr lang="da-DK" dirty="0">
                <a:latin typeface="Arial (tekst)"/>
              </a:rPr>
              <a:t>Livslang læring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21748E-B6F3-09A1-9F5F-D44C86982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34" y="4077072"/>
            <a:ext cx="878030" cy="878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134" y="1412246"/>
            <a:ext cx="878030" cy="87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0DAB5-2EB7-62C4-0181-F74FF91C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702" y="188640"/>
            <a:ext cx="9312374" cy="972716"/>
          </a:xfrm>
        </p:spPr>
        <p:txBody>
          <a:bodyPr/>
          <a:lstStyle/>
          <a:p>
            <a:r>
              <a:rPr lang="da-DK" dirty="0"/>
              <a:t>Spørgsmål til DUU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12409529-2596-AF75-8679-1029372FC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72788"/>
              </p:ext>
            </p:extLst>
          </p:nvPr>
        </p:nvGraphicFramePr>
        <p:xfrm>
          <a:off x="982291" y="1824676"/>
          <a:ext cx="5256584" cy="2756535"/>
        </p:xfrm>
        <a:graphic>
          <a:graphicData uri="http://schemas.openxmlformats.org/drawingml/2006/table">
            <a:tbl>
              <a:tblPr/>
              <a:tblGrid>
                <a:gridCol w="5256584">
                  <a:extLst>
                    <a:ext uri="{9D8B030D-6E8A-4147-A177-3AD203B41FA5}">
                      <a16:colId xmlns:a16="http://schemas.microsoft.com/office/drawing/2014/main" val="2202042546"/>
                    </a:ext>
                  </a:extLst>
                </a:gridCol>
              </a:tblGrid>
              <a:tr h="240615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2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da-DK" sz="2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Hvordan kan erhvervskandidatuddannelsen justeres, </a:t>
                      </a:r>
                      <a:br>
                        <a:rPr lang="da-DK" sz="2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da-DK" sz="2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så den bliver attraktiv for diplomingeniørstuderende?</a:t>
                      </a:r>
                    </a:p>
                    <a:p>
                      <a:pPr marL="0" lvl="0" indent="0" algn="l">
                        <a:lnSpc>
                          <a:spcPct val="122000"/>
                        </a:lnSpc>
                        <a:buFont typeface="Arial" panose="020B0604020202020204" pitchFamily="34" charset="0"/>
                        <a:buNone/>
                      </a:pPr>
                      <a:endParaRPr lang="da-DK" sz="2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292332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21748E-B6F3-09A1-9F5F-D44C86982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1E118D1-1ADE-F8B5-0438-785179AD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38" y="836712"/>
            <a:ext cx="4116188" cy="231108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0C685C4-2978-4EE8-7774-071419050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538" y="3501008"/>
            <a:ext cx="4116188" cy="23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da-DK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UU 22. sep. 2023</a:t>
            </a:r>
            <a:br>
              <a:rPr lang="da-DK" b="0" i="0" dirty="0">
                <a:effectLst/>
                <a:latin typeface="Arial" panose="020B0604020202020204" pitchFamily="34" charset="0"/>
              </a:rPr>
            </a:br>
            <a:endParaRPr lang="da-DK" sz="2000" dirty="0">
              <a:latin typeface="Arial"/>
              <a:cs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err="1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5464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ChatGPT</a:t>
            </a:r>
            <a:endParaRPr lang="da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20543-DE90-B7FC-B3CE-6697B1176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9" y="1412776"/>
            <a:ext cx="5845347" cy="4838799"/>
          </a:xfrm>
        </p:spPr>
        <p:txBody>
          <a:bodyPr/>
          <a:lstStyle/>
          <a:p>
            <a:pPr lvl="0"/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Hvad tænker I om dokumentet, fremstår det klart? </a:t>
            </a:r>
            <a:b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Opfylder dokumentet vores behov på nuværende tidspunkt?</a:t>
            </a: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 der særlige opmærksomhedspunkter i forhold til det videre arbejde?</a:t>
            </a: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a-DK" sz="28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C46613A-C55A-A840-7F99-5D31F2D0A4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43C3873-8525-3541-1A64-0AFAD7BFC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638" y="1772816"/>
            <a:ext cx="5494112" cy="31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8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Eventuelt</a:t>
            </a:r>
            <a:br>
              <a:rPr lang="da-DK" b="0" i="0" dirty="0">
                <a:effectLst/>
                <a:latin typeface="Arial" panose="020B0604020202020204" pitchFamily="34" charset="0"/>
              </a:rPr>
            </a:br>
            <a:endParaRPr lang="da-DK" sz="2000" dirty="0">
              <a:latin typeface="Arial"/>
              <a:cs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err="1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2178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0" i="0" dirty="0" err="1">
                <a:effectLst/>
                <a:latin typeface="Arial" panose="020B0604020202020204" pitchFamily="34" charset="0"/>
              </a:rPr>
              <a:t>Meddelselser</a:t>
            </a:r>
            <a:br>
              <a:rPr lang="da-DK" b="0" i="0" dirty="0">
                <a:effectLst/>
                <a:latin typeface="Arial" panose="020B0604020202020204" pitchFamily="34" charset="0"/>
              </a:rPr>
            </a:br>
            <a:br>
              <a:rPr lang="da-DK" b="0" i="0" dirty="0">
                <a:effectLst/>
                <a:latin typeface="Arial" panose="020B0604020202020204" pitchFamily="34" charset="0"/>
              </a:rPr>
            </a:br>
            <a:endParaRPr lang="da-DK" sz="2000" dirty="0">
              <a:latin typeface="Arial"/>
              <a:cs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err="1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32183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3B7B5-8C67-2588-4615-77DFF4EC2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9" y="3501008"/>
            <a:ext cx="10840028" cy="2750567"/>
          </a:xfrm>
        </p:spPr>
        <p:txBody>
          <a:bodyPr/>
          <a:lstStyle/>
          <a:p>
            <a:r>
              <a:rPr lang="da-DK" sz="2500" dirty="0"/>
              <a:t>Sommeroptag</a:t>
            </a:r>
            <a:br>
              <a:rPr lang="da-DK" sz="2500" dirty="0"/>
            </a:br>
            <a:br>
              <a:rPr lang="da-DK" sz="2500" dirty="0"/>
            </a:br>
            <a:r>
              <a:rPr lang="da-DK" sz="2500" dirty="0"/>
              <a:t>Udpegning af studieledere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F04EB94-153D-6429-167E-77A9C7A033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24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B638306-ACBB-CC88-2494-98B389D5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78" y="476672"/>
            <a:ext cx="4677428" cy="278168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321BA7B-AB32-E2EA-FD6F-208092772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78" y="4221088"/>
            <a:ext cx="5004277" cy="17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5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25AB-85B7-5105-B959-EA6B10DF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DAGSORDEN</a:t>
            </a:r>
            <a:endParaRPr lang="da-DK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5906-CA74-4500-B490-6CAA1B233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 wrap="square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Velkommen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Ny studiestart 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Uddannelsesreformen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 err="1"/>
              <a:t>ChatGPT</a:t>
            </a: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Eventuelt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Meddelelser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DFAFC-30D4-F958-54AC-9A45F687B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EA872-A674-449B-A120-B97244F8E91D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B3DB229-0389-A3DE-42B7-9A64C0567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92" y="1844824"/>
            <a:ext cx="5439158" cy="29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5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000" dirty="0"/>
              <a:t>Ny studiestart </a:t>
            </a:r>
            <a:br>
              <a:rPr lang="da-DK" sz="5000" dirty="0"/>
            </a:br>
            <a:endParaRPr lang="da-DK" sz="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1160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Ny studiestart </a:t>
            </a:r>
            <a:r>
              <a:rPr lang="en-GB" sz="4800" dirty="0" err="1"/>
              <a:t>på</a:t>
            </a:r>
            <a:r>
              <a:rPr lang="en-GB" sz="4800" dirty="0"/>
              <a:t> DTU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Hvad</a:t>
            </a:r>
            <a:r>
              <a:rPr lang="en-GB" dirty="0"/>
              <a:t> </a:t>
            </a:r>
            <a:r>
              <a:rPr lang="en-GB" dirty="0" err="1"/>
              <a:t>rør</a:t>
            </a:r>
            <a:r>
              <a:rPr lang="en-GB" dirty="0"/>
              <a:t> sig, og </a:t>
            </a:r>
            <a:r>
              <a:rPr lang="en-GB" dirty="0" err="1"/>
              <a:t>hvor</a:t>
            </a:r>
            <a:r>
              <a:rPr lang="en-GB" dirty="0"/>
              <a:t> er vi i </a:t>
            </a:r>
            <a:r>
              <a:rPr lang="en-GB" dirty="0" err="1"/>
              <a:t>processen</a:t>
            </a:r>
            <a:r>
              <a:rPr lang="en-GB" dirty="0"/>
              <a:t> – </a:t>
            </a:r>
            <a:r>
              <a:rPr lang="en-GB" dirty="0" err="1"/>
              <a:t>dekan</a:t>
            </a:r>
            <a:r>
              <a:rPr lang="en-GB" dirty="0"/>
              <a:t> Lars D. Christoffersen giver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indflyvning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Studiestarten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bygge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DTU’s </a:t>
            </a:r>
            <a:r>
              <a:rPr lang="en-GB" dirty="0" err="1"/>
              <a:t>værdier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dirty="0" err="1"/>
              <a:t>nytænkning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dirty="0" err="1"/>
              <a:t>troværdighed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- engagement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Studiestarten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understøttes</a:t>
            </a:r>
            <a:r>
              <a:rPr lang="en-GB" dirty="0"/>
              <a:t> af og </a:t>
            </a:r>
            <a:r>
              <a:rPr lang="en-GB" dirty="0" err="1"/>
              <a:t>være</a:t>
            </a:r>
            <a:r>
              <a:rPr lang="en-GB" dirty="0"/>
              <a:t> med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sikre</a:t>
            </a:r>
            <a:r>
              <a:rPr lang="en-GB" dirty="0"/>
              <a:t> at vi </a:t>
            </a:r>
            <a:r>
              <a:rPr lang="en-GB" dirty="0" err="1"/>
              <a:t>arbejder</a:t>
            </a:r>
            <a:r>
              <a:rPr lang="en-GB" dirty="0"/>
              <a:t> </a:t>
            </a:r>
            <a:r>
              <a:rPr lang="en-GB" dirty="0" err="1"/>
              <a:t>ud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Vincent </a:t>
            </a:r>
            <a:r>
              <a:rPr lang="en-GB" dirty="0" err="1"/>
              <a:t>Tintos</a:t>
            </a:r>
            <a:r>
              <a:rPr lang="en-GB" dirty="0"/>
              <a:t> </a:t>
            </a:r>
            <a:r>
              <a:rPr lang="en-GB" dirty="0" err="1"/>
              <a:t>teori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2466BE5B-7448-FC5E-AFDD-0209CF9294B0}"/>
              </a:ext>
            </a:extLst>
          </p:cNvPr>
          <p:cNvSpPr txBox="1"/>
          <p:nvPr/>
        </p:nvSpPr>
        <p:spPr>
          <a:xfrm>
            <a:off x="1718897" y="1256927"/>
            <a:ext cx="2497053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 Mål</a:t>
            </a:r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>
              <a:solidFill>
                <a:schemeClr val="bg1"/>
              </a:solidFill>
            </a:endParaRPr>
          </a:p>
          <a:p>
            <a:r>
              <a:rPr lang="da-DK" b="1" dirty="0"/>
              <a:t>Self-</a:t>
            </a:r>
            <a:r>
              <a:rPr lang="da-DK" b="1" dirty="0" err="1"/>
              <a:t>efficacy</a:t>
            </a:r>
            <a:r>
              <a:rPr lang="da-DK" b="1" dirty="0">
                <a:solidFill>
                  <a:schemeClr val="bg1"/>
                </a:solidFill>
              </a:rPr>
              <a:t> </a:t>
            </a:r>
            <a:endParaRPr lang="da-DK" i="1" dirty="0"/>
          </a:p>
          <a:p>
            <a:r>
              <a:rPr lang="da-DK" i="1" dirty="0"/>
              <a:t>Jeg tror på at jeg kan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1400" dirty="0"/>
              <a:t>Succesoplevelser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1400" dirty="0"/>
              <a:t>Oplevelsen af at andre tror på en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1400" dirty="0"/>
              <a:t>Rollemodeller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8BFE5F5-B554-01B9-BE38-A42AFB179107}"/>
              </a:ext>
            </a:extLst>
          </p:cNvPr>
          <p:cNvSpPr txBox="1"/>
          <p:nvPr/>
        </p:nvSpPr>
        <p:spPr>
          <a:xfrm>
            <a:off x="4646359" y="1265108"/>
            <a:ext cx="24970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Motivation</a:t>
            </a:r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>
              <a:solidFill>
                <a:schemeClr val="bg1"/>
              </a:solidFill>
            </a:endParaRPr>
          </a:p>
          <a:p>
            <a:pPr algn="ctr"/>
            <a:r>
              <a:rPr lang="da-DK" b="1" dirty="0"/>
              <a:t>Sense om </a:t>
            </a:r>
            <a:r>
              <a:rPr lang="da-DK" b="1" dirty="0" err="1"/>
              <a:t>belonging</a:t>
            </a:r>
            <a:endParaRPr lang="da-DK" sz="1400" dirty="0"/>
          </a:p>
          <a:p>
            <a:pPr algn="ctr"/>
            <a:r>
              <a:rPr lang="da-DK" i="1" dirty="0"/>
              <a:t>Jeg føler mig hjemme</a:t>
            </a:r>
            <a:endParaRPr lang="da-DK" sz="1400" dirty="0"/>
          </a:p>
          <a:p>
            <a:pPr algn="ctr"/>
            <a:r>
              <a:rPr lang="da-DK" sz="1400" dirty="0"/>
              <a:t>Relationer til:</a:t>
            </a:r>
          </a:p>
          <a:p>
            <a:pPr marL="285721" indent="-285721" algn="ctr">
              <a:buSzPct val="100000"/>
              <a:buFont typeface="Gill Sans MT" panose="020B0502020104020203" pitchFamily="34" charset="0"/>
              <a:buChar char="•"/>
            </a:pPr>
            <a:r>
              <a:rPr lang="da-DK" sz="1400" dirty="0"/>
              <a:t>Medstuderende </a:t>
            </a:r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Ældre studerende</a:t>
            </a:r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Undervisere/personale 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CE4AA96-0D20-7950-EFC1-7870F31C6486}"/>
              </a:ext>
            </a:extLst>
          </p:cNvPr>
          <p:cNvSpPr txBox="1"/>
          <p:nvPr/>
        </p:nvSpPr>
        <p:spPr>
          <a:xfrm>
            <a:off x="7974464" y="1253576"/>
            <a:ext cx="337732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Gennemførsel</a:t>
            </a:r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>
              <a:solidFill>
                <a:schemeClr val="bg1"/>
              </a:solidFill>
            </a:endParaRPr>
          </a:p>
          <a:p>
            <a:pPr algn="ctr"/>
            <a:r>
              <a:rPr lang="da-DK" b="1" dirty="0"/>
              <a:t>Perception of curriculum</a:t>
            </a:r>
          </a:p>
          <a:p>
            <a:pPr algn="ctr"/>
            <a:r>
              <a:rPr lang="da-DK" i="1" dirty="0"/>
              <a:t>Det giver mening for mig</a:t>
            </a:r>
            <a:endParaRPr lang="da-DK" dirty="0"/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Formål med det faglige</a:t>
            </a:r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Forståelse af det fagliges relevans </a:t>
            </a:r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Følelsen af progression i læring </a:t>
            </a:r>
          </a:p>
        </p:txBody>
      </p:sp>
      <p:sp>
        <p:nvSpPr>
          <p:cNvPr id="8" name="Pil: venstre-højre 7">
            <a:extLst>
              <a:ext uri="{FF2B5EF4-FFF2-40B4-BE49-F238E27FC236}">
                <a16:creationId xmlns:a16="http://schemas.microsoft.com/office/drawing/2014/main" id="{C570C966-A213-D838-EA86-DFD3D50853B6}"/>
              </a:ext>
            </a:extLst>
          </p:cNvPr>
          <p:cNvSpPr/>
          <p:nvPr/>
        </p:nvSpPr>
        <p:spPr>
          <a:xfrm>
            <a:off x="7327899" y="3465106"/>
            <a:ext cx="425454" cy="212514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1502086B-0445-364E-6A88-5A228E7187DA}"/>
              </a:ext>
            </a:extLst>
          </p:cNvPr>
          <p:cNvSpPr/>
          <p:nvPr/>
        </p:nvSpPr>
        <p:spPr>
          <a:xfrm>
            <a:off x="3804387" y="3429000"/>
            <a:ext cx="462560" cy="2486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3386AA5A-AAD3-FB52-2500-2C55FCA0241A}"/>
              </a:ext>
            </a:extLst>
          </p:cNvPr>
          <p:cNvSpPr/>
          <p:nvPr/>
        </p:nvSpPr>
        <p:spPr>
          <a:xfrm rot="19051200">
            <a:off x="3075609" y="2406312"/>
            <a:ext cx="2126481" cy="2512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E4A2434D-5D53-54AC-E746-2E0EF6991A71}"/>
              </a:ext>
            </a:extLst>
          </p:cNvPr>
          <p:cNvSpPr/>
          <p:nvPr/>
        </p:nvSpPr>
        <p:spPr>
          <a:xfrm rot="16200000">
            <a:off x="5160710" y="2275762"/>
            <a:ext cx="1376789" cy="49763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il: højre 2">
            <a:extLst>
              <a:ext uri="{FF2B5EF4-FFF2-40B4-BE49-F238E27FC236}">
                <a16:creationId xmlns:a16="http://schemas.microsoft.com/office/drawing/2014/main" id="{C518E0BD-0FD3-5973-177B-371CDB6DAF4F}"/>
              </a:ext>
            </a:extLst>
          </p:cNvPr>
          <p:cNvSpPr/>
          <p:nvPr/>
        </p:nvSpPr>
        <p:spPr>
          <a:xfrm>
            <a:off x="7129793" y="1285499"/>
            <a:ext cx="560913" cy="38012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il: højre 12">
            <a:extLst>
              <a:ext uri="{FF2B5EF4-FFF2-40B4-BE49-F238E27FC236}">
                <a16:creationId xmlns:a16="http://schemas.microsoft.com/office/drawing/2014/main" id="{2AE7D2EB-DBE8-0E5A-1151-92AF1D6D29FF}"/>
              </a:ext>
            </a:extLst>
          </p:cNvPr>
          <p:cNvSpPr/>
          <p:nvPr/>
        </p:nvSpPr>
        <p:spPr>
          <a:xfrm rot="13228727">
            <a:off x="6700959" y="2458678"/>
            <a:ext cx="2069816" cy="2512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D96A9055-B206-8CC8-989E-25D3EE82D29F}"/>
              </a:ext>
            </a:extLst>
          </p:cNvPr>
          <p:cNvSpPr/>
          <p:nvPr/>
        </p:nvSpPr>
        <p:spPr>
          <a:xfrm>
            <a:off x="3588664" y="1313629"/>
            <a:ext cx="560913" cy="38012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Grafik 16" descr="Skål kontur">
            <a:extLst>
              <a:ext uri="{FF2B5EF4-FFF2-40B4-BE49-F238E27FC236}">
                <a16:creationId xmlns:a16="http://schemas.microsoft.com/office/drawing/2014/main" id="{7D4EDFC0-1F46-580A-1D51-8D1831423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7250" y="5568512"/>
            <a:ext cx="995911" cy="995911"/>
          </a:xfrm>
          <a:prstGeom prst="rect">
            <a:avLst/>
          </a:prstGeom>
        </p:spPr>
      </p:pic>
      <p:pic>
        <p:nvPicPr>
          <p:cNvPr id="21" name="Grafik 20" descr="Muskuløs arm kontur">
            <a:extLst>
              <a:ext uri="{FF2B5EF4-FFF2-40B4-BE49-F238E27FC236}">
                <a16:creationId xmlns:a16="http://schemas.microsoft.com/office/drawing/2014/main" id="{45EE8C7F-12E8-E633-11EB-9CDDD7D47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6774" y="5478833"/>
            <a:ext cx="914281" cy="914281"/>
          </a:xfrm>
          <a:prstGeom prst="rect">
            <a:avLst/>
          </a:prstGeom>
        </p:spPr>
      </p:pic>
      <p:pic>
        <p:nvPicPr>
          <p:cNvPr id="25" name="Grafik 24" descr="Ambition kontur">
            <a:extLst>
              <a:ext uri="{FF2B5EF4-FFF2-40B4-BE49-F238E27FC236}">
                <a16:creationId xmlns:a16="http://schemas.microsoft.com/office/drawing/2014/main" id="{8D5CB967-911D-0BAF-C0F1-D4C30A72E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1550" y="5481958"/>
            <a:ext cx="914281" cy="91428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CCD76D7-AC9F-24D0-51F5-B9849118FD5D}"/>
              </a:ext>
            </a:extLst>
          </p:cNvPr>
          <p:cNvSpPr txBox="1"/>
          <p:nvPr/>
        </p:nvSpPr>
        <p:spPr>
          <a:xfrm>
            <a:off x="3121055" y="393381"/>
            <a:ext cx="6048672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Fortolkning af Vincent </a:t>
            </a:r>
            <a:r>
              <a:rPr lang="da-DK" sz="3200" dirty="0" err="1"/>
              <a:t>Tinto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82673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30725-3300-87CF-51BA-4B85DD5FC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794469"/>
          </a:xfrm>
        </p:spPr>
        <p:txBody>
          <a:bodyPr/>
          <a:lstStyle/>
          <a:p>
            <a:r>
              <a:rPr lang="da-DK" sz="5400" dirty="0"/>
              <a:t>Dialog om følgende temaer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4F860E7-D912-FBA4-F332-299BF04E9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2060848"/>
            <a:ext cx="9142810" cy="4032448"/>
          </a:xfrm>
        </p:spPr>
        <p:txBody>
          <a:bodyPr/>
          <a:lstStyle/>
          <a:p>
            <a:pPr algn="l"/>
            <a:r>
              <a:rPr lang="da-DK" dirty="0"/>
              <a:t>- Hvad bør fokus være i studiestarten?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- Hvordan inddrager vi det faglige miljø?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- Hvad tænker vi om, at studiestarten også går ind i den første dag af 13-ugers perioden? Hvad ser I af fordele og ulemper?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- Hvad er jeres tanker omkring en ‘Student fair’, hvor vi åbner op for det faglige miljø, spændende projekter viser sig frem, nye udviklinger, PF klubber og foreninger, Grøn Dyst, Blue </a:t>
            </a:r>
            <a:r>
              <a:rPr lang="da-DK" dirty="0" err="1"/>
              <a:t>dot</a:t>
            </a:r>
            <a:r>
              <a:rPr lang="da-DK" dirty="0"/>
              <a:t> m.m. </a:t>
            </a:r>
          </a:p>
          <a:p>
            <a:pPr algn="l"/>
            <a:endParaRPr lang="da-DK" dirty="0"/>
          </a:p>
          <a:p>
            <a:pPr algn="l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658762-C57A-5D93-87F1-217869C1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80CB-0D12-45C6-A0A6-162FE2846AC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71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Uddannelsesreformen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9468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/>
          <a:lstStyle/>
          <a:p>
            <a:r>
              <a:rPr lang="da-DK" dirty="0" err="1"/>
              <a:t>Universitetsuddannel-serne</a:t>
            </a:r>
            <a:r>
              <a:rPr lang="da-DK" dirty="0"/>
              <a:t> i Danmark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/>
          <a:lstStyle/>
          <a:p>
            <a:r>
              <a:rPr lang="da-DK" dirty="0"/>
              <a:t>Aftale om rammerne for reform af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6450" y="6541200"/>
            <a:ext cx="432600" cy="31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31331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jela\AppData\Local\Temp\Templafy\PowerPointVsto\Assets\COLOURBOX37635387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OES\AppData\Local\Temp\Templafy\PowerPointVsto\Assets\d975d2ec-4ef8-4149-95c9-8a0bf672025c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1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3.xml><?xml version="1.0" encoding="utf-8"?>
<a:theme xmlns:a="http://schemas.openxmlformats.org/drawingml/2006/main" name="2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6957682264213454","enableDocumentContentUpdater":true,"version":"1.2"}]]></TemplafySlideTemplateConfiguration>
</file>

<file path=customXml/item1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7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1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1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2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documentContentValidatorConfiguration":{"enableDocumentContentValidator":false,"documentContentValidatorVersion":0},"elementsMetadata":[],"slideId":"636957682264213454","enableDocumentContentUpdater":true,"version":"1.2"}]]></TemplafySlideTemplateConfiguration>
</file>

<file path=customXml/item3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5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C48+JFTVLXDpJVkmYkfd+A=="},{"name":"PresentationTitle","value":"Ohgschz2V6xOUnRtsaolqA=="}]}]]></TemplafyForm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Props1.xml><?xml version="1.0" encoding="utf-8"?>
<ds:datastoreItem xmlns:ds="http://schemas.openxmlformats.org/officeDocument/2006/customXml" ds:itemID="{E618FA3B-8A67-40AE-8AE5-229504AB69D3}">
  <ds:schemaRefs/>
</ds:datastoreItem>
</file>

<file path=customXml/itemProps10.xml><?xml version="1.0" encoding="utf-8"?>
<ds:datastoreItem xmlns:ds="http://schemas.openxmlformats.org/officeDocument/2006/customXml" ds:itemID="{4CCAC5F2-137E-4F0E-9BF7-EBE725CDF86A}">
  <ds:schemaRefs/>
</ds:datastoreItem>
</file>

<file path=customXml/itemProps11.xml><?xml version="1.0" encoding="utf-8"?>
<ds:datastoreItem xmlns:ds="http://schemas.openxmlformats.org/officeDocument/2006/customXml" ds:itemID="{56C8BFB2-A911-4310-9D4A-421D773FAFA6}">
  <ds:schemaRefs/>
</ds:datastoreItem>
</file>

<file path=customXml/itemProps12.xml><?xml version="1.0" encoding="utf-8"?>
<ds:datastoreItem xmlns:ds="http://schemas.openxmlformats.org/officeDocument/2006/customXml" ds:itemID="{1449E5A2-292A-4B2F-8E2D-3B3E8D04EFB1}">
  <ds:schemaRefs/>
</ds:datastoreItem>
</file>

<file path=customXml/itemProps13.xml><?xml version="1.0" encoding="utf-8"?>
<ds:datastoreItem xmlns:ds="http://schemas.openxmlformats.org/officeDocument/2006/customXml" ds:itemID="{2B991D37-6D1E-40CF-A38E-32D7BF3F5130}">
  <ds:schemaRefs/>
</ds:datastoreItem>
</file>

<file path=customXml/itemProps14.xml><?xml version="1.0" encoding="utf-8"?>
<ds:datastoreItem xmlns:ds="http://schemas.openxmlformats.org/officeDocument/2006/customXml" ds:itemID="{8660AB89-308F-4A34-B01B-CC1A9333F1B1}">
  <ds:schemaRefs/>
</ds:datastoreItem>
</file>

<file path=customXml/itemProps15.xml><?xml version="1.0" encoding="utf-8"?>
<ds:datastoreItem xmlns:ds="http://schemas.openxmlformats.org/officeDocument/2006/customXml" ds:itemID="{B30A78E7-315B-4170-8116-72928D1FEAD9}">
  <ds:schemaRefs/>
</ds:datastoreItem>
</file>

<file path=customXml/itemProps16.xml><?xml version="1.0" encoding="utf-8"?>
<ds:datastoreItem xmlns:ds="http://schemas.openxmlformats.org/officeDocument/2006/customXml" ds:itemID="{E15725F5-A825-4315-8B7A-12A35F33331F}">
  <ds:schemaRefs/>
</ds:datastoreItem>
</file>

<file path=customXml/itemProps17.xml><?xml version="1.0" encoding="utf-8"?>
<ds:datastoreItem xmlns:ds="http://schemas.openxmlformats.org/officeDocument/2006/customXml" ds:itemID="{1334258C-C3E7-4029-A615-C886A240FB15}">
  <ds:schemaRefs/>
</ds:datastoreItem>
</file>

<file path=customXml/itemProps18.xml><?xml version="1.0" encoding="utf-8"?>
<ds:datastoreItem xmlns:ds="http://schemas.openxmlformats.org/officeDocument/2006/customXml" ds:itemID="{E5957E33-0059-46CE-AE7B-582F67E40B53}">
  <ds:schemaRefs/>
</ds:datastoreItem>
</file>

<file path=customXml/itemProps19.xml><?xml version="1.0" encoding="utf-8"?>
<ds:datastoreItem xmlns:ds="http://schemas.openxmlformats.org/officeDocument/2006/customXml" ds:itemID="{11FAAC39-0A3A-4CC2-A9C1-60940B78AE17}">
  <ds:schemaRefs/>
</ds:datastoreItem>
</file>

<file path=customXml/itemProps2.xml><?xml version="1.0" encoding="utf-8"?>
<ds:datastoreItem xmlns:ds="http://schemas.openxmlformats.org/officeDocument/2006/customXml" ds:itemID="{4C9AE9E2-859B-42B9-AE50-5A10E70AB23A}">
  <ds:schemaRefs/>
</ds:datastoreItem>
</file>

<file path=customXml/itemProps20.xml><?xml version="1.0" encoding="utf-8"?>
<ds:datastoreItem xmlns:ds="http://schemas.openxmlformats.org/officeDocument/2006/customXml" ds:itemID="{3AECA94A-8DF2-46F8-B8D1-34E4ED193177}">
  <ds:schemaRefs/>
</ds:datastoreItem>
</file>

<file path=customXml/itemProps21.xml><?xml version="1.0" encoding="utf-8"?>
<ds:datastoreItem xmlns:ds="http://schemas.openxmlformats.org/officeDocument/2006/customXml" ds:itemID="{CA520952-0EA0-44AC-B97B-64B807536159}">
  <ds:schemaRefs/>
</ds:datastoreItem>
</file>

<file path=customXml/itemProps22.xml><?xml version="1.0" encoding="utf-8"?>
<ds:datastoreItem xmlns:ds="http://schemas.openxmlformats.org/officeDocument/2006/customXml" ds:itemID="{592DBA05-8001-4814-BC2C-CE7119FF0685}">
  <ds:schemaRefs/>
</ds:datastoreItem>
</file>

<file path=customXml/itemProps23.xml><?xml version="1.0" encoding="utf-8"?>
<ds:datastoreItem xmlns:ds="http://schemas.openxmlformats.org/officeDocument/2006/customXml" ds:itemID="{056F317F-60B0-40A9-933C-D8FDBCFA77F3}">
  <ds:schemaRefs/>
</ds:datastoreItem>
</file>

<file path=customXml/itemProps24.xml><?xml version="1.0" encoding="utf-8"?>
<ds:datastoreItem xmlns:ds="http://schemas.openxmlformats.org/officeDocument/2006/customXml" ds:itemID="{E67FD360-9E4F-4619-BAE3-8600FD4FC7A7}">
  <ds:schemaRefs/>
</ds:datastoreItem>
</file>

<file path=customXml/itemProps25.xml><?xml version="1.0" encoding="utf-8"?>
<ds:datastoreItem xmlns:ds="http://schemas.openxmlformats.org/officeDocument/2006/customXml" ds:itemID="{8DB30C13-8DEA-4340-9D19-6F9AEB57ACAB}">
  <ds:schemaRefs/>
</ds:datastoreItem>
</file>

<file path=customXml/itemProps26.xml><?xml version="1.0" encoding="utf-8"?>
<ds:datastoreItem xmlns:ds="http://schemas.openxmlformats.org/officeDocument/2006/customXml" ds:itemID="{2095F8B8-8FDA-45C6-A127-D78E8890913E}">
  <ds:schemaRefs/>
</ds:datastoreItem>
</file>

<file path=customXml/itemProps27.xml><?xml version="1.0" encoding="utf-8"?>
<ds:datastoreItem xmlns:ds="http://schemas.openxmlformats.org/officeDocument/2006/customXml" ds:itemID="{C4803337-AA4E-474E-9C56-FC2340FE2080}">
  <ds:schemaRefs/>
</ds:datastoreItem>
</file>

<file path=customXml/itemProps28.xml><?xml version="1.0" encoding="utf-8"?>
<ds:datastoreItem xmlns:ds="http://schemas.openxmlformats.org/officeDocument/2006/customXml" ds:itemID="{9E8440F5-9C49-43B9-814C-20C6281A4690}">
  <ds:schemaRefs/>
</ds:datastoreItem>
</file>

<file path=customXml/itemProps29.xml><?xml version="1.0" encoding="utf-8"?>
<ds:datastoreItem xmlns:ds="http://schemas.openxmlformats.org/officeDocument/2006/customXml" ds:itemID="{47B3D115-B122-43A7-B0C4-FFA7631B48E0}">
  <ds:schemaRefs/>
</ds:datastoreItem>
</file>

<file path=customXml/itemProps3.xml><?xml version="1.0" encoding="utf-8"?>
<ds:datastoreItem xmlns:ds="http://schemas.openxmlformats.org/officeDocument/2006/customXml" ds:itemID="{516A698C-A5B4-4F71-8B21-DB0230CB1611}">
  <ds:schemaRefs/>
</ds:datastoreItem>
</file>

<file path=customXml/itemProps30.xml><?xml version="1.0" encoding="utf-8"?>
<ds:datastoreItem xmlns:ds="http://schemas.openxmlformats.org/officeDocument/2006/customXml" ds:itemID="{A7BA2E87-99E0-41DB-BA03-09579A13D74A}">
  <ds:schemaRefs/>
</ds:datastoreItem>
</file>

<file path=customXml/itemProps31.xml><?xml version="1.0" encoding="utf-8"?>
<ds:datastoreItem xmlns:ds="http://schemas.openxmlformats.org/officeDocument/2006/customXml" ds:itemID="{07FD7D87-9D93-45B5-911A-F9AC9EE1175F}">
  <ds:schemaRefs/>
</ds:datastoreItem>
</file>

<file path=customXml/itemProps32.xml><?xml version="1.0" encoding="utf-8"?>
<ds:datastoreItem xmlns:ds="http://schemas.openxmlformats.org/officeDocument/2006/customXml" ds:itemID="{C5BC0176-C0E9-4F6B-BF25-F26BB2D50607}">
  <ds:schemaRefs/>
</ds:datastoreItem>
</file>

<file path=customXml/itemProps33.xml><?xml version="1.0" encoding="utf-8"?>
<ds:datastoreItem xmlns:ds="http://schemas.openxmlformats.org/officeDocument/2006/customXml" ds:itemID="{3EB1C4E2-D387-4E1B-A19B-5C5B66EEF3A1}">
  <ds:schemaRefs/>
</ds:datastoreItem>
</file>

<file path=customXml/itemProps34.xml><?xml version="1.0" encoding="utf-8"?>
<ds:datastoreItem xmlns:ds="http://schemas.openxmlformats.org/officeDocument/2006/customXml" ds:itemID="{F4C08C7F-F953-44DE-ACDE-930692BDDB0F}">
  <ds:schemaRefs/>
</ds:datastoreItem>
</file>

<file path=customXml/itemProps35.xml><?xml version="1.0" encoding="utf-8"?>
<ds:datastoreItem xmlns:ds="http://schemas.openxmlformats.org/officeDocument/2006/customXml" ds:itemID="{FDEC648C-FE01-4CFA-8BE3-2B6487FB3C2E}">
  <ds:schemaRefs/>
</ds:datastoreItem>
</file>

<file path=customXml/itemProps36.xml><?xml version="1.0" encoding="utf-8"?>
<ds:datastoreItem xmlns:ds="http://schemas.openxmlformats.org/officeDocument/2006/customXml" ds:itemID="{02E7CCCE-613B-4CED-B813-E473EA1E01B2}">
  <ds:schemaRefs/>
</ds:datastoreItem>
</file>

<file path=customXml/itemProps4.xml><?xml version="1.0" encoding="utf-8"?>
<ds:datastoreItem xmlns:ds="http://schemas.openxmlformats.org/officeDocument/2006/customXml" ds:itemID="{D9F044CB-91F7-4A2D-A0C4-165F426A3633}">
  <ds:schemaRefs/>
</ds:datastoreItem>
</file>

<file path=customXml/itemProps5.xml><?xml version="1.0" encoding="utf-8"?>
<ds:datastoreItem xmlns:ds="http://schemas.openxmlformats.org/officeDocument/2006/customXml" ds:itemID="{05DC2B94-7C1B-4C14-83B0-9CD2A82C27E0}">
  <ds:schemaRefs/>
</ds:datastoreItem>
</file>

<file path=customXml/itemProps6.xml><?xml version="1.0" encoding="utf-8"?>
<ds:datastoreItem xmlns:ds="http://schemas.openxmlformats.org/officeDocument/2006/customXml" ds:itemID="{1C8E2F37-38A7-490E-9236-2327D95CF4C3}">
  <ds:schemaRefs/>
</ds:datastoreItem>
</file>

<file path=customXml/itemProps7.xml><?xml version="1.0" encoding="utf-8"?>
<ds:datastoreItem xmlns:ds="http://schemas.openxmlformats.org/officeDocument/2006/customXml" ds:itemID="{A286255B-FF75-417D-A190-605F82FCDC0F}">
  <ds:schemaRefs/>
</ds:datastoreItem>
</file>

<file path=customXml/itemProps8.xml><?xml version="1.0" encoding="utf-8"?>
<ds:datastoreItem xmlns:ds="http://schemas.openxmlformats.org/officeDocument/2006/customXml" ds:itemID="{B7712A15-902D-4F87-9FE7-5811D427994E}">
  <ds:schemaRefs/>
</ds:datastoreItem>
</file>

<file path=customXml/itemProps9.xml><?xml version="1.0" encoding="utf-8"?>
<ds:datastoreItem xmlns:ds="http://schemas.openxmlformats.org/officeDocument/2006/customXml" ds:itemID="{ADE00AA6-2399-42A9-8681-A4DCDD9ECBD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1402</TotalTime>
  <Words>1193</Words>
  <Application>Microsoft Office PowerPoint</Application>
  <PresentationFormat>Brugerdefineret</PresentationFormat>
  <Paragraphs>222</Paragraphs>
  <Slides>24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24</vt:i4>
      </vt:variant>
    </vt:vector>
  </HeadingPairs>
  <TitlesOfParts>
    <vt:vector size="34" baseType="lpstr">
      <vt:lpstr>Arial</vt:lpstr>
      <vt:lpstr>Arial (overskrift)</vt:lpstr>
      <vt:lpstr>Arial (tekst)</vt:lpstr>
      <vt:lpstr>Calibri</vt:lpstr>
      <vt:lpstr>Gill Sans MT</vt:lpstr>
      <vt:lpstr>Verdana</vt:lpstr>
      <vt:lpstr>Wingdings</vt:lpstr>
      <vt:lpstr>Blank</vt:lpstr>
      <vt:lpstr>1_Blank</vt:lpstr>
      <vt:lpstr>2_Blank</vt:lpstr>
      <vt:lpstr>PowerPoint-præsentation</vt:lpstr>
      <vt:lpstr>DUU 22. sep. 2023 </vt:lpstr>
      <vt:lpstr>DAGSORDEN</vt:lpstr>
      <vt:lpstr>Ny studiestart  </vt:lpstr>
      <vt:lpstr>Ny studiestart på DTU</vt:lpstr>
      <vt:lpstr>PowerPoint-præsentation</vt:lpstr>
      <vt:lpstr>Dialog om følgende temaer</vt:lpstr>
      <vt:lpstr>Uddannelsesreformen</vt:lpstr>
      <vt:lpstr>Universitetsuddannel-serne i Danmark</vt:lpstr>
      <vt:lpstr>Aftalens overordnede indhold</vt:lpstr>
      <vt:lpstr>1. Flere veje til at opnå en kandidatuddannelse</vt:lpstr>
      <vt:lpstr>Flere veje til at opnå en kandidatuddannelse </vt:lpstr>
      <vt:lpstr>Kommissorium for Kandidatudvalget</vt:lpstr>
      <vt:lpstr>2. Optag på 20 pct.  erhvervskandidatstuderende i 2032 </vt:lpstr>
      <vt:lpstr>3. Større optag af internationale studerende</vt:lpstr>
      <vt:lpstr>4. Sektordimensionering på de akademiske bacheloruddannelser</vt:lpstr>
      <vt:lpstr>5. Ønske om øget livslang læring</vt:lpstr>
      <vt:lpstr>Får reformen konsekvenser for DTU?</vt:lpstr>
      <vt:lpstr>Spørgsmål til DUU</vt:lpstr>
      <vt:lpstr>ChatGPT</vt:lpstr>
      <vt:lpstr>Hvad tænker I om dokumentet, fremstår det klart?   Opfylder dokumentet vores behov på nuværende tidspunkt?  Er der særlige opmærksomhedspunkter i forhold til det videre arbejde? </vt:lpstr>
      <vt:lpstr>Eventuelt </vt:lpstr>
      <vt:lpstr>Meddelselser  </vt:lpstr>
      <vt:lpstr>Sommeroptag  Udpegning af studieledere</vt:lpstr>
    </vt:vector>
  </TitlesOfParts>
  <Company>TECHNICAL UNIVERSITY OF DENMARK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ChatGPT:  What now?</dc:title>
  <dc:creator>Philip John Binning</dc:creator>
  <cp:lastModifiedBy>Christina Boje Johannsen</cp:lastModifiedBy>
  <cp:revision>71</cp:revision>
  <dcterms:created xsi:type="dcterms:W3CDTF">2023-02-05T15:59:42Z</dcterms:created>
  <dcterms:modified xsi:type="dcterms:W3CDTF">2023-10-03T07:49:00Z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637002425498220116</vt:lpwstr>
  </property>
  <property fmtid="{D5CDD505-2E9C-101B-9397-08002B2CF9AE}" pid="6" name="TemplafyLanguageCode">
    <vt:lpwstr>da-DK</vt:lpwstr>
  </property>
</Properties>
</file>