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51"/>
    <p:sldMasterId id="2147483678" r:id="rId52"/>
    <p:sldMasterId id="2147483691" r:id="rId53"/>
    <p:sldMasterId id="2147483703" r:id="rId54"/>
    <p:sldMasterId id="2147483715" r:id="rId55"/>
  </p:sldMasterIdLst>
  <p:notesMasterIdLst>
    <p:notesMasterId r:id="rId89"/>
  </p:notesMasterIdLst>
  <p:handoutMasterIdLst>
    <p:handoutMasterId r:id="rId90"/>
  </p:handoutMasterIdLst>
  <p:sldIdLst>
    <p:sldId id="256" r:id="rId56"/>
    <p:sldId id="262" r:id="rId57"/>
    <p:sldId id="298" r:id="rId58"/>
    <p:sldId id="3778" r:id="rId59"/>
    <p:sldId id="259" r:id="rId60"/>
    <p:sldId id="258" r:id="rId61"/>
    <p:sldId id="257" r:id="rId62"/>
    <p:sldId id="3777" r:id="rId63"/>
    <p:sldId id="3780" r:id="rId64"/>
    <p:sldId id="261" r:id="rId65"/>
    <p:sldId id="3781" r:id="rId66"/>
    <p:sldId id="264" r:id="rId67"/>
    <p:sldId id="3782" r:id="rId68"/>
    <p:sldId id="3783" r:id="rId69"/>
    <p:sldId id="265" r:id="rId70"/>
    <p:sldId id="266" r:id="rId71"/>
    <p:sldId id="267" r:id="rId72"/>
    <p:sldId id="3784" r:id="rId73"/>
    <p:sldId id="291" r:id="rId74"/>
    <p:sldId id="292" r:id="rId75"/>
    <p:sldId id="296" r:id="rId76"/>
    <p:sldId id="3785" r:id="rId77"/>
    <p:sldId id="293" r:id="rId78"/>
    <p:sldId id="290" r:id="rId79"/>
    <p:sldId id="294" r:id="rId80"/>
    <p:sldId id="297" r:id="rId81"/>
    <p:sldId id="3786" r:id="rId82"/>
    <p:sldId id="260" r:id="rId83"/>
    <p:sldId id="3774" r:id="rId84"/>
    <p:sldId id="3776" r:id="rId85"/>
    <p:sldId id="3775" r:id="rId86"/>
    <p:sldId id="3756" r:id="rId87"/>
    <p:sldId id="3787" r:id="rId88"/>
  </p:sldIdLst>
  <p:sldSz cx="12190413" cy="6858000"/>
  <p:notesSz cx="6858000" cy="9144000"/>
  <p:custDataLst>
    <p:tags r:id="rId91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0000"/>
    <a:srgbClr val="00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6098" autoAdjust="0"/>
  </p:normalViewPr>
  <p:slideViewPr>
    <p:cSldViewPr showGuides="1">
      <p:cViewPr varScale="1">
        <p:scale>
          <a:sx n="67" d="100"/>
          <a:sy n="67" d="100"/>
        </p:scale>
        <p:origin x="680" y="4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slide" Target="slides/slide8.xml"/><Relationship Id="rId68" Type="http://schemas.openxmlformats.org/officeDocument/2006/relationships/slide" Target="slides/slide13.xml"/><Relationship Id="rId84" Type="http://schemas.openxmlformats.org/officeDocument/2006/relationships/slide" Target="slides/slide29.xml"/><Relationship Id="rId89" Type="http://schemas.openxmlformats.org/officeDocument/2006/relationships/notesMaster" Target="notesMasters/notesMaster1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slideMaster" Target="slideMasters/slideMaster3.xml"/><Relationship Id="rId58" Type="http://schemas.openxmlformats.org/officeDocument/2006/relationships/slide" Target="slides/slide3.xml"/><Relationship Id="rId74" Type="http://schemas.openxmlformats.org/officeDocument/2006/relationships/slide" Target="slides/slide19.xml"/><Relationship Id="rId79" Type="http://schemas.openxmlformats.org/officeDocument/2006/relationships/slide" Target="slides/slide24.xml"/><Relationship Id="rId5" Type="http://schemas.openxmlformats.org/officeDocument/2006/relationships/customXml" Target="../customXml/item5.xml"/><Relationship Id="rId90" Type="http://schemas.openxmlformats.org/officeDocument/2006/relationships/handoutMaster" Target="handoutMasters/handoutMaster1.xml"/><Relationship Id="rId95" Type="http://schemas.openxmlformats.org/officeDocument/2006/relationships/tableStyles" Target="tableStyles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slide" Target="slides/slide9.xml"/><Relationship Id="rId69" Type="http://schemas.openxmlformats.org/officeDocument/2006/relationships/slide" Target="slides/slide14.xml"/><Relationship Id="rId8" Type="http://schemas.openxmlformats.org/officeDocument/2006/relationships/customXml" Target="../customXml/item8.xml"/><Relationship Id="rId51" Type="http://schemas.openxmlformats.org/officeDocument/2006/relationships/slideMaster" Target="slideMasters/slideMaster1.xml"/><Relationship Id="rId72" Type="http://schemas.openxmlformats.org/officeDocument/2006/relationships/slide" Target="slides/slide17.xml"/><Relationship Id="rId80" Type="http://schemas.openxmlformats.org/officeDocument/2006/relationships/slide" Target="slides/slide25.xml"/><Relationship Id="rId85" Type="http://schemas.openxmlformats.org/officeDocument/2006/relationships/slide" Target="slides/slide30.xml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4.xml"/><Relationship Id="rId67" Type="http://schemas.openxmlformats.org/officeDocument/2006/relationships/slide" Target="slides/slide12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Master" Target="slideMasters/slideMaster4.xml"/><Relationship Id="rId62" Type="http://schemas.openxmlformats.org/officeDocument/2006/relationships/slide" Target="slides/slide7.xml"/><Relationship Id="rId70" Type="http://schemas.openxmlformats.org/officeDocument/2006/relationships/slide" Target="slides/slide15.xml"/><Relationship Id="rId75" Type="http://schemas.openxmlformats.org/officeDocument/2006/relationships/slide" Target="slides/slide20.xml"/><Relationship Id="rId83" Type="http://schemas.openxmlformats.org/officeDocument/2006/relationships/slide" Target="slides/slide28.xml"/><Relationship Id="rId88" Type="http://schemas.openxmlformats.org/officeDocument/2006/relationships/slide" Target="slides/slide33.xml"/><Relationship Id="rId9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" Target="slides/slide2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Master" Target="slideMasters/slideMaster2.xml"/><Relationship Id="rId60" Type="http://schemas.openxmlformats.org/officeDocument/2006/relationships/slide" Target="slides/slide5.xml"/><Relationship Id="rId65" Type="http://schemas.openxmlformats.org/officeDocument/2006/relationships/slide" Target="slides/slide10.xml"/><Relationship Id="rId73" Type="http://schemas.openxmlformats.org/officeDocument/2006/relationships/slide" Target="slides/slide18.xml"/><Relationship Id="rId78" Type="http://schemas.openxmlformats.org/officeDocument/2006/relationships/slide" Target="slides/slide23.xml"/><Relationship Id="rId81" Type="http://schemas.openxmlformats.org/officeDocument/2006/relationships/slide" Target="slides/slide26.xml"/><Relationship Id="rId86" Type="http://schemas.openxmlformats.org/officeDocument/2006/relationships/slide" Target="slides/slide31.xml"/><Relationship Id="rId9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slideMaster" Target="slideMasters/slideMaster5.xml"/><Relationship Id="rId76" Type="http://schemas.openxmlformats.org/officeDocument/2006/relationships/slide" Target="slides/slide21.xml"/><Relationship Id="rId7" Type="http://schemas.openxmlformats.org/officeDocument/2006/relationships/customXml" Target="../customXml/item7.xml"/><Relationship Id="rId71" Type="http://schemas.openxmlformats.org/officeDocument/2006/relationships/slide" Target="slides/slide16.xml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slide" Target="slides/slide11.xml"/><Relationship Id="rId87" Type="http://schemas.openxmlformats.org/officeDocument/2006/relationships/slide" Target="slides/slide32.xml"/><Relationship Id="rId61" Type="http://schemas.openxmlformats.org/officeDocument/2006/relationships/slide" Target="slides/slide6.xml"/><Relationship Id="rId82" Type="http://schemas.openxmlformats.org/officeDocument/2006/relationships/slide" Target="slides/slide27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slide" Target="slides/slide1.xml"/><Relationship Id="rId77" Type="http://schemas.openxmlformats.org/officeDocument/2006/relationships/slide" Target="slides/slide2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b="1"/>
              <a:t>Antal</a:t>
            </a:r>
            <a:r>
              <a:rPr lang="da-DK" b="1" baseline="0"/>
              <a:t> indberettede studerende</a:t>
            </a:r>
            <a:endParaRPr lang="da-DK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'Ark1'!$Q$6:$V$6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'Ark1'!$Q$7:$V$7</c:f>
              <c:numCache>
                <c:formatCode>General</c:formatCode>
                <c:ptCount val="6"/>
                <c:pt idx="0">
                  <c:v>140</c:v>
                </c:pt>
                <c:pt idx="1">
                  <c:v>183</c:v>
                </c:pt>
                <c:pt idx="2">
                  <c:v>302</c:v>
                </c:pt>
                <c:pt idx="3">
                  <c:v>216</c:v>
                </c:pt>
                <c:pt idx="4">
                  <c:v>132</c:v>
                </c:pt>
                <c:pt idx="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8D-4EC4-8CDB-73B07CEFFE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4221311"/>
        <c:axId val="1331505231"/>
      </c:barChart>
      <c:catAx>
        <c:axId val="1334221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31505231"/>
        <c:crosses val="autoZero"/>
        <c:auto val="1"/>
        <c:lblAlgn val="ctr"/>
        <c:lblOffset val="100"/>
        <c:noMultiLvlLbl val="0"/>
      </c:catAx>
      <c:valAx>
        <c:axId val="1331505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34221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971A59-38D9-4103-B013-AAF44CD9E74E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19ADF7-17A8-41A9-B723-EF97F7744EFF}">
      <dgm:prSet/>
      <dgm:spPr/>
      <dgm:t>
        <a:bodyPr/>
        <a:lstStyle/>
        <a:p>
          <a:r>
            <a:rPr lang="da-DK"/>
            <a:t>Regler og formalia</a:t>
          </a:r>
          <a:endParaRPr lang="en-US"/>
        </a:p>
      </dgm:t>
    </dgm:pt>
    <dgm:pt modelId="{7CB1DB7D-0B20-459D-9671-0B3EF20A6B1F}" type="parTrans" cxnId="{4910BE69-0AF9-4455-9F7E-45B372B27781}">
      <dgm:prSet/>
      <dgm:spPr/>
      <dgm:t>
        <a:bodyPr/>
        <a:lstStyle/>
        <a:p>
          <a:endParaRPr lang="en-US"/>
        </a:p>
      </dgm:t>
    </dgm:pt>
    <dgm:pt modelId="{12F429DD-798F-4B1C-9AE9-75B4F4510375}" type="sibTrans" cxnId="{4910BE69-0AF9-4455-9F7E-45B372B27781}">
      <dgm:prSet/>
      <dgm:spPr/>
      <dgm:t>
        <a:bodyPr/>
        <a:lstStyle/>
        <a:p>
          <a:endParaRPr lang="en-US"/>
        </a:p>
      </dgm:t>
    </dgm:pt>
    <dgm:pt modelId="{C51D4961-BC0E-40BF-8D19-174F9FD10E22}">
      <dgm:prSet/>
      <dgm:spPr/>
      <dgm:t>
        <a:bodyPr/>
        <a:lstStyle/>
        <a:p>
          <a:r>
            <a:rPr lang="da-DK"/>
            <a:t>B Eng-narrativet</a:t>
          </a:r>
          <a:endParaRPr lang="en-US"/>
        </a:p>
      </dgm:t>
    </dgm:pt>
    <dgm:pt modelId="{164D9477-9361-4CD6-BBEE-BB20D960D912}" type="parTrans" cxnId="{993CD9B7-9A2C-419E-B871-1A1B145CCEA3}">
      <dgm:prSet/>
      <dgm:spPr/>
      <dgm:t>
        <a:bodyPr/>
        <a:lstStyle/>
        <a:p>
          <a:endParaRPr lang="en-US"/>
        </a:p>
      </dgm:t>
    </dgm:pt>
    <dgm:pt modelId="{99652B98-A074-425B-B5F1-1059051776A2}" type="sibTrans" cxnId="{993CD9B7-9A2C-419E-B871-1A1B145CCEA3}">
      <dgm:prSet/>
      <dgm:spPr/>
      <dgm:t>
        <a:bodyPr/>
        <a:lstStyle/>
        <a:p>
          <a:endParaRPr lang="en-US"/>
        </a:p>
      </dgm:t>
    </dgm:pt>
    <dgm:pt modelId="{95812626-23AE-445C-A43C-EADA42BB3F53}">
      <dgm:prSet/>
      <dgm:spPr/>
      <dgm:t>
        <a:bodyPr/>
        <a:lstStyle/>
        <a:p>
          <a:r>
            <a:rPr lang="da-DK"/>
            <a:t>Studiecafe og faglige/sociale fællesskaber</a:t>
          </a:r>
          <a:endParaRPr lang="en-US"/>
        </a:p>
      </dgm:t>
    </dgm:pt>
    <dgm:pt modelId="{E3555235-F76E-4F09-BA64-89B5132F5D47}" type="parTrans" cxnId="{B1A60545-B567-4927-AFDA-E40E9569AF1D}">
      <dgm:prSet/>
      <dgm:spPr/>
      <dgm:t>
        <a:bodyPr/>
        <a:lstStyle/>
        <a:p>
          <a:endParaRPr lang="en-US"/>
        </a:p>
      </dgm:t>
    </dgm:pt>
    <dgm:pt modelId="{702AB31C-17EC-40F8-B30B-977B5D3982EF}" type="sibTrans" cxnId="{B1A60545-B567-4927-AFDA-E40E9569AF1D}">
      <dgm:prSet/>
      <dgm:spPr/>
      <dgm:t>
        <a:bodyPr/>
        <a:lstStyle/>
        <a:p>
          <a:endParaRPr lang="en-US"/>
        </a:p>
      </dgm:t>
    </dgm:pt>
    <dgm:pt modelId="{2FA18FB2-B558-48FE-902A-6295516A76CA}">
      <dgm:prSet/>
      <dgm:spPr/>
      <dgm:t>
        <a:bodyPr/>
        <a:lstStyle/>
        <a:p>
          <a:r>
            <a:rPr lang="da-DK" dirty="0"/>
            <a:t>Didaktik </a:t>
          </a:r>
        </a:p>
        <a:p>
          <a:r>
            <a:rPr lang="da-DK" dirty="0"/>
            <a:t>og trivsel</a:t>
          </a:r>
          <a:endParaRPr lang="en-US" dirty="0"/>
        </a:p>
      </dgm:t>
    </dgm:pt>
    <dgm:pt modelId="{EF28E1FC-4872-476E-AC7C-2FEBD4BF202C}" type="parTrans" cxnId="{82445529-9445-4B77-8CCB-5CDCB59EA722}">
      <dgm:prSet/>
      <dgm:spPr/>
      <dgm:t>
        <a:bodyPr/>
        <a:lstStyle/>
        <a:p>
          <a:endParaRPr lang="en-US"/>
        </a:p>
      </dgm:t>
    </dgm:pt>
    <dgm:pt modelId="{0120B00B-17C1-4C85-BB3D-D1EDFE578D2B}" type="sibTrans" cxnId="{82445529-9445-4B77-8CCB-5CDCB59EA722}">
      <dgm:prSet/>
      <dgm:spPr/>
      <dgm:t>
        <a:bodyPr/>
        <a:lstStyle/>
        <a:p>
          <a:endParaRPr lang="en-US"/>
        </a:p>
      </dgm:t>
    </dgm:pt>
    <dgm:pt modelId="{84EB1F77-FF98-49B7-8DAA-999BE1735D47}">
      <dgm:prSet/>
      <dgm:spPr/>
      <dgm:t>
        <a:bodyPr/>
        <a:lstStyle/>
        <a:p>
          <a:r>
            <a:rPr lang="da-DK"/>
            <a:t>Diversitet</a:t>
          </a:r>
          <a:endParaRPr lang="en-US"/>
        </a:p>
      </dgm:t>
    </dgm:pt>
    <dgm:pt modelId="{DB92AB15-BC45-4804-B24F-949BEA8D452D}" type="parTrans" cxnId="{43BD1E0C-4301-4F10-9FCC-D0D329320C5C}">
      <dgm:prSet/>
      <dgm:spPr/>
      <dgm:t>
        <a:bodyPr/>
        <a:lstStyle/>
        <a:p>
          <a:endParaRPr lang="en-US"/>
        </a:p>
      </dgm:t>
    </dgm:pt>
    <dgm:pt modelId="{3D7C1EC4-4B27-4912-9598-B75BC0CFB52A}" type="sibTrans" cxnId="{43BD1E0C-4301-4F10-9FCC-D0D329320C5C}">
      <dgm:prSet/>
      <dgm:spPr/>
      <dgm:t>
        <a:bodyPr/>
        <a:lstStyle/>
        <a:p>
          <a:endParaRPr lang="en-US"/>
        </a:p>
      </dgm:t>
    </dgm:pt>
    <dgm:pt modelId="{B06B3A6A-0C57-4595-8187-49614A0568F3}">
      <dgm:prSet/>
      <dgm:spPr/>
      <dgm:t>
        <a:bodyPr/>
        <a:lstStyle/>
        <a:p>
          <a:r>
            <a:rPr lang="da-DK"/>
            <a:t>Ballerup Campus</a:t>
          </a:r>
          <a:endParaRPr lang="en-US"/>
        </a:p>
      </dgm:t>
    </dgm:pt>
    <dgm:pt modelId="{9897155A-2CD7-4433-A510-DCFF4B8A2055}" type="parTrans" cxnId="{CE3000D1-28C7-4717-A30E-7C8330C392C1}">
      <dgm:prSet/>
      <dgm:spPr/>
      <dgm:t>
        <a:bodyPr/>
        <a:lstStyle/>
        <a:p>
          <a:endParaRPr lang="en-US"/>
        </a:p>
      </dgm:t>
    </dgm:pt>
    <dgm:pt modelId="{4EFAA592-DC48-4435-8F01-E04453CEF702}" type="sibTrans" cxnId="{CE3000D1-28C7-4717-A30E-7C8330C392C1}">
      <dgm:prSet/>
      <dgm:spPr/>
      <dgm:t>
        <a:bodyPr/>
        <a:lstStyle/>
        <a:p>
          <a:endParaRPr lang="en-US"/>
        </a:p>
      </dgm:t>
    </dgm:pt>
    <dgm:pt modelId="{B0DE486E-B2E1-426E-854A-62BED9BBA559}">
      <dgm:prSet/>
      <dgm:spPr/>
      <dgm:t>
        <a:bodyPr/>
        <a:lstStyle/>
        <a:p>
          <a:r>
            <a:rPr lang="da-DK"/>
            <a:t>Digitalisering</a:t>
          </a:r>
          <a:endParaRPr lang="en-US"/>
        </a:p>
      </dgm:t>
    </dgm:pt>
    <dgm:pt modelId="{B386F78B-DC22-4F68-AA6E-5286B6F50299}" type="parTrans" cxnId="{1D1DA525-D7AE-4CD8-A74A-890A445B4BF9}">
      <dgm:prSet/>
      <dgm:spPr/>
      <dgm:t>
        <a:bodyPr/>
        <a:lstStyle/>
        <a:p>
          <a:endParaRPr lang="en-US"/>
        </a:p>
      </dgm:t>
    </dgm:pt>
    <dgm:pt modelId="{AB4968A3-B577-4D5E-93C8-7105F32D22F4}" type="sibTrans" cxnId="{1D1DA525-D7AE-4CD8-A74A-890A445B4BF9}">
      <dgm:prSet/>
      <dgm:spPr/>
      <dgm:t>
        <a:bodyPr/>
        <a:lstStyle/>
        <a:p>
          <a:endParaRPr lang="en-US"/>
        </a:p>
      </dgm:t>
    </dgm:pt>
    <dgm:pt modelId="{C1ECCBB2-7FDC-4610-86EF-AA4BFC22D9E4}">
      <dgm:prSet/>
      <dgm:spPr/>
      <dgm:t>
        <a:bodyPr/>
        <a:lstStyle/>
        <a:p>
          <a:r>
            <a:rPr lang="da-DK"/>
            <a:t>Studiestart</a:t>
          </a:r>
          <a:endParaRPr lang="en-US"/>
        </a:p>
      </dgm:t>
    </dgm:pt>
    <dgm:pt modelId="{07E982DB-E5B9-47E6-ADA6-23421784FA6C}" type="parTrans" cxnId="{DF17153A-50B6-4B32-B1B9-3FA53B9BB6BF}">
      <dgm:prSet/>
      <dgm:spPr/>
      <dgm:t>
        <a:bodyPr/>
        <a:lstStyle/>
        <a:p>
          <a:endParaRPr lang="en-US"/>
        </a:p>
      </dgm:t>
    </dgm:pt>
    <dgm:pt modelId="{7677AFC8-61FB-49A6-982B-A71BC75CD01F}" type="sibTrans" cxnId="{DF17153A-50B6-4B32-B1B9-3FA53B9BB6BF}">
      <dgm:prSet/>
      <dgm:spPr/>
      <dgm:t>
        <a:bodyPr/>
        <a:lstStyle/>
        <a:p>
          <a:endParaRPr lang="en-US"/>
        </a:p>
      </dgm:t>
    </dgm:pt>
    <dgm:pt modelId="{4D206484-1735-499E-80A6-C5569BB89618}">
      <dgm:prSet/>
      <dgm:spPr/>
      <dgm:t>
        <a:bodyPr/>
        <a:lstStyle/>
        <a:p>
          <a:r>
            <a:rPr lang="da-DK"/>
            <a:t>Udland</a:t>
          </a:r>
          <a:endParaRPr lang="en-US"/>
        </a:p>
      </dgm:t>
    </dgm:pt>
    <dgm:pt modelId="{F8564811-0007-4B4A-A414-256C79700282}" type="parTrans" cxnId="{B7E6CF04-2E30-4CA9-8925-7F813822489C}">
      <dgm:prSet/>
      <dgm:spPr/>
      <dgm:t>
        <a:bodyPr/>
        <a:lstStyle/>
        <a:p>
          <a:endParaRPr lang="en-US"/>
        </a:p>
      </dgm:t>
    </dgm:pt>
    <dgm:pt modelId="{6B657859-FFBB-47B6-B828-A86FFF744EF0}" type="sibTrans" cxnId="{B7E6CF04-2E30-4CA9-8925-7F813822489C}">
      <dgm:prSet/>
      <dgm:spPr/>
      <dgm:t>
        <a:bodyPr/>
        <a:lstStyle/>
        <a:p>
          <a:endParaRPr lang="en-US"/>
        </a:p>
      </dgm:t>
    </dgm:pt>
    <dgm:pt modelId="{20BFDF91-34B1-436F-8E46-6C00FD193646}" type="pres">
      <dgm:prSet presAssocID="{45971A59-38D9-4103-B013-AAF44CD9E74E}" presName="diagram" presStyleCnt="0">
        <dgm:presLayoutVars>
          <dgm:dir/>
          <dgm:resizeHandles val="exact"/>
        </dgm:presLayoutVars>
      </dgm:prSet>
      <dgm:spPr/>
    </dgm:pt>
    <dgm:pt modelId="{918DD508-7CE0-4840-95AC-B641104250E4}" type="pres">
      <dgm:prSet presAssocID="{7C19ADF7-17A8-41A9-B723-EF97F7744EFF}" presName="node" presStyleLbl="node1" presStyleIdx="0" presStyleCnt="9">
        <dgm:presLayoutVars>
          <dgm:bulletEnabled val="1"/>
        </dgm:presLayoutVars>
      </dgm:prSet>
      <dgm:spPr/>
    </dgm:pt>
    <dgm:pt modelId="{79121DF4-2B57-4038-B9D4-AE392B48B65C}" type="pres">
      <dgm:prSet presAssocID="{12F429DD-798F-4B1C-9AE9-75B4F4510375}" presName="sibTrans" presStyleCnt="0"/>
      <dgm:spPr/>
    </dgm:pt>
    <dgm:pt modelId="{03527E97-89C4-4F5E-B747-B5592FC8B530}" type="pres">
      <dgm:prSet presAssocID="{C51D4961-BC0E-40BF-8D19-174F9FD10E22}" presName="node" presStyleLbl="node1" presStyleIdx="1" presStyleCnt="9">
        <dgm:presLayoutVars>
          <dgm:bulletEnabled val="1"/>
        </dgm:presLayoutVars>
      </dgm:prSet>
      <dgm:spPr/>
    </dgm:pt>
    <dgm:pt modelId="{BDC94F07-3120-4D99-8298-8C0DEA175D57}" type="pres">
      <dgm:prSet presAssocID="{99652B98-A074-425B-B5F1-1059051776A2}" presName="sibTrans" presStyleCnt="0"/>
      <dgm:spPr/>
    </dgm:pt>
    <dgm:pt modelId="{A24636C2-EB80-4C79-8CD9-D2A621555F93}" type="pres">
      <dgm:prSet presAssocID="{95812626-23AE-445C-A43C-EADA42BB3F53}" presName="node" presStyleLbl="node1" presStyleIdx="2" presStyleCnt="9">
        <dgm:presLayoutVars>
          <dgm:bulletEnabled val="1"/>
        </dgm:presLayoutVars>
      </dgm:prSet>
      <dgm:spPr/>
    </dgm:pt>
    <dgm:pt modelId="{1ABAB9F9-2464-413C-BA88-32DFB42B210A}" type="pres">
      <dgm:prSet presAssocID="{702AB31C-17EC-40F8-B30B-977B5D3982EF}" presName="sibTrans" presStyleCnt="0"/>
      <dgm:spPr/>
    </dgm:pt>
    <dgm:pt modelId="{75C6E3C6-EA74-44AF-8027-A60C2C71BC31}" type="pres">
      <dgm:prSet presAssocID="{2FA18FB2-B558-48FE-902A-6295516A76CA}" presName="node" presStyleLbl="node1" presStyleIdx="3" presStyleCnt="9">
        <dgm:presLayoutVars>
          <dgm:bulletEnabled val="1"/>
        </dgm:presLayoutVars>
      </dgm:prSet>
      <dgm:spPr/>
    </dgm:pt>
    <dgm:pt modelId="{78DC89E3-3CB4-4CAA-A4CA-C0904D8E1EFF}" type="pres">
      <dgm:prSet presAssocID="{0120B00B-17C1-4C85-BB3D-D1EDFE578D2B}" presName="sibTrans" presStyleCnt="0"/>
      <dgm:spPr/>
    </dgm:pt>
    <dgm:pt modelId="{38D79E69-1764-4454-9C86-09D3FB0C07AA}" type="pres">
      <dgm:prSet presAssocID="{84EB1F77-FF98-49B7-8DAA-999BE1735D47}" presName="node" presStyleLbl="node1" presStyleIdx="4" presStyleCnt="9">
        <dgm:presLayoutVars>
          <dgm:bulletEnabled val="1"/>
        </dgm:presLayoutVars>
      </dgm:prSet>
      <dgm:spPr/>
    </dgm:pt>
    <dgm:pt modelId="{C361E9AF-A2F4-487A-8A88-AD1787E6CC21}" type="pres">
      <dgm:prSet presAssocID="{3D7C1EC4-4B27-4912-9598-B75BC0CFB52A}" presName="sibTrans" presStyleCnt="0"/>
      <dgm:spPr/>
    </dgm:pt>
    <dgm:pt modelId="{54344A55-B76B-42CF-A2EF-C157E4EE5DB5}" type="pres">
      <dgm:prSet presAssocID="{B06B3A6A-0C57-4595-8187-49614A0568F3}" presName="node" presStyleLbl="node1" presStyleIdx="5" presStyleCnt="9">
        <dgm:presLayoutVars>
          <dgm:bulletEnabled val="1"/>
        </dgm:presLayoutVars>
      </dgm:prSet>
      <dgm:spPr/>
    </dgm:pt>
    <dgm:pt modelId="{223DEEAE-521E-4C82-90FA-804FEDA02DAC}" type="pres">
      <dgm:prSet presAssocID="{4EFAA592-DC48-4435-8F01-E04453CEF702}" presName="sibTrans" presStyleCnt="0"/>
      <dgm:spPr/>
    </dgm:pt>
    <dgm:pt modelId="{06DD9CBE-5993-41C9-AA88-D6671BED9767}" type="pres">
      <dgm:prSet presAssocID="{B0DE486E-B2E1-426E-854A-62BED9BBA559}" presName="node" presStyleLbl="node1" presStyleIdx="6" presStyleCnt="9">
        <dgm:presLayoutVars>
          <dgm:bulletEnabled val="1"/>
        </dgm:presLayoutVars>
      </dgm:prSet>
      <dgm:spPr/>
    </dgm:pt>
    <dgm:pt modelId="{4EC2D3D2-E0A2-4186-A334-E6DFF4BEF092}" type="pres">
      <dgm:prSet presAssocID="{AB4968A3-B577-4D5E-93C8-7105F32D22F4}" presName="sibTrans" presStyleCnt="0"/>
      <dgm:spPr/>
    </dgm:pt>
    <dgm:pt modelId="{9CA5357B-B136-4861-BFDF-DAC7C73883A0}" type="pres">
      <dgm:prSet presAssocID="{C1ECCBB2-7FDC-4610-86EF-AA4BFC22D9E4}" presName="node" presStyleLbl="node1" presStyleIdx="7" presStyleCnt="9">
        <dgm:presLayoutVars>
          <dgm:bulletEnabled val="1"/>
        </dgm:presLayoutVars>
      </dgm:prSet>
      <dgm:spPr/>
    </dgm:pt>
    <dgm:pt modelId="{14CDD26E-243D-413E-B03F-9E7AED865CF5}" type="pres">
      <dgm:prSet presAssocID="{7677AFC8-61FB-49A6-982B-A71BC75CD01F}" presName="sibTrans" presStyleCnt="0"/>
      <dgm:spPr/>
    </dgm:pt>
    <dgm:pt modelId="{498B414A-B1C4-4778-B141-78408761F519}" type="pres">
      <dgm:prSet presAssocID="{4D206484-1735-499E-80A6-C5569BB89618}" presName="node" presStyleLbl="node1" presStyleIdx="8" presStyleCnt="9">
        <dgm:presLayoutVars>
          <dgm:bulletEnabled val="1"/>
        </dgm:presLayoutVars>
      </dgm:prSet>
      <dgm:spPr/>
    </dgm:pt>
  </dgm:ptLst>
  <dgm:cxnLst>
    <dgm:cxn modelId="{B7E6CF04-2E30-4CA9-8925-7F813822489C}" srcId="{45971A59-38D9-4103-B013-AAF44CD9E74E}" destId="{4D206484-1735-499E-80A6-C5569BB89618}" srcOrd="8" destOrd="0" parTransId="{F8564811-0007-4B4A-A414-256C79700282}" sibTransId="{6B657859-FFBB-47B6-B828-A86FFF744EF0}"/>
    <dgm:cxn modelId="{43BD1E0C-4301-4F10-9FCC-D0D329320C5C}" srcId="{45971A59-38D9-4103-B013-AAF44CD9E74E}" destId="{84EB1F77-FF98-49B7-8DAA-999BE1735D47}" srcOrd="4" destOrd="0" parTransId="{DB92AB15-BC45-4804-B24F-949BEA8D452D}" sibTransId="{3D7C1EC4-4B27-4912-9598-B75BC0CFB52A}"/>
    <dgm:cxn modelId="{A4FD7B16-B091-445B-B126-C78CF2125190}" type="presOf" srcId="{C1ECCBB2-7FDC-4610-86EF-AA4BFC22D9E4}" destId="{9CA5357B-B136-4861-BFDF-DAC7C73883A0}" srcOrd="0" destOrd="0" presId="urn:microsoft.com/office/officeart/2005/8/layout/default"/>
    <dgm:cxn modelId="{1D1DA525-D7AE-4CD8-A74A-890A445B4BF9}" srcId="{45971A59-38D9-4103-B013-AAF44CD9E74E}" destId="{B0DE486E-B2E1-426E-854A-62BED9BBA559}" srcOrd="6" destOrd="0" parTransId="{B386F78B-DC22-4F68-AA6E-5286B6F50299}" sibTransId="{AB4968A3-B577-4D5E-93C8-7105F32D22F4}"/>
    <dgm:cxn modelId="{82445529-9445-4B77-8CCB-5CDCB59EA722}" srcId="{45971A59-38D9-4103-B013-AAF44CD9E74E}" destId="{2FA18FB2-B558-48FE-902A-6295516A76CA}" srcOrd="3" destOrd="0" parTransId="{EF28E1FC-4872-476E-AC7C-2FEBD4BF202C}" sibTransId="{0120B00B-17C1-4C85-BB3D-D1EDFE578D2B}"/>
    <dgm:cxn modelId="{D27ED12A-972A-4870-95FA-AA786E6D3467}" type="presOf" srcId="{95812626-23AE-445C-A43C-EADA42BB3F53}" destId="{A24636C2-EB80-4C79-8CD9-D2A621555F93}" srcOrd="0" destOrd="0" presId="urn:microsoft.com/office/officeart/2005/8/layout/default"/>
    <dgm:cxn modelId="{DE8B1A30-166D-4B55-9AE7-E32898DA2F1A}" type="presOf" srcId="{C51D4961-BC0E-40BF-8D19-174F9FD10E22}" destId="{03527E97-89C4-4F5E-B747-B5592FC8B530}" srcOrd="0" destOrd="0" presId="urn:microsoft.com/office/officeart/2005/8/layout/default"/>
    <dgm:cxn modelId="{DF17153A-50B6-4B32-B1B9-3FA53B9BB6BF}" srcId="{45971A59-38D9-4103-B013-AAF44CD9E74E}" destId="{C1ECCBB2-7FDC-4610-86EF-AA4BFC22D9E4}" srcOrd="7" destOrd="0" parTransId="{07E982DB-E5B9-47E6-ADA6-23421784FA6C}" sibTransId="{7677AFC8-61FB-49A6-982B-A71BC75CD01F}"/>
    <dgm:cxn modelId="{B1A60545-B567-4927-AFDA-E40E9569AF1D}" srcId="{45971A59-38D9-4103-B013-AAF44CD9E74E}" destId="{95812626-23AE-445C-A43C-EADA42BB3F53}" srcOrd="2" destOrd="0" parTransId="{E3555235-F76E-4F09-BA64-89B5132F5D47}" sibTransId="{702AB31C-17EC-40F8-B30B-977B5D3982EF}"/>
    <dgm:cxn modelId="{5EAB1F66-A002-46FB-ACE4-7DF54E37AFE7}" type="presOf" srcId="{B06B3A6A-0C57-4595-8187-49614A0568F3}" destId="{54344A55-B76B-42CF-A2EF-C157E4EE5DB5}" srcOrd="0" destOrd="0" presId="urn:microsoft.com/office/officeart/2005/8/layout/default"/>
    <dgm:cxn modelId="{4910BE69-0AF9-4455-9F7E-45B372B27781}" srcId="{45971A59-38D9-4103-B013-AAF44CD9E74E}" destId="{7C19ADF7-17A8-41A9-B723-EF97F7744EFF}" srcOrd="0" destOrd="0" parTransId="{7CB1DB7D-0B20-459D-9671-0B3EF20A6B1F}" sibTransId="{12F429DD-798F-4B1C-9AE9-75B4F4510375}"/>
    <dgm:cxn modelId="{10D0294B-EC77-440C-A98D-C05718201098}" type="presOf" srcId="{7C19ADF7-17A8-41A9-B723-EF97F7744EFF}" destId="{918DD508-7CE0-4840-95AC-B641104250E4}" srcOrd="0" destOrd="0" presId="urn:microsoft.com/office/officeart/2005/8/layout/default"/>
    <dgm:cxn modelId="{5AA21F9B-A8FD-4289-8020-61CFB5C561AD}" type="presOf" srcId="{2FA18FB2-B558-48FE-902A-6295516A76CA}" destId="{75C6E3C6-EA74-44AF-8027-A60C2C71BC31}" srcOrd="0" destOrd="0" presId="urn:microsoft.com/office/officeart/2005/8/layout/default"/>
    <dgm:cxn modelId="{4AEBE4A5-9622-4466-8CF0-B1BDD94D5238}" type="presOf" srcId="{4D206484-1735-499E-80A6-C5569BB89618}" destId="{498B414A-B1C4-4778-B141-78408761F519}" srcOrd="0" destOrd="0" presId="urn:microsoft.com/office/officeart/2005/8/layout/default"/>
    <dgm:cxn modelId="{993CD9B7-9A2C-419E-B871-1A1B145CCEA3}" srcId="{45971A59-38D9-4103-B013-AAF44CD9E74E}" destId="{C51D4961-BC0E-40BF-8D19-174F9FD10E22}" srcOrd="1" destOrd="0" parTransId="{164D9477-9361-4CD6-BBEE-BB20D960D912}" sibTransId="{99652B98-A074-425B-B5F1-1059051776A2}"/>
    <dgm:cxn modelId="{A259D2C3-ACF7-4365-9B5F-8CDA45FDBFB2}" type="presOf" srcId="{B0DE486E-B2E1-426E-854A-62BED9BBA559}" destId="{06DD9CBE-5993-41C9-AA88-D6671BED9767}" srcOrd="0" destOrd="0" presId="urn:microsoft.com/office/officeart/2005/8/layout/default"/>
    <dgm:cxn modelId="{CE3000D1-28C7-4717-A30E-7C8330C392C1}" srcId="{45971A59-38D9-4103-B013-AAF44CD9E74E}" destId="{B06B3A6A-0C57-4595-8187-49614A0568F3}" srcOrd="5" destOrd="0" parTransId="{9897155A-2CD7-4433-A510-DCFF4B8A2055}" sibTransId="{4EFAA592-DC48-4435-8F01-E04453CEF702}"/>
    <dgm:cxn modelId="{FE9017E6-64E0-474E-AB40-8352DDBC2A39}" type="presOf" srcId="{45971A59-38D9-4103-B013-AAF44CD9E74E}" destId="{20BFDF91-34B1-436F-8E46-6C00FD193646}" srcOrd="0" destOrd="0" presId="urn:microsoft.com/office/officeart/2005/8/layout/default"/>
    <dgm:cxn modelId="{826FECE7-0161-450D-9A95-BDA0728D9F40}" type="presOf" srcId="{84EB1F77-FF98-49B7-8DAA-999BE1735D47}" destId="{38D79E69-1764-4454-9C86-09D3FB0C07AA}" srcOrd="0" destOrd="0" presId="urn:microsoft.com/office/officeart/2005/8/layout/default"/>
    <dgm:cxn modelId="{D5D8620E-32CA-4A3B-AEF2-CB9EE6DF9C16}" type="presParOf" srcId="{20BFDF91-34B1-436F-8E46-6C00FD193646}" destId="{918DD508-7CE0-4840-95AC-B641104250E4}" srcOrd="0" destOrd="0" presId="urn:microsoft.com/office/officeart/2005/8/layout/default"/>
    <dgm:cxn modelId="{5EF6544E-A9DC-4594-A1CD-C908B8DC738D}" type="presParOf" srcId="{20BFDF91-34B1-436F-8E46-6C00FD193646}" destId="{79121DF4-2B57-4038-B9D4-AE392B48B65C}" srcOrd="1" destOrd="0" presId="urn:microsoft.com/office/officeart/2005/8/layout/default"/>
    <dgm:cxn modelId="{64E9B3B3-BB6E-4624-A117-C4E3CFE64206}" type="presParOf" srcId="{20BFDF91-34B1-436F-8E46-6C00FD193646}" destId="{03527E97-89C4-4F5E-B747-B5592FC8B530}" srcOrd="2" destOrd="0" presId="urn:microsoft.com/office/officeart/2005/8/layout/default"/>
    <dgm:cxn modelId="{9ACF229D-2265-4EA1-A790-F8C551F22199}" type="presParOf" srcId="{20BFDF91-34B1-436F-8E46-6C00FD193646}" destId="{BDC94F07-3120-4D99-8298-8C0DEA175D57}" srcOrd="3" destOrd="0" presId="urn:microsoft.com/office/officeart/2005/8/layout/default"/>
    <dgm:cxn modelId="{B1505270-9EC0-4123-BCF3-D71958A01E51}" type="presParOf" srcId="{20BFDF91-34B1-436F-8E46-6C00FD193646}" destId="{A24636C2-EB80-4C79-8CD9-D2A621555F93}" srcOrd="4" destOrd="0" presId="urn:microsoft.com/office/officeart/2005/8/layout/default"/>
    <dgm:cxn modelId="{7085A889-A989-4DC6-B31A-DCBA7F0F2D5F}" type="presParOf" srcId="{20BFDF91-34B1-436F-8E46-6C00FD193646}" destId="{1ABAB9F9-2464-413C-BA88-32DFB42B210A}" srcOrd="5" destOrd="0" presId="urn:microsoft.com/office/officeart/2005/8/layout/default"/>
    <dgm:cxn modelId="{2EC17302-CB2D-473B-BE14-DC886507CE0F}" type="presParOf" srcId="{20BFDF91-34B1-436F-8E46-6C00FD193646}" destId="{75C6E3C6-EA74-44AF-8027-A60C2C71BC31}" srcOrd="6" destOrd="0" presId="urn:microsoft.com/office/officeart/2005/8/layout/default"/>
    <dgm:cxn modelId="{AFBB275F-36D1-46AF-A659-4FB73CCE441C}" type="presParOf" srcId="{20BFDF91-34B1-436F-8E46-6C00FD193646}" destId="{78DC89E3-3CB4-4CAA-A4CA-C0904D8E1EFF}" srcOrd="7" destOrd="0" presId="urn:microsoft.com/office/officeart/2005/8/layout/default"/>
    <dgm:cxn modelId="{270A8EF0-C1D8-4F4F-9EA1-64F20FCD7164}" type="presParOf" srcId="{20BFDF91-34B1-436F-8E46-6C00FD193646}" destId="{38D79E69-1764-4454-9C86-09D3FB0C07AA}" srcOrd="8" destOrd="0" presId="urn:microsoft.com/office/officeart/2005/8/layout/default"/>
    <dgm:cxn modelId="{13E2AE35-5489-40A4-8614-0B2AF2A94AF0}" type="presParOf" srcId="{20BFDF91-34B1-436F-8E46-6C00FD193646}" destId="{C361E9AF-A2F4-487A-8A88-AD1787E6CC21}" srcOrd="9" destOrd="0" presId="urn:microsoft.com/office/officeart/2005/8/layout/default"/>
    <dgm:cxn modelId="{0A3D865F-DDDE-4AF0-B19D-B822B874671E}" type="presParOf" srcId="{20BFDF91-34B1-436F-8E46-6C00FD193646}" destId="{54344A55-B76B-42CF-A2EF-C157E4EE5DB5}" srcOrd="10" destOrd="0" presId="urn:microsoft.com/office/officeart/2005/8/layout/default"/>
    <dgm:cxn modelId="{3329FFFD-36A4-4700-8366-B587484233A9}" type="presParOf" srcId="{20BFDF91-34B1-436F-8E46-6C00FD193646}" destId="{223DEEAE-521E-4C82-90FA-804FEDA02DAC}" srcOrd="11" destOrd="0" presId="urn:microsoft.com/office/officeart/2005/8/layout/default"/>
    <dgm:cxn modelId="{01F19D63-72F1-4E33-B8F6-9D48720159F4}" type="presParOf" srcId="{20BFDF91-34B1-436F-8E46-6C00FD193646}" destId="{06DD9CBE-5993-41C9-AA88-D6671BED9767}" srcOrd="12" destOrd="0" presId="urn:microsoft.com/office/officeart/2005/8/layout/default"/>
    <dgm:cxn modelId="{CB10157B-7844-4E35-BFB5-DB4F93258E9E}" type="presParOf" srcId="{20BFDF91-34B1-436F-8E46-6C00FD193646}" destId="{4EC2D3D2-E0A2-4186-A334-E6DFF4BEF092}" srcOrd="13" destOrd="0" presId="urn:microsoft.com/office/officeart/2005/8/layout/default"/>
    <dgm:cxn modelId="{15072410-8F7A-44BA-9DD9-31F56FE2A761}" type="presParOf" srcId="{20BFDF91-34B1-436F-8E46-6C00FD193646}" destId="{9CA5357B-B136-4861-BFDF-DAC7C73883A0}" srcOrd="14" destOrd="0" presId="urn:microsoft.com/office/officeart/2005/8/layout/default"/>
    <dgm:cxn modelId="{38E8E2C4-CCE0-48CC-A0E4-4B99DDB1D46B}" type="presParOf" srcId="{20BFDF91-34B1-436F-8E46-6C00FD193646}" destId="{14CDD26E-243D-413E-B03F-9E7AED865CF5}" srcOrd="15" destOrd="0" presId="urn:microsoft.com/office/officeart/2005/8/layout/default"/>
    <dgm:cxn modelId="{538B10A7-53C2-4110-B261-D15681487A63}" type="presParOf" srcId="{20BFDF91-34B1-436F-8E46-6C00FD193646}" destId="{498B414A-B1C4-4778-B141-78408761F51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4EA3F6-1374-4167-ADC5-4302C620A793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D8D73B7-F77A-4AA1-9757-74469F50069A}">
      <dgm:prSet/>
      <dgm:spPr/>
      <dgm:t>
        <a:bodyPr/>
        <a:lstStyle/>
        <a:p>
          <a:r>
            <a:rPr lang="en-GB"/>
            <a:t>Mødes med phd studerende inden hhv diversitet og didaktik og trivsel</a:t>
          </a:r>
          <a:endParaRPr lang="en-US"/>
        </a:p>
      </dgm:t>
    </dgm:pt>
    <dgm:pt modelId="{26F0BA40-E3A6-449D-AA01-C99446A81D4E}" type="parTrans" cxnId="{23C25BD1-50FA-444F-8438-BB43100EA15F}">
      <dgm:prSet/>
      <dgm:spPr/>
      <dgm:t>
        <a:bodyPr/>
        <a:lstStyle/>
        <a:p>
          <a:endParaRPr lang="en-US"/>
        </a:p>
      </dgm:t>
    </dgm:pt>
    <dgm:pt modelId="{D065B985-1D29-4E35-8C4C-2603043C4F6E}" type="sibTrans" cxnId="{23C25BD1-50FA-444F-8438-BB43100EA15F}">
      <dgm:prSet/>
      <dgm:spPr/>
      <dgm:t>
        <a:bodyPr/>
        <a:lstStyle/>
        <a:p>
          <a:endParaRPr lang="en-US"/>
        </a:p>
      </dgm:t>
    </dgm:pt>
    <dgm:pt modelId="{425CAFEF-3C14-4FCF-9DE2-F0524B3ACE24}">
      <dgm:prSet/>
      <dgm:spPr/>
      <dgm:t>
        <a:bodyPr/>
        <a:lstStyle/>
        <a:p>
          <a:r>
            <a:rPr lang="en-GB"/>
            <a:t>Inkludere CAS og arkitekter i projektgruppen, så vi også har den fysiske dimension med</a:t>
          </a:r>
          <a:endParaRPr lang="en-US"/>
        </a:p>
      </dgm:t>
    </dgm:pt>
    <dgm:pt modelId="{ABF4B0A1-A6FB-4118-8E02-2CC81CE5FB4C}" type="parTrans" cxnId="{5AE6C9E1-3486-47E9-979A-19FBC74F8E3D}">
      <dgm:prSet/>
      <dgm:spPr/>
      <dgm:t>
        <a:bodyPr/>
        <a:lstStyle/>
        <a:p>
          <a:endParaRPr lang="en-US"/>
        </a:p>
      </dgm:t>
    </dgm:pt>
    <dgm:pt modelId="{F89EF9CB-BB1C-4515-B91A-B33BF3B9F352}" type="sibTrans" cxnId="{5AE6C9E1-3486-47E9-979A-19FBC74F8E3D}">
      <dgm:prSet/>
      <dgm:spPr/>
      <dgm:t>
        <a:bodyPr/>
        <a:lstStyle/>
        <a:p>
          <a:endParaRPr lang="en-US"/>
        </a:p>
      </dgm:t>
    </dgm:pt>
    <dgm:pt modelId="{58600F2B-894C-4145-AAFE-41873F0F4064}">
      <dgm:prSet/>
      <dgm:spPr/>
      <dgm:t>
        <a:bodyPr/>
        <a:lstStyle/>
        <a:p>
          <a:r>
            <a:rPr lang="en-GB"/>
            <a:t>Afvente resultater af den nye studiemiljøundersøgelse (Forår 2024)</a:t>
          </a:r>
          <a:endParaRPr lang="en-US"/>
        </a:p>
      </dgm:t>
    </dgm:pt>
    <dgm:pt modelId="{D1FFD0D4-00E9-4C14-918B-F625BBE3621C}" type="parTrans" cxnId="{A3EDA37C-79A1-42B3-BF05-32F599AEBF64}">
      <dgm:prSet/>
      <dgm:spPr/>
      <dgm:t>
        <a:bodyPr/>
        <a:lstStyle/>
        <a:p>
          <a:endParaRPr lang="en-US"/>
        </a:p>
      </dgm:t>
    </dgm:pt>
    <dgm:pt modelId="{E4C13158-59D6-47AD-83CA-700E9B285945}" type="sibTrans" cxnId="{A3EDA37C-79A1-42B3-BF05-32F599AEBF64}">
      <dgm:prSet/>
      <dgm:spPr/>
      <dgm:t>
        <a:bodyPr/>
        <a:lstStyle/>
        <a:p>
          <a:endParaRPr lang="en-US"/>
        </a:p>
      </dgm:t>
    </dgm:pt>
    <dgm:pt modelId="{EB75CC40-5346-4087-8553-03FAA05F737A}">
      <dgm:prSet/>
      <dgm:spPr/>
      <dgm:t>
        <a:bodyPr/>
        <a:lstStyle/>
        <a:p>
          <a:r>
            <a:rPr lang="en-GB" dirty="0" err="1"/>
            <a:t>Afdække</a:t>
          </a:r>
          <a:r>
            <a:rPr lang="en-GB" dirty="0"/>
            <a:t> </a:t>
          </a:r>
          <a:r>
            <a:rPr lang="en-GB" dirty="0" err="1"/>
            <a:t>tiltag</a:t>
          </a:r>
          <a:endParaRPr lang="en-GB" dirty="0"/>
        </a:p>
        <a:p>
          <a:r>
            <a:rPr lang="en-GB" dirty="0" err="1"/>
            <a:t>Debatoplæg</a:t>
          </a:r>
          <a:endParaRPr lang="en-GB" dirty="0"/>
        </a:p>
        <a:p>
          <a:r>
            <a:rPr lang="da-DK" dirty="0"/>
            <a:t>6-8 forslag til studiemiljøforbedrende, trivselsfremmende og diversitetsfremmende initiativer</a:t>
          </a:r>
        </a:p>
      </dgm:t>
    </dgm:pt>
    <dgm:pt modelId="{D18805F7-2DD4-4D75-B16F-FD6BBDBC4B13}" type="parTrans" cxnId="{2719CC91-27BD-41FE-87E1-AC847A5E3194}">
      <dgm:prSet/>
      <dgm:spPr/>
      <dgm:t>
        <a:bodyPr/>
        <a:lstStyle/>
        <a:p>
          <a:endParaRPr lang="en-US"/>
        </a:p>
      </dgm:t>
    </dgm:pt>
    <dgm:pt modelId="{949439E3-FF2F-4C1A-B71D-4E4846528862}" type="sibTrans" cxnId="{2719CC91-27BD-41FE-87E1-AC847A5E3194}">
      <dgm:prSet/>
      <dgm:spPr/>
      <dgm:t>
        <a:bodyPr/>
        <a:lstStyle/>
        <a:p>
          <a:endParaRPr lang="en-US"/>
        </a:p>
      </dgm:t>
    </dgm:pt>
    <dgm:pt modelId="{E8CB07B3-4AC3-4FB3-A8F8-B89FA93FC352}" type="pres">
      <dgm:prSet presAssocID="{EB4EA3F6-1374-4167-ADC5-4302C620A793}" presName="root" presStyleCnt="0">
        <dgm:presLayoutVars>
          <dgm:dir/>
          <dgm:resizeHandles val="exact"/>
        </dgm:presLayoutVars>
      </dgm:prSet>
      <dgm:spPr/>
    </dgm:pt>
    <dgm:pt modelId="{91FD257F-8899-485A-9F3D-C733CBC8C92E}" type="pres">
      <dgm:prSet presAssocID="{5D8D73B7-F77A-4AA1-9757-74469F50069A}" presName="compNode" presStyleCnt="0"/>
      <dgm:spPr/>
    </dgm:pt>
    <dgm:pt modelId="{6DCE0755-63C7-484E-8B8A-B5809A955A0D}" type="pres">
      <dgm:prSet presAssocID="{5D8D73B7-F77A-4AA1-9757-74469F50069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71C656A-6676-45F5-8DBC-55D499EDBB4D}" type="pres">
      <dgm:prSet presAssocID="{5D8D73B7-F77A-4AA1-9757-74469F50069A}" presName="spaceRect" presStyleCnt="0"/>
      <dgm:spPr/>
    </dgm:pt>
    <dgm:pt modelId="{3BA0499C-8CCE-4632-BAE2-C2805007528C}" type="pres">
      <dgm:prSet presAssocID="{5D8D73B7-F77A-4AA1-9757-74469F50069A}" presName="textRect" presStyleLbl="revTx" presStyleIdx="0" presStyleCnt="4">
        <dgm:presLayoutVars>
          <dgm:chMax val="1"/>
          <dgm:chPref val="1"/>
        </dgm:presLayoutVars>
      </dgm:prSet>
      <dgm:spPr/>
    </dgm:pt>
    <dgm:pt modelId="{E95B6422-618F-47D4-812C-6C8BD652AE56}" type="pres">
      <dgm:prSet presAssocID="{D065B985-1D29-4E35-8C4C-2603043C4F6E}" presName="sibTrans" presStyleCnt="0"/>
      <dgm:spPr/>
    </dgm:pt>
    <dgm:pt modelId="{9DD2F64C-2716-4F29-9B5C-77DEF159C51A}" type="pres">
      <dgm:prSet presAssocID="{425CAFEF-3C14-4FCF-9DE2-F0524B3ACE24}" presName="compNode" presStyleCnt="0"/>
      <dgm:spPr/>
    </dgm:pt>
    <dgm:pt modelId="{7A360516-0BAF-4F0B-BB13-01C60C390FD1}" type="pres">
      <dgm:prSet presAssocID="{425CAFEF-3C14-4FCF-9DE2-F0524B3ACE2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D53B4111-F7C8-455C-AB99-E1F71A4D2068}" type="pres">
      <dgm:prSet presAssocID="{425CAFEF-3C14-4FCF-9DE2-F0524B3ACE24}" presName="spaceRect" presStyleCnt="0"/>
      <dgm:spPr/>
    </dgm:pt>
    <dgm:pt modelId="{5AF8D81B-F6B8-498E-A112-47ABD474107B}" type="pres">
      <dgm:prSet presAssocID="{425CAFEF-3C14-4FCF-9DE2-F0524B3ACE24}" presName="textRect" presStyleLbl="revTx" presStyleIdx="1" presStyleCnt="4">
        <dgm:presLayoutVars>
          <dgm:chMax val="1"/>
          <dgm:chPref val="1"/>
        </dgm:presLayoutVars>
      </dgm:prSet>
      <dgm:spPr/>
    </dgm:pt>
    <dgm:pt modelId="{485C8472-54EB-434A-92CA-1FA5F3F1992B}" type="pres">
      <dgm:prSet presAssocID="{F89EF9CB-BB1C-4515-B91A-B33BF3B9F352}" presName="sibTrans" presStyleCnt="0"/>
      <dgm:spPr/>
    </dgm:pt>
    <dgm:pt modelId="{076439B0-4B4E-4D77-83C4-859CAA771620}" type="pres">
      <dgm:prSet presAssocID="{58600F2B-894C-4145-AAFE-41873F0F4064}" presName="compNode" presStyleCnt="0"/>
      <dgm:spPr/>
    </dgm:pt>
    <dgm:pt modelId="{78BFD8DB-DFF9-4B0B-9EFD-4E0E0BCFFDA0}" type="pres">
      <dgm:prSet presAssocID="{58600F2B-894C-4145-AAFE-41873F0F406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oting star"/>
        </a:ext>
      </dgm:extLst>
    </dgm:pt>
    <dgm:pt modelId="{2CB3B72B-D2EA-4C69-BFF2-CAAB397C4650}" type="pres">
      <dgm:prSet presAssocID="{58600F2B-894C-4145-AAFE-41873F0F4064}" presName="spaceRect" presStyleCnt="0"/>
      <dgm:spPr/>
    </dgm:pt>
    <dgm:pt modelId="{CFE9DD38-A14B-4AD5-8795-D5FA91A924F6}" type="pres">
      <dgm:prSet presAssocID="{58600F2B-894C-4145-AAFE-41873F0F4064}" presName="textRect" presStyleLbl="revTx" presStyleIdx="2" presStyleCnt="4">
        <dgm:presLayoutVars>
          <dgm:chMax val="1"/>
          <dgm:chPref val="1"/>
        </dgm:presLayoutVars>
      </dgm:prSet>
      <dgm:spPr/>
    </dgm:pt>
    <dgm:pt modelId="{2AE9AB44-F481-4480-A9D4-20A1EA532C6D}" type="pres">
      <dgm:prSet presAssocID="{E4C13158-59D6-47AD-83CA-700E9B285945}" presName="sibTrans" presStyleCnt="0"/>
      <dgm:spPr/>
    </dgm:pt>
    <dgm:pt modelId="{D3F2C0FE-B056-4E43-BE56-CD29EFD07E87}" type="pres">
      <dgm:prSet presAssocID="{EB75CC40-5346-4087-8553-03FAA05F737A}" presName="compNode" presStyleCnt="0"/>
      <dgm:spPr/>
    </dgm:pt>
    <dgm:pt modelId="{C1163D3F-2009-4C56-8F8D-B28878631D89}" type="pres">
      <dgm:prSet presAssocID="{EB75CC40-5346-4087-8553-03FAA05F737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F2CC1B9-98AF-4FF8-8F7E-8E61A325F1C2}" type="pres">
      <dgm:prSet presAssocID="{EB75CC40-5346-4087-8553-03FAA05F737A}" presName="spaceRect" presStyleCnt="0"/>
      <dgm:spPr/>
    </dgm:pt>
    <dgm:pt modelId="{81D46050-658A-4B40-BBB6-BF03C1815164}" type="pres">
      <dgm:prSet presAssocID="{EB75CC40-5346-4087-8553-03FAA05F737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F3C6B0F-387C-4DDE-BC49-95E23DD84AAA}" type="presOf" srcId="{5D8D73B7-F77A-4AA1-9757-74469F50069A}" destId="{3BA0499C-8CCE-4632-BAE2-C2805007528C}" srcOrd="0" destOrd="0" presId="urn:microsoft.com/office/officeart/2018/2/layout/IconLabelList"/>
    <dgm:cxn modelId="{4708DE23-687E-43C2-83BB-9BA5D2DCEE10}" type="presOf" srcId="{58600F2B-894C-4145-AAFE-41873F0F4064}" destId="{CFE9DD38-A14B-4AD5-8795-D5FA91A924F6}" srcOrd="0" destOrd="0" presId="urn:microsoft.com/office/officeart/2018/2/layout/IconLabelList"/>
    <dgm:cxn modelId="{43DFD25D-BF05-42DB-A400-6C99D6E2F316}" type="presOf" srcId="{425CAFEF-3C14-4FCF-9DE2-F0524B3ACE24}" destId="{5AF8D81B-F6B8-498E-A112-47ABD474107B}" srcOrd="0" destOrd="0" presId="urn:microsoft.com/office/officeart/2018/2/layout/IconLabelList"/>
    <dgm:cxn modelId="{A3EDA37C-79A1-42B3-BF05-32F599AEBF64}" srcId="{EB4EA3F6-1374-4167-ADC5-4302C620A793}" destId="{58600F2B-894C-4145-AAFE-41873F0F4064}" srcOrd="2" destOrd="0" parTransId="{D1FFD0D4-00E9-4C14-918B-F625BBE3621C}" sibTransId="{E4C13158-59D6-47AD-83CA-700E9B285945}"/>
    <dgm:cxn modelId="{2719CC91-27BD-41FE-87E1-AC847A5E3194}" srcId="{EB4EA3F6-1374-4167-ADC5-4302C620A793}" destId="{EB75CC40-5346-4087-8553-03FAA05F737A}" srcOrd="3" destOrd="0" parTransId="{D18805F7-2DD4-4D75-B16F-FD6BBDBC4B13}" sibTransId="{949439E3-FF2F-4C1A-B71D-4E4846528862}"/>
    <dgm:cxn modelId="{4AC919CB-8D1B-49F6-A493-8C765C83BED3}" type="presOf" srcId="{EB4EA3F6-1374-4167-ADC5-4302C620A793}" destId="{E8CB07B3-4AC3-4FB3-A8F8-B89FA93FC352}" srcOrd="0" destOrd="0" presId="urn:microsoft.com/office/officeart/2018/2/layout/IconLabelList"/>
    <dgm:cxn modelId="{23C25BD1-50FA-444F-8438-BB43100EA15F}" srcId="{EB4EA3F6-1374-4167-ADC5-4302C620A793}" destId="{5D8D73B7-F77A-4AA1-9757-74469F50069A}" srcOrd="0" destOrd="0" parTransId="{26F0BA40-E3A6-449D-AA01-C99446A81D4E}" sibTransId="{D065B985-1D29-4E35-8C4C-2603043C4F6E}"/>
    <dgm:cxn modelId="{5AE6C9E1-3486-47E9-979A-19FBC74F8E3D}" srcId="{EB4EA3F6-1374-4167-ADC5-4302C620A793}" destId="{425CAFEF-3C14-4FCF-9DE2-F0524B3ACE24}" srcOrd="1" destOrd="0" parTransId="{ABF4B0A1-A6FB-4118-8E02-2CC81CE5FB4C}" sibTransId="{F89EF9CB-BB1C-4515-B91A-B33BF3B9F352}"/>
    <dgm:cxn modelId="{06CC12E5-90F5-41E5-A402-9F453A51CFCA}" type="presOf" srcId="{EB75CC40-5346-4087-8553-03FAA05F737A}" destId="{81D46050-658A-4B40-BBB6-BF03C1815164}" srcOrd="0" destOrd="0" presId="urn:microsoft.com/office/officeart/2018/2/layout/IconLabelList"/>
    <dgm:cxn modelId="{764C454B-DF89-4336-AE92-406877EBCCAB}" type="presParOf" srcId="{E8CB07B3-4AC3-4FB3-A8F8-B89FA93FC352}" destId="{91FD257F-8899-485A-9F3D-C733CBC8C92E}" srcOrd="0" destOrd="0" presId="urn:microsoft.com/office/officeart/2018/2/layout/IconLabelList"/>
    <dgm:cxn modelId="{027D44C6-2418-4270-AAA1-6AFDB132BAC1}" type="presParOf" srcId="{91FD257F-8899-485A-9F3D-C733CBC8C92E}" destId="{6DCE0755-63C7-484E-8B8A-B5809A955A0D}" srcOrd="0" destOrd="0" presId="urn:microsoft.com/office/officeart/2018/2/layout/IconLabelList"/>
    <dgm:cxn modelId="{889FADE5-AC29-4F3D-8FED-4B34A234F30B}" type="presParOf" srcId="{91FD257F-8899-485A-9F3D-C733CBC8C92E}" destId="{C71C656A-6676-45F5-8DBC-55D499EDBB4D}" srcOrd="1" destOrd="0" presId="urn:microsoft.com/office/officeart/2018/2/layout/IconLabelList"/>
    <dgm:cxn modelId="{0DF0D490-3019-42D6-AE14-5AABEC518A47}" type="presParOf" srcId="{91FD257F-8899-485A-9F3D-C733CBC8C92E}" destId="{3BA0499C-8CCE-4632-BAE2-C2805007528C}" srcOrd="2" destOrd="0" presId="urn:microsoft.com/office/officeart/2018/2/layout/IconLabelList"/>
    <dgm:cxn modelId="{C719B6BD-67D2-4573-81E4-3F870C70D74B}" type="presParOf" srcId="{E8CB07B3-4AC3-4FB3-A8F8-B89FA93FC352}" destId="{E95B6422-618F-47D4-812C-6C8BD652AE56}" srcOrd="1" destOrd="0" presId="urn:microsoft.com/office/officeart/2018/2/layout/IconLabelList"/>
    <dgm:cxn modelId="{636E3993-EDB7-49D3-8D13-24ECB256C5E2}" type="presParOf" srcId="{E8CB07B3-4AC3-4FB3-A8F8-B89FA93FC352}" destId="{9DD2F64C-2716-4F29-9B5C-77DEF159C51A}" srcOrd="2" destOrd="0" presId="urn:microsoft.com/office/officeart/2018/2/layout/IconLabelList"/>
    <dgm:cxn modelId="{6015D26F-E862-454B-BEA4-E6FB36B9D288}" type="presParOf" srcId="{9DD2F64C-2716-4F29-9B5C-77DEF159C51A}" destId="{7A360516-0BAF-4F0B-BB13-01C60C390FD1}" srcOrd="0" destOrd="0" presId="urn:microsoft.com/office/officeart/2018/2/layout/IconLabelList"/>
    <dgm:cxn modelId="{FB3C9881-14CD-4ACE-949B-41DCA9B109C9}" type="presParOf" srcId="{9DD2F64C-2716-4F29-9B5C-77DEF159C51A}" destId="{D53B4111-F7C8-455C-AB99-E1F71A4D2068}" srcOrd="1" destOrd="0" presId="urn:microsoft.com/office/officeart/2018/2/layout/IconLabelList"/>
    <dgm:cxn modelId="{25D5F6AF-1D50-48D9-8210-45D2E72BB774}" type="presParOf" srcId="{9DD2F64C-2716-4F29-9B5C-77DEF159C51A}" destId="{5AF8D81B-F6B8-498E-A112-47ABD474107B}" srcOrd="2" destOrd="0" presId="urn:microsoft.com/office/officeart/2018/2/layout/IconLabelList"/>
    <dgm:cxn modelId="{A83D8364-725A-472F-A96E-95A526A45F8F}" type="presParOf" srcId="{E8CB07B3-4AC3-4FB3-A8F8-B89FA93FC352}" destId="{485C8472-54EB-434A-92CA-1FA5F3F1992B}" srcOrd="3" destOrd="0" presId="urn:microsoft.com/office/officeart/2018/2/layout/IconLabelList"/>
    <dgm:cxn modelId="{B5A18815-5E9C-496C-9EF5-6147707BC46B}" type="presParOf" srcId="{E8CB07B3-4AC3-4FB3-A8F8-B89FA93FC352}" destId="{076439B0-4B4E-4D77-83C4-859CAA771620}" srcOrd="4" destOrd="0" presId="urn:microsoft.com/office/officeart/2018/2/layout/IconLabelList"/>
    <dgm:cxn modelId="{3A1C4CB2-86D0-4CD2-8656-2B0EAFD7A80D}" type="presParOf" srcId="{076439B0-4B4E-4D77-83C4-859CAA771620}" destId="{78BFD8DB-DFF9-4B0B-9EFD-4E0E0BCFFDA0}" srcOrd="0" destOrd="0" presId="urn:microsoft.com/office/officeart/2018/2/layout/IconLabelList"/>
    <dgm:cxn modelId="{E223F78F-60FC-4F44-A46C-033454E30FE0}" type="presParOf" srcId="{076439B0-4B4E-4D77-83C4-859CAA771620}" destId="{2CB3B72B-D2EA-4C69-BFF2-CAAB397C4650}" srcOrd="1" destOrd="0" presId="urn:microsoft.com/office/officeart/2018/2/layout/IconLabelList"/>
    <dgm:cxn modelId="{5528B102-D288-441D-BFBE-2B1CD2CFCC58}" type="presParOf" srcId="{076439B0-4B4E-4D77-83C4-859CAA771620}" destId="{CFE9DD38-A14B-4AD5-8795-D5FA91A924F6}" srcOrd="2" destOrd="0" presId="urn:microsoft.com/office/officeart/2018/2/layout/IconLabelList"/>
    <dgm:cxn modelId="{5A4EC6D6-7210-466F-BD7E-68F2EB0C5369}" type="presParOf" srcId="{E8CB07B3-4AC3-4FB3-A8F8-B89FA93FC352}" destId="{2AE9AB44-F481-4480-A9D4-20A1EA532C6D}" srcOrd="5" destOrd="0" presId="urn:microsoft.com/office/officeart/2018/2/layout/IconLabelList"/>
    <dgm:cxn modelId="{6A46F8AB-77AB-4763-BEEB-9184EF1271F9}" type="presParOf" srcId="{E8CB07B3-4AC3-4FB3-A8F8-B89FA93FC352}" destId="{D3F2C0FE-B056-4E43-BE56-CD29EFD07E87}" srcOrd="6" destOrd="0" presId="urn:microsoft.com/office/officeart/2018/2/layout/IconLabelList"/>
    <dgm:cxn modelId="{DF4FA84B-9056-44AB-AD63-084F65C4AC0F}" type="presParOf" srcId="{D3F2C0FE-B056-4E43-BE56-CD29EFD07E87}" destId="{C1163D3F-2009-4C56-8F8D-B28878631D89}" srcOrd="0" destOrd="0" presId="urn:microsoft.com/office/officeart/2018/2/layout/IconLabelList"/>
    <dgm:cxn modelId="{94647E37-505D-4E69-B379-73EF2B38BF04}" type="presParOf" srcId="{D3F2C0FE-B056-4E43-BE56-CD29EFD07E87}" destId="{FF2CC1B9-98AF-4FF8-8F7E-8E61A325F1C2}" srcOrd="1" destOrd="0" presId="urn:microsoft.com/office/officeart/2018/2/layout/IconLabelList"/>
    <dgm:cxn modelId="{C615C8F4-3FF1-4992-9C29-CD845497342D}" type="presParOf" srcId="{D3F2C0FE-B056-4E43-BE56-CD29EFD07E87}" destId="{81D46050-658A-4B40-BBB6-BF03C181516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DD508-7CE0-4840-95AC-B641104250E4}">
      <dsp:nvSpPr>
        <dsp:cNvPr id="0" name=""/>
        <dsp:cNvSpPr/>
      </dsp:nvSpPr>
      <dsp:spPr>
        <a:xfrm>
          <a:off x="1022178" y="1533"/>
          <a:ext cx="2271255" cy="13627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Regler og formalia</a:t>
          </a:r>
          <a:endParaRPr lang="en-US" sz="2500" kern="1200"/>
        </a:p>
      </dsp:txBody>
      <dsp:txXfrm>
        <a:off x="1022178" y="1533"/>
        <a:ext cx="2271255" cy="1362753"/>
      </dsp:txXfrm>
    </dsp:sp>
    <dsp:sp modelId="{03527E97-89C4-4F5E-B747-B5592FC8B530}">
      <dsp:nvSpPr>
        <dsp:cNvPr id="0" name=""/>
        <dsp:cNvSpPr/>
      </dsp:nvSpPr>
      <dsp:spPr>
        <a:xfrm>
          <a:off x="3520559" y="1533"/>
          <a:ext cx="2271255" cy="13627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B Eng-narrativet</a:t>
          </a:r>
          <a:endParaRPr lang="en-US" sz="2500" kern="1200"/>
        </a:p>
      </dsp:txBody>
      <dsp:txXfrm>
        <a:off x="3520559" y="1533"/>
        <a:ext cx="2271255" cy="1362753"/>
      </dsp:txXfrm>
    </dsp:sp>
    <dsp:sp modelId="{A24636C2-EB80-4C79-8CD9-D2A621555F93}">
      <dsp:nvSpPr>
        <dsp:cNvPr id="0" name=""/>
        <dsp:cNvSpPr/>
      </dsp:nvSpPr>
      <dsp:spPr>
        <a:xfrm>
          <a:off x="6018940" y="1533"/>
          <a:ext cx="2271255" cy="13627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Studiecafe og faglige/sociale fællesskaber</a:t>
          </a:r>
          <a:endParaRPr lang="en-US" sz="2500" kern="1200"/>
        </a:p>
      </dsp:txBody>
      <dsp:txXfrm>
        <a:off x="6018940" y="1533"/>
        <a:ext cx="2271255" cy="1362753"/>
      </dsp:txXfrm>
    </dsp:sp>
    <dsp:sp modelId="{75C6E3C6-EA74-44AF-8027-A60C2C71BC31}">
      <dsp:nvSpPr>
        <dsp:cNvPr id="0" name=""/>
        <dsp:cNvSpPr/>
      </dsp:nvSpPr>
      <dsp:spPr>
        <a:xfrm>
          <a:off x="1022178" y="1591412"/>
          <a:ext cx="2271255" cy="13627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Didaktik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og trivsel</a:t>
          </a:r>
          <a:endParaRPr lang="en-US" sz="2500" kern="1200" dirty="0"/>
        </a:p>
      </dsp:txBody>
      <dsp:txXfrm>
        <a:off x="1022178" y="1591412"/>
        <a:ext cx="2271255" cy="1362753"/>
      </dsp:txXfrm>
    </dsp:sp>
    <dsp:sp modelId="{38D79E69-1764-4454-9C86-09D3FB0C07AA}">
      <dsp:nvSpPr>
        <dsp:cNvPr id="0" name=""/>
        <dsp:cNvSpPr/>
      </dsp:nvSpPr>
      <dsp:spPr>
        <a:xfrm>
          <a:off x="3520559" y="1591412"/>
          <a:ext cx="2271255" cy="13627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Diversitet</a:t>
          </a:r>
          <a:endParaRPr lang="en-US" sz="2500" kern="1200"/>
        </a:p>
      </dsp:txBody>
      <dsp:txXfrm>
        <a:off x="3520559" y="1591412"/>
        <a:ext cx="2271255" cy="1362753"/>
      </dsp:txXfrm>
    </dsp:sp>
    <dsp:sp modelId="{54344A55-B76B-42CF-A2EF-C157E4EE5DB5}">
      <dsp:nvSpPr>
        <dsp:cNvPr id="0" name=""/>
        <dsp:cNvSpPr/>
      </dsp:nvSpPr>
      <dsp:spPr>
        <a:xfrm>
          <a:off x="6018940" y="1591412"/>
          <a:ext cx="2271255" cy="13627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Ballerup Campus</a:t>
          </a:r>
          <a:endParaRPr lang="en-US" sz="2500" kern="1200"/>
        </a:p>
      </dsp:txBody>
      <dsp:txXfrm>
        <a:off x="6018940" y="1591412"/>
        <a:ext cx="2271255" cy="1362753"/>
      </dsp:txXfrm>
    </dsp:sp>
    <dsp:sp modelId="{06DD9CBE-5993-41C9-AA88-D6671BED9767}">
      <dsp:nvSpPr>
        <dsp:cNvPr id="0" name=""/>
        <dsp:cNvSpPr/>
      </dsp:nvSpPr>
      <dsp:spPr>
        <a:xfrm>
          <a:off x="1022178" y="3181291"/>
          <a:ext cx="2271255" cy="13627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Digitalisering</a:t>
          </a:r>
          <a:endParaRPr lang="en-US" sz="2500" kern="1200"/>
        </a:p>
      </dsp:txBody>
      <dsp:txXfrm>
        <a:off x="1022178" y="3181291"/>
        <a:ext cx="2271255" cy="1362753"/>
      </dsp:txXfrm>
    </dsp:sp>
    <dsp:sp modelId="{9CA5357B-B136-4861-BFDF-DAC7C73883A0}">
      <dsp:nvSpPr>
        <dsp:cNvPr id="0" name=""/>
        <dsp:cNvSpPr/>
      </dsp:nvSpPr>
      <dsp:spPr>
        <a:xfrm>
          <a:off x="3520559" y="3181291"/>
          <a:ext cx="2271255" cy="13627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Studiestart</a:t>
          </a:r>
          <a:endParaRPr lang="en-US" sz="2500" kern="1200"/>
        </a:p>
      </dsp:txBody>
      <dsp:txXfrm>
        <a:off x="3520559" y="3181291"/>
        <a:ext cx="2271255" cy="1362753"/>
      </dsp:txXfrm>
    </dsp:sp>
    <dsp:sp modelId="{498B414A-B1C4-4778-B141-78408761F519}">
      <dsp:nvSpPr>
        <dsp:cNvPr id="0" name=""/>
        <dsp:cNvSpPr/>
      </dsp:nvSpPr>
      <dsp:spPr>
        <a:xfrm>
          <a:off x="6018940" y="3181291"/>
          <a:ext cx="2271255" cy="13627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Udland</a:t>
          </a:r>
          <a:endParaRPr lang="en-US" sz="2500" kern="1200"/>
        </a:p>
      </dsp:txBody>
      <dsp:txXfrm>
        <a:off x="6018940" y="3181291"/>
        <a:ext cx="2271255" cy="1362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E0755-63C7-484E-8B8A-B5809A955A0D}">
      <dsp:nvSpPr>
        <dsp:cNvPr id="0" name=""/>
        <dsp:cNvSpPr/>
      </dsp:nvSpPr>
      <dsp:spPr>
        <a:xfrm>
          <a:off x="612098" y="1151622"/>
          <a:ext cx="915642" cy="9156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0499C-8CCE-4632-BAE2-C2805007528C}">
      <dsp:nvSpPr>
        <dsp:cNvPr id="0" name=""/>
        <dsp:cNvSpPr/>
      </dsp:nvSpPr>
      <dsp:spPr>
        <a:xfrm>
          <a:off x="52538" y="2403955"/>
          <a:ext cx="2034761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Mødes med phd studerende inden hhv diversitet og didaktik og trivsel</a:t>
          </a:r>
          <a:endParaRPr lang="en-US" sz="1100" kern="1200"/>
        </a:p>
      </dsp:txBody>
      <dsp:txXfrm>
        <a:off x="52538" y="2403955"/>
        <a:ext cx="2034761" cy="990000"/>
      </dsp:txXfrm>
    </dsp:sp>
    <dsp:sp modelId="{7A360516-0BAF-4F0B-BB13-01C60C390FD1}">
      <dsp:nvSpPr>
        <dsp:cNvPr id="0" name=""/>
        <dsp:cNvSpPr/>
      </dsp:nvSpPr>
      <dsp:spPr>
        <a:xfrm>
          <a:off x="3002943" y="1151622"/>
          <a:ext cx="915642" cy="9156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8D81B-F6B8-498E-A112-47ABD474107B}">
      <dsp:nvSpPr>
        <dsp:cNvPr id="0" name=""/>
        <dsp:cNvSpPr/>
      </dsp:nvSpPr>
      <dsp:spPr>
        <a:xfrm>
          <a:off x="2443383" y="2403955"/>
          <a:ext cx="2034761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Inkludere CAS og arkitekter i projektgruppen, så vi også har den fysiske dimension med</a:t>
          </a:r>
          <a:endParaRPr lang="en-US" sz="1100" kern="1200"/>
        </a:p>
      </dsp:txBody>
      <dsp:txXfrm>
        <a:off x="2443383" y="2403955"/>
        <a:ext cx="2034761" cy="990000"/>
      </dsp:txXfrm>
    </dsp:sp>
    <dsp:sp modelId="{78BFD8DB-DFF9-4B0B-9EFD-4E0E0BCFFDA0}">
      <dsp:nvSpPr>
        <dsp:cNvPr id="0" name=""/>
        <dsp:cNvSpPr/>
      </dsp:nvSpPr>
      <dsp:spPr>
        <a:xfrm>
          <a:off x="5393788" y="1151622"/>
          <a:ext cx="915642" cy="9156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9DD38-A14B-4AD5-8795-D5FA91A924F6}">
      <dsp:nvSpPr>
        <dsp:cNvPr id="0" name=""/>
        <dsp:cNvSpPr/>
      </dsp:nvSpPr>
      <dsp:spPr>
        <a:xfrm>
          <a:off x="4834228" y="2403955"/>
          <a:ext cx="2034761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Afvente resultater af den nye studiemiljøundersøgelse (Forår 2024)</a:t>
          </a:r>
          <a:endParaRPr lang="en-US" sz="1100" kern="1200"/>
        </a:p>
      </dsp:txBody>
      <dsp:txXfrm>
        <a:off x="4834228" y="2403955"/>
        <a:ext cx="2034761" cy="990000"/>
      </dsp:txXfrm>
    </dsp:sp>
    <dsp:sp modelId="{C1163D3F-2009-4C56-8F8D-B28878631D89}">
      <dsp:nvSpPr>
        <dsp:cNvPr id="0" name=""/>
        <dsp:cNvSpPr/>
      </dsp:nvSpPr>
      <dsp:spPr>
        <a:xfrm>
          <a:off x="7784633" y="1151622"/>
          <a:ext cx="915642" cy="9156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46050-658A-4B40-BBB6-BF03C1815164}">
      <dsp:nvSpPr>
        <dsp:cNvPr id="0" name=""/>
        <dsp:cNvSpPr/>
      </dsp:nvSpPr>
      <dsp:spPr>
        <a:xfrm>
          <a:off x="7225073" y="2403955"/>
          <a:ext cx="2034761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/>
            <a:t>Afdække</a:t>
          </a:r>
          <a:r>
            <a:rPr lang="en-GB" sz="1100" kern="1200" dirty="0"/>
            <a:t> </a:t>
          </a:r>
          <a:r>
            <a:rPr lang="en-GB" sz="1100" kern="1200" dirty="0" err="1"/>
            <a:t>tiltag</a:t>
          </a:r>
          <a:endParaRPr lang="en-GB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/>
            <a:t>Debatoplæg</a:t>
          </a:r>
          <a:endParaRPr lang="en-GB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6-8 forslag til studiemiljøforbedrende, trivselsfremmende og diversitetsfremmende initiativer</a:t>
          </a:r>
        </a:p>
      </dsp:txBody>
      <dsp:txXfrm>
        <a:off x="7225073" y="2403955"/>
        <a:ext cx="2034761" cy="99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‹nr.›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4BB09-483B-4C4B-A5A4-C02A22055B0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8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2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662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5480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585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11 studieledere deltog, </a:t>
            </a:r>
          </a:p>
          <a:p>
            <a:r>
              <a:rPr lang="da-DK" dirty="0"/>
              <a:t>(Edward, Hanne, Torben, Ulrich, Christian, Tommy, Flemming, </a:t>
            </a:r>
            <a:r>
              <a:rPr lang="da-DK" dirty="0" err="1"/>
              <a:t>Anoop</a:t>
            </a:r>
            <a:r>
              <a:rPr lang="da-DK" dirty="0"/>
              <a:t>, Sara, Henrik, Jonas)</a:t>
            </a:r>
          </a:p>
          <a:p>
            <a:r>
              <a:rPr lang="da-DK" dirty="0"/>
              <a:t>5 afbud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206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1506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er godt med</a:t>
            </a:r>
          </a:p>
          <a:p>
            <a:r>
              <a:rPr lang="da-DK" dirty="0"/>
              <a:t>Men det kan selvfølgelig blive bedre og mere spredt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3633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Questa-Regular"/>
              </a:rPr>
              <a:t>Bekendtgørelse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Questa-Regular"/>
              </a:rPr>
              <a:t> om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Questa-Regular"/>
              </a:rPr>
              <a:t>uddannelserne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Questa-Regular"/>
              </a:rPr>
              <a:t>til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Questa-Regular"/>
              </a:rPr>
              <a:t>professionsbachelor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Questa-Regular"/>
              </a:rPr>
              <a:t>som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Questa-Regular"/>
              </a:rPr>
              <a:t> </a:t>
            </a:r>
            <a:r>
              <a:rPr lang="en-GB" b="0" i="0" u="none" strike="noStrike" dirty="0" err="1">
                <a:solidFill>
                  <a:srgbClr val="212529"/>
                </a:solidFill>
                <a:effectLst/>
                <a:latin typeface="Questa-Regular"/>
              </a:rPr>
              <a:t>diplomingeniør</a:t>
            </a:r>
            <a:r>
              <a:rPr lang="en-GB" b="0" i="0" u="none" strike="noStrike" dirty="0">
                <a:solidFill>
                  <a:srgbClr val="212529"/>
                </a:solidFill>
                <a:effectLst/>
                <a:latin typeface="Questa-Regular"/>
              </a:rPr>
              <a:t>:</a:t>
            </a:r>
            <a:endParaRPr lang="da-DK" dirty="0"/>
          </a:p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www.retsinformation.dk</a:t>
            </a:r>
            <a:r>
              <a:rPr lang="da-DK" dirty="0"/>
              <a:t>/</a:t>
            </a:r>
            <a:r>
              <a:rPr lang="da-DK" dirty="0" err="1"/>
              <a:t>eli</a:t>
            </a:r>
            <a:r>
              <a:rPr lang="da-DK" dirty="0"/>
              <a:t>/</a:t>
            </a:r>
            <a:r>
              <a:rPr lang="da-DK" dirty="0" err="1"/>
              <a:t>lta</a:t>
            </a:r>
            <a:r>
              <a:rPr lang="da-DK" dirty="0"/>
              <a:t>/2021/2674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998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Lene Duedahl-Olesen og Lotte deltager i hvert fald i Stockholm</a:t>
            </a:r>
          </a:p>
          <a:p>
            <a:endParaRPr lang="da-DK" dirty="0"/>
          </a:p>
          <a:p>
            <a:r>
              <a:rPr lang="da-DK" dirty="0"/>
              <a:t>Pixibog – let tilgængelig CDIO-bog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Systematiske evalueringer på retningerne: Hvor er vi – og dertil systematiske handleplaner med opfølgende implementeringsplaner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27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784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Klik for at redigere titeltypografien i masteren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Klik for at redigere undertiteltypografien i masteren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3038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Klik for at redigere titeltypografien i masteren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Klik for at redigere undertiteltypografien i masteren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9672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7986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1117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6375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0122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>
          <p15:clr>
            <a:srgbClr val="F26B43"/>
          </p15:clr>
        </p15:guide>
        <p15:guide id="2" pos="5247">
          <p15:clr>
            <a:srgbClr val="F26B43"/>
          </p15:clr>
        </p15:guide>
        <p15:guide id="3" pos="1117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0977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2660">
          <p15:clr>
            <a:srgbClr val="F26B43"/>
          </p15:clr>
        </p15:guide>
        <p15:guide id="3" pos="2335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7183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3834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7533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1298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0976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Click to edit Master title style</a:t>
            </a:r>
            <a:endParaRPr lang="da-DK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Click to edit Master subtitle style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879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Click to edit Master title style</a:t>
            </a:r>
            <a:endParaRPr lang="da-DK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Click to edit Master subtitle style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5627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9312374" cy="4545578"/>
          </a:xfrm>
        </p:spPr>
        <p:txBody>
          <a:bodyPr/>
          <a:lstStyle/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625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1117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5916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2198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>
          <p15:clr>
            <a:srgbClr val="F26B43"/>
          </p15:clr>
        </p15:guide>
        <p15:guide id="2" pos="5247">
          <p15:clr>
            <a:srgbClr val="F26B43"/>
          </p15:clr>
        </p15:guide>
        <p15:guide id="3" pos="1117">
          <p15:clr>
            <a:srgbClr val="F26B43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3969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2660">
          <p15:clr>
            <a:srgbClr val="F26B43"/>
          </p15:clr>
        </p15:guide>
        <p15:guide id="3" pos="2335">
          <p15:clr>
            <a:srgbClr val="F26B43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7252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5569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9782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0399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8578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undertiteltypografien i masteren</a:t>
            </a:r>
            <a:endParaRPr lang="en-GB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8E75EC-EF76-589D-0066-5EFD32568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63D84D-6ED3-F4CB-D6ED-4CFB218D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B2228E-DECD-A1FF-31EB-394A3579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0627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for at redigere undertiteltypografien i masteren</a:t>
            </a:r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6E83F-35F3-7C0A-C83E-AFDCA346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9C46A-00A5-B620-01F4-AB9FA3E67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2648B-3179-ABFE-F3AA-427613837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1964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9312374" cy="454557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09954EC-B8D9-8075-FC9F-D3764E46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CFBBF02-CCAC-D246-2188-663E067F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AD440C-0797-9C1A-F3D9-3529DA26E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898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1117">
          <p15:clr>
            <a:srgbClr val="F26B43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775E03-BE23-9277-8686-60549E4E73B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860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6AB93-5959-29D5-C0C8-6B37FCF5F14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362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>
          <p15:clr>
            <a:srgbClr val="F26B43"/>
          </p15:clr>
        </p15:guide>
        <p15:guide id="2" pos="5247">
          <p15:clr>
            <a:srgbClr val="F26B43"/>
          </p15:clr>
        </p15:guide>
        <p15:guide id="3" pos="1117">
          <p15:clr>
            <a:srgbClr val="F26B43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45D79-EFF9-98D6-B066-40CEED6C2E2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856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2660">
          <p15:clr>
            <a:srgbClr val="F26B43"/>
          </p15:clr>
        </p15:guide>
        <p15:guide id="3" pos="2335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121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DBA22-AE55-C68A-132F-A826D0B0C740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319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>
          <p15:clr>
            <a:srgbClr val="F26B43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33A1D-DD6A-46E6-9477-D1471332CB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238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183DE-20D3-DB32-ED9D-43A02E676CA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8172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1808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9669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38A4D-7217-6F91-9571-38F7D2CD3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CB65A22-300B-D887-1972-D80BB3DB1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B989A-21D9-235C-786B-4AD8003E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5204477-08CC-AC87-09D7-3829E0397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590492C-67C9-3297-ADC4-5E9D6E4B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80CB-0D12-45C6-A0A6-162FE2846A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1834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676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154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411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489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1117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481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169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>
          <p15:clr>
            <a:srgbClr val="F26B43"/>
          </p15:clr>
        </p15:guide>
        <p15:guide id="2" pos="5247">
          <p15:clr>
            <a:srgbClr val="F26B43"/>
          </p15:clr>
        </p15:guide>
        <p15:guide id="3" pos="1117">
          <p15:clr>
            <a:srgbClr val="F26B43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27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>
          <p15:clr>
            <a:srgbClr val="F26B43"/>
          </p15:clr>
        </p15:guide>
        <p15:guide id="2" pos="2660">
          <p15:clr>
            <a:srgbClr val="F26B43"/>
          </p15:clr>
        </p15:guide>
        <p15:guide id="3" pos="2335">
          <p15:clr>
            <a:srgbClr val="F26B43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390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>
          <p15:clr>
            <a:srgbClr val="F26B43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805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>
          <p15:clr>
            <a:srgbClr val="F26B43"/>
          </p15:clr>
        </p15:guide>
        <p15:guide id="2" pos="6984">
          <p15:clr>
            <a:srgbClr val="F26B43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4224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9084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7677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 err="1"/>
              <a:t>Click</a:t>
            </a:r>
            <a:r>
              <a:rPr lang="da-DK" dirty="0"/>
              <a:t> the placeholder and </a:t>
            </a:r>
            <a:r>
              <a:rPr lang="da-DK" dirty="0" err="1"/>
              <a:t>paste</a:t>
            </a:r>
            <a:r>
              <a:rPr lang="da-DK" dirty="0"/>
              <a:t> image via </a:t>
            </a:r>
            <a:r>
              <a:rPr lang="da-DK" dirty="0" err="1"/>
              <a:t>Skyfish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1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ags" Target="../tags/tag18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26. maj 2023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a-DK" sz="700" dirty="0">
                <a:solidFill>
                  <a:schemeClr val="bg1"/>
                </a:solidFill>
                <a:latin typeface="+mn-lt"/>
              </a:rPr>
              <a:t>DUU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titeltypografien i masteren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26. maj 2023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a-DK" sz="700" dirty="0">
                <a:solidFill>
                  <a:schemeClr val="bg1"/>
                </a:solidFill>
                <a:latin typeface="+mn-lt"/>
              </a:rPr>
              <a:t>DUU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37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>
          <p15:clr>
            <a:srgbClr val="F26B43"/>
          </p15:clr>
        </p15:guide>
        <p15:guide id="4" orient="horz" pos="881">
          <p15:clr>
            <a:srgbClr val="F26B43"/>
          </p15:clr>
        </p15:guide>
        <p15:guide id="5" orient="horz" pos="1074">
          <p15:clr>
            <a:srgbClr val="F26B43"/>
          </p15:clr>
        </p15:guide>
        <p15:guide id="6" orient="horz" pos="39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  <a:p>
            <a:pPr lvl="5"/>
            <a:endParaRPr lang="da-DK" dirty="0"/>
          </a:p>
        </p:txBody>
      </p:sp>
      <p:sp>
        <p:nvSpPr>
          <p:cNvPr id="113676" name="text" descr="{&quot;templafy&quot;:{&quot;id&quot;:&quot;0d28de48-3225-46f7-9308-6e6cba1f8bcb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5" name="date" descr="{&quot;templafy&quot;:{&quot;id&quot;:&quot;fd9d7edd-641c-4aa0-901e-2451a0cba9cf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20. februar 2023</a:t>
            </a:r>
          </a:p>
        </p:txBody>
      </p:sp>
      <p:sp>
        <p:nvSpPr>
          <p:cNvPr id="7" name="text" descr="{&quot;templafy&quot;:{&quot;id&quot;:&quot;4aa4cd91-1723-461d-9c66-13eee47e2831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726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>
          <p15:clr>
            <a:srgbClr val="F26B43"/>
          </p15:clr>
        </p15:guide>
        <p15:guide id="4" orient="horz" pos="881">
          <p15:clr>
            <a:srgbClr val="F26B43"/>
          </p15:clr>
        </p15:guide>
        <p15:guide id="5" orient="horz" pos="1074">
          <p15:clr>
            <a:srgbClr val="F26B43"/>
          </p15:clr>
        </p15:guide>
        <p15:guide id="6" orient="horz" pos="393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5590800" y="6541200"/>
            <a:ext cx="54972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spcBef>
                <a:spcPts val="0"/>
              </a:spcBef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3676" name="text" descr="{&quot;templafy&quot;:{&quot;type&quot;:&quot;text&quot;,&quot;binding&quot;:&quot;UserProfile.Offices.Workarea_{{DocumentLanguage}}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Technical University of Denmark</a:t>
            </a:r>
          </a:p>
        </p:txBody>
      </p:sp>
      <p:sp>
        <p:nvSpPr>
          <p:cNvPr id="5" name="date" descr="{&quot;templafy&quot;:{&quot;type&quot;:&quot;date&quot;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pitchFamily="-80" charset="-128"/>
            </a:endParaRPr>
          </a:p>
        </p:txBody>
      </p:sp>
      <p:sp>
        <p:nvSpPr>
          <p:cNvPr id="7" name="text" descr="{&quot;templafy&quot;:{&quot;binding&quot;:&quot;Form.PresentationTitle&quot;,&quot;type&quot;:&quot;text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4E9AE0-170F-0C2B-DFF5-DC7F65F4B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2000" y="6541200"/>
            <a:ext cx="1105200" cy="316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70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27" r:id="rId12"/>
    <p:sldLayoutId id="2147483728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>
          <p15:clr>
            <a:srgbClr val="F26B43"/>
          </p15:clr>
        </p15:guide>
        <p15:guide id="4" orient="horz" pos="881">
          <p15:clr>
            <a:srgbClr val="F26B43"/>
          </p15:clr>
        </p15:guide>
        <p15:guide id="5" orient="horz" pos="1074">
          <p15:clr>
            <a:srgbClr val="F26B43"/>
          </p15:clr>
        </p15:guide>
        <p15:guide id="6" orient="horz" pos="393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Date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740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>
          <p15:clr>
            <a:srgbClr val="F26B43"/>
          </p15:clr>
        </p15:guide>
        <p15:guide id="4" orient="horz" pos="881">
          <p15:clr>
            <a:srgbClr val="F26B43"/>
          </p15:clr>
        </p15:guide>
        <p15:guide id="5" orient="horz" pos="1074">
          <p15:clr>
            <a:srgbClr val="F26B43"/>
          </p15:clr>
        </p15:guide>
        <p15:guide id="6" orient="horz" pos="39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customXml" Target="../../customXml/item26.xml"/><Relationship Id="rId1" Type="http://schemas.openxmlformats.org/officeDocument/2006/relationships/customXml" Target="../../customXml/item5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36.xml"/><Relationship Id="rId7" Type="http://schemas.openxmlformats.org/officeDocument/2006/relationships/diagramColors" Target="../diagrams/colors1.xml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3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customXml" Target="../../customXml/item39.xml"/><Relationship Id="rId1" Type="http://schemas.openxmlformats.org/officeDocument/2006/relationships/customXml" Target="../../customXml/item4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1.jpeg"/><Relationship Id="rId11" Type="http://schemas.openxmlformats.org/officeDocument/2006/relationships/hyperlink" Target="https://www.inside.dtu.dk/da/dtuinside/generelt/telefonbog/" TargetMode="External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customXml" Target="../../customXml/item42.xml"/><Relationship Id="rId1" Type="http://schemas.openxmlformats.org/officeDocument/2006/relationships/customXml" Target="../../customXml/item41.xml"/><Relationship Id="rId4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customXml" Target="../../customXml/item44.xml"/><Relationship Id="rId1" Type="http://schemas.openxmlformats.org/officeDocument/2006/relationships/customXml" Target="../../customXml/item43.xml"/><Relationship Id="rId4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# Introduction to Engineering"/><Relationship Id="rId13" Type="http://schemas.openxmlformats.org/officeDocument/2006/relationships/hyperlink" Target="# Enhancement of Faculty Competence"/><Relationship Id="rId18" Type="http://schemas.openxmlformats.org/officeDocument/2006/relationships/hyperlink" Target="#Simulation-based mathematics"/><Relationship Id="rId3" Type="http://schemas.openxmlformats.org/officeDocument/2006/relationships/slideLayout" Target="../slideLayouts/slideLayout46.xml"/><Relationship Id="rId7" Type="http://schemas.openxmlformats.org/officeDocument/2006/relationships/hyperlink" Target="# Integrated Curriculum"/><Relationship Id="rId12" Type="http://schemas.openxmlformats.org/officeDocument/2006/relationships/hyperlink" Target="# Active Learning"/><Relationship Id="rId17" Type="http://schemas.openxmlformats.org/officeDocument/2006/relationships/hyperlink" Target="#Sustainable development"/><Relationship Id="rId2" Type="http://schemas.openxmlformats.org/officeDocument/2006/relationships/customXml" Target="../../customXml/item46.xml"/><Relationship Id="rId16" Type="http://schemas.openxmlformats.org/officeDocument/2006/relationships/hyperlink" Target="# Program Evaluation"/><Relationship Id="rId20" Type="http://schemas.openxmlformats.org/officeDocument/2006/relationships/hyperlink" Target="#Internationalization &amp; mobility"/><Relationship Id="rId1" Type="http://schemas.openxmlformats.org/officeDocument/2006/relationships/customXml" Target="../../customXml/item45.xml"/><Relationship Id="rId6" Type="http://schemas.openxmlformats.org/officeDocument/2006/relationships/hyperlink" Target="# Learning outcomes"/><Relationship Id="rId11" Type="http://schemas.openxmlformats.org/officeDocument/2006/relationships/hyperlink" Target="# Integrated Learning Experiences"/><Relationship Id="rId5" Type="http://schemas.openxmlformats.org/officeDocument/2006/relationships/hyperlink" Target="# The context"/><Relationship Id="rId15" Type="http://schemas.openxmlformats.org/officeDocument/2006/relationships/hyperlink" Target="# Learning Assessment"/><Relationship Id="rId10" Type="http://schemas.openxmlformats.org/officeDocument/2006/relationships/hyperlink" Target="# Engineering Learning Workspaces"/><Relationship Id="rId19" Type="http://schemas.openxmlformats.org/officeDocument/2006/relationships/hyperlink" Target="#Engineering entrepreneurship"/><Relationship Id="rId4" Type="http://schemas.openxmlformats.org/officeDocument/2006/relationships/notesSlide" Target="../notesSlides/notesSlide7.xml"/><Relationship Id="rId9" Type="http://schemas.openxmlformats.org/officeDocument/2006/relationships/hyperlink" Target="# Design-Implement Experiences"/><Relationship Id="rId14" Type="http://schemas.openxmlformats.org/officeDocument/2006/relationships/hyperlink" Target="# Enhancement of Faculty Teaching Competence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customXml" Target="../../customXml/item48.xml"/><Relationship Id="rId1" Type="http://schemas.openxmlformats.org/officeDocument/2006/relationships/customXml" Target="../../customXml/item47.xml"/><Relationship Id="rId4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34.xml"/><Relationship Id="rId1" Type="http://schemas.openxmlformats.org/officeDocument/2006/relationships/customXml" Target="../../customXml/item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50.xml"/><Relationship Id="rId1" Type="http://schemas.openxmlformats.org/officeDocument/2006/relationships/customXml" Target="../../customXml/item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  <p:custData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EA6FF-04BF-67C9-8C9D-A14A1EF6A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78" y="2708920"/>
            <a:ext cx="10840028" cy="2706458"/>
          </a:xfrm>
        </p:spPr>
        <p:txBody>
          <a:bodyPr/>
          <a:lstStyle/>
          <a:p>
            <a:r>
              <a:rPr lang="da-DK" sz="3600" i="1" dirty="0">
                <a:solidFill>
                  <a:srgbClr val="7030A0"/>
                </a:solidFill>
              </a:rPr>
              <a:t>Trivsel og studiemiljø</a:t>
            </a:r>
            <a:br>
              <a:rPr lang="da-DK" sz="3600" i="1" dirty="0"/>
            </a:br>
            <a:br>
              <a:rPr lang="da-DK" sz="3600" i="1" dirty="0"/>
            </a:br>
            <a:r>
              <a:rPr lang="da-DK" sz="2400" dirty="0"/>
              <a:t>- status fra gruppen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2581104-CB8A-0C01-F243-8051E9C23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859" y="980728"/>
            <a:ext cx="10840028" cy="1660654"/>
          </a:xfrm>
        </p:spPr>
        <p:txBody>
          <a:bodyPr/>
          <a:lstStyle/>
          <a:p>
            <a:r>
              <a:rPr lang="da-DK" sz="4000" b="1" dirty="0"/>
              <a:t>Arbejdsgruppe 2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5879182" y="2996952"/>
            <a:ext cx="6311231" cy="31290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u="sng" dirty="0">
                <a:solidFill>
                  <a:srgbClr val="7030A0"/>
                </a:solidFill>
              </a:rPr>
              <a:t>Gruppen består af: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7030A0"/>
                </a:solidFill>
              </a:rPr>
              <a:t>Sara Grex - studieleder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7030A0"/>
                </a:solidFill>
              </a:rPr>
              <a:t>Ulrich Krühne – studieleder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7030A0"/>
                </a:solidFill>
              </a:rPr>
              <a:t>Natasha Hougaard - PF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7030A0"/>
                </a:solidFill>
              </a:rPr>
              <a:t>Liv Didi Pedersen - PF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7030A0"/>
                </a:solidFill>
              </a:rPr>
              <a:t>Tine Berg Krogstrup – Studiemiljøudvalget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7030A0"/>
                </a:solidFill>
              </a:rPr>
              <a:t>Kathrine Hougaard Madsen – Studievejledningen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7030A0"/>
                </a:solidFill>
              </a:rPr>
              <a:t>Camilla Nørring - uddannelseskoordinator</a:t>
            </a:r>
          </a:p>
          <a:p>
            <a:pPr algn="l">
              <a:spcBef>
                <a:spcPts val="432"/>
              </a:spcBef>
            </a:pPr>
            <a:endParaRPr lang="da-DK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04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34566" y="1988840"/>
            <a:ext cx="10840028" cy="3312368"/>
          </a:xfrm>
        </p:spPr>
        <p:txBody>
          <a:bodyPr/>
          <a:lstStyle/>
          <a:p>
            <a:r>
              <a:rPr lang="da-DK" sz="2000" b="1" dirty="0"/>
              <a:t>Af kommissoriet fremgår det at arbejdsgruppen skal: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Afdække hvilke tiltag, der kan fremme trivslen, engagement fastholdelse og studieintensitet for diplomingeniørstuderende. </a:t>
            </a:r>
            <a:br>
              <a:rPr lang="da-DK" sz="2000" dirty="0"/>
            </a:b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Udarbejde 6-8 forslag til studiemiljøforbedrende, trivselsfremmende og diversitetsfremmende initiativer, der kan implementeres på diplomingeniøruddannelsen. </a:t>
            </a:r>
            <a:br>
              <a:rPr lang="da-DK" sz="2000" dirty="0"/>
            </a:b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Lave oplæg til debat og behandle tilbagemeldinger fra diplomingeniørstudieledermøder og andre relevante fora, herunder DUU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70226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2000" b="0" dirty="0"/>
              <a:t>- En række udfordringer og temaer er identificeret, arbejdet pågår</a:t>
            </a:r>
            <a:br>
              <a:rPr lang="da-DK" sz="2000" b="0" dirty="0"/>
            </a:br>
            <a:r>
              <a:rPr lang="da-DK" sz="2000" b="0" dirty="0"/>
              <a:t>- Mål er at finde de mulige indsatsområder og det rette ambitionsniveau</a:t>
            </a:r>
            <a:br>
              <a:rPr lang="da-DK" sz="2000" b="0" dirty="0"/>
            </a:br>
            <a:r>
              <a:rPr lang="da-DK" sz="2000" b="0" dirty="0"/>
              <a:t>- Forslag til indsatsområder skal skabe forandring og være handlingsorienterede</a:t>
            </a:r>
            <a:br>
              <a:rPr lang="da-DK" sz="2000" b="0" dirty="0"/>
            </a:br>
            <a:r>
              <a:rPr lang="da-DK" sz="2000" b="0" dirty="0"/>
              <a:t>- Fokus på, at der er alignment med øvrige aktiviteter vedr. trivsel og studiemiljø </a:t>
            </a:r>
            <a:br>
              <a:rPr lang="da-DK" sz="2000" b="0" dirty="0"/>
            </a:br>
            <a:br>
              <a:rPr lang="da-DK" sz="2000" b="0" dirty="0"/>
            </a:br>
            <a:br>
              <a:rPr lang="da-DK" sz="2000" b="0" dirty="0"/>
            </a:br>
            <a:br>
              <a:rPr lang="da-DK" sz="2000" b="0" dirty="0"/>
            </a:br>
            <a:br>
              <a:rPr lang="da-DK" sz="2000" dirty="0"/>
            </a:br>
            <a:endParaRPr lang="da-DK" sz="20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385787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2466BE5B-7448-FC5E-AFDD-0209CF9294B0}"/>
              </a:ext>
            </a:extLst>
          </p:cNvPr>
          <p:cNvSpPr txBox="1"/>
          <p:nvPr/>
        </p:nvSpPr>
        <p:spPr>
          <a:xfrm>
            <a:off x="1718897" y="1256927"/>
            <a:ext cx="2497053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 Mål</a:t>
            </a:r>
          </a:p>
          <a:p>
            <a:endParaRPr lang="da-DK" sz="2400" b="1" dirty="0"/>
          </a:p>
          <a:p>
            <a:endParaRPr lang="da-DK" sz="2400" b="1" dirty="0"/>
          </a:p>
          <a:p>
            <a:endParaRPr lang="da-DK" sz="2400" b="1" dirty="0">
              <a:solidFill>
                <a:schemeClr val="bg1"/>
              </a:solidFill>
            </a:endParaRPr>
          </a:p>
          <a:p>
            <a:r>
              <a:rPr lang="da-DK" b="1" dirty="0"/>
              <a:t>Self-</a:t>
            </a:r>
            <a:r>
              <a:rPr lang="da-DK" b="1" dirty="0" err="1"/>
              <a:t>efficacy</a:t>
            </a:r>
            <a:r>
              <a:rPr lang="da-DK" b="1" dirty="0">
                <a:solidFill>
                  <a:schemeClr val="bg1"/>
                </a:solidFill>
              </a:rPr>
              <a:t> </a:t>
            </a:r>
            <a:endParaRPr lang="da-DK" i="1" dirty="0"/>
          </a:p>
          <a:p>
            <a:r>
              <a:rPr lang="da-DK" i="1" dirty="0"/>
              <a:t>Jeg tror på at jeg kan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da-DK" sz="1400" dirty="0"/>
              <a:t>Succesoplevelser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da-DK" sz="1400" dirty="0"/>
              <a:t>Oplevelsen af at andre tror på en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da-DK" sz="1400" dirty="0"/>
              <a:t>Rollemodeller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8BFE5F5-B554-01B9-BE38-A42AFB179107}"/>
              </a:ext>
            </a:extLst>
          </p:cNvPr>
          <p:cNvSpPr txBox="1"/>
          <p:nvPr/>
        </p:nvSpPr>
        <p:spPr>
          <a:xfrm>
            <a:off x="4646359" y="1265108"/>
            <a:ext cx="24970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/>
              <a:t>Motivation</a:t>
            </a:r>
          </a:p>
          <a:p>
            <a:pPr algn="ctr"/>
            <a:endParaRPr lang="da-DK" sz="2400" b="1" dirty="0"/>
          </a:p>
          <a:p>
            <a:pPr algn="ctr"/>
            <a:endParaRPr lang="da-DK" sz="2400" b="1" dirty="0"/>
          </a:p>
          <a:p>
            <a:pPr algn="ctr"/>
            <a:endParaRPr lang="da-DK" sz="2400" b="1" dirty="0">
              <a:solidFill>
                <a:schemeClr val="bg1"/>
              </a:solidFill>
            </a:endParaRPr>
          </a:p>
          <a:p>
            <a:pPr algn="ctr"/>
            <a:r>
              <a:rPr lang="da-DK" b="1" dirty="0"/>
              <a:t>Sense om </a:t>
            </a:r>
            <a:r>
              <a:rPr lang="da-DK" b="1" dirty="0" err="1"/>
              <a:t>belonging</a:t>
            </a:r>
            <a:endParaRPr lang="da-DK" sz="1400" dirty="0"/>
          </a:p>
          <a:p>
            <a:pPr algn="ctr"/>
            <a:r>
              <a:rPr lang="da-DK" i="1" dirty="0"/>
              <a:t>Jeg føler mig hjemme</a:t>
            </a:r>
            <a:endParaRPr lang="da-DK" sz="1400" dirty="0"/>
          </a:p>
          <a:p>
            <a:pPr algn="ctr"/>
            <a:r>
              <a:rPr lang="da-DK" sz="1400" dirty="0"/>
              <a:t>Relationer til:</a:t>
            </a:r>
          </a:p>
          <a:p>
            <a:pPr marL="285721" indent="-285721" algn="ctr">
              <a:buSzPct val="100000"/>
              <a:buFont typeface="Gill Sans MT" panose="020B0502020104020203" pitchFamily="34" charset="0"/>
              <a:buChar char="•"/>
            </a:pPr>
            <a:r>
              <a:rPr lang="da-DK" sz="1400" dirty="0"/>
              <a:t>Medstuderende </a:t>
            </a:r>
          </a:p>
          <a:p>
            <a:pPr marL="285721" indent="-285721" algn="ctr">
              <a:buFont typeface="Arial" panose="020B0604020202020204" pitchFamily="34" charset="0"/>
              <a:buChar char="•"/>
            </a:pPr>
            <a:r>
              <a:rPr lang="da-DK" sz="1400" dirty="0"/>
              <a:t>Ældre studerende</a:t>
            </a:r>
          </a:p>
          <a:p>
            <a:pPr marL="285721" indent="-285721" algn="ctr">
              <a:buFont typeface="Arial" panose="020B0604020202020204" pitchFamily="34" charset="0"/>
              <a:buChar char="•"/>
            </a:pPr>
            <a:r>
              <a:rPr lang="da-DK" sz="1400" dirty="0"/>
              <a:t>Undervisere/personale 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CE4AA96-0D20-7950-EFC1-7870F31C6486}"/>
              </a:ext>
            </a:extLst>
          </p:cNvPr>
          <p:cNvSpPr txBox="1"/>
          <p:nvPr/>
        </p:nvSpPr>
        <p:spPr>
          <a:xfrm>
            <a:off x="7974464" y="1253576"/>
            <a:ext cx="3377326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/>
              <a:t>Gennemførsel</a:t>
            </a:r>
          </a:p>
          <a:p>
            <a:pPr algn="ctr"/>
            <a:endParaRPr lang="da-DK" sz="2400" b="1" dirty="0"/>
          </a:p>
          <a:p>
            <a:pPr algn="ctr"/>
            <a:endParaRPr lang="da-DK" sz="2400" b="1" dirty="0"/>
          </a:p>
          <a:p>
            <a:pPr algn="ctr"/>
            <a:endParaRPr lang="da-DK" sz="2400" b="1" dirty="0">
              <a:solidFill>
                <a:schemeClr val="bg1"/>
              </a:solidFill>
            </a:endParaRPr>
          </a:p>
          <a:p>
            <a:pPr algn="ctr"/>
            <a:r>
              <a:rPr lang="da-DK" b="1" dirty="0"/>
              <a:t>Perception of curriculum</a:t>
            </a:r>
          </a:p>
          <a:p>
            <a:pPr algn="ctr"/>
            <a:r>
              <a:rPr lang="da-DK" i="1" dirty="0"/>
              <a:t>Det giver mening for mig</a:t>
            </a:r>
            <a:endParaRPr lang="da-DK" dirty="0"/>
          </a:p>
          <a:p>
            <a:pPr marL="285721" indent="-285721" algn="ctr">
              <a:buFont typeface="Arial" panose="020B0604020202020204" pitchFamily="34" charset="0"/>
              <a:buChar char="•"/>
            </a:pPr>
            <a:r>
              <a:rPr lang="da-DK" sz="1400" dirty="0"/>
              <a:t>Formål med det faglige</a:t>
            </a:r>
          </a:p>
          <a:p>
            <a:pPr marL="285721" indent="-285721" algn="ctr">
              <a:buFont typeface="Arial" panose="020B0604020202020204" pitchFamily="34" charset="0"/>
              <a:buChar char="•"/>
            </a:pPr>
            <a:r>
              <a:rPr lang="da-DK" sz="1400" dirty="0"/>
              <a:t>Forståelse af det fagliges relevans </a:t>
            </a:r>
          </a:p>
          <a:p>
            <a:pPr marL="285721" indent="-285721" algn="ctr">
              <a:buFont typeface="Arial" panose="020B0604020202020204" pitchFamily="34" charset="0"/>
              <a:buChar char="•"/>
            </a:pPr>
            <a:r>
              <a:rPr lang="da-DK" sz="1400" dirty="0"/>
              <a:t>Følelsen af progression i læring </a:t>
            </a:r>
          </a:p>
        </p:txBody>
      </p:sp>
      <p:sp>
        <p:nvSpPr>
          <p:cNvPr id="8" name="Pil: venstre-højre 7">
            <a:extLst>
              <a:ext uri="{FF2B5EF4-FFF2-40B4-BE49-F238E27FC236}">
                <a16:creationId xmlns:a16="http://schemas.microsoft.com/office/drawing/2014/main" id="{C570C966-A213-D838-EA86-DFD3D50853B6}"/>
              </a:ext>
            </a:extLst>
          </p:cNvPr>
          <p:cNvSpPr/>
          <p:nvPr/>
        </p:nvSpPr>
        <p:spPr>
          <a:xfrm>
            <a:off x="7327899" y="3465106"/>
            <a:ext cx="425454" cy="212514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il: højre 8">
            <a:extLst>
              <a:ext uri="{FF2B5EF4-FFF2-40B4-BE49-F238E27FC236}">
                <a16:creationId xmlns:a16="http://schemas.microsoft.com/office/drawing/2014/main" id="{1502086B-0445-364E-6A88-5A228E7187DA}"/>
              </a:ext>
            </a:extLst>
          </p:cNvPr>
          <p:cNvSpPr/>
          <p:nvPr/>
        </p:nvSpPr>
        <p:spPr>
          <a:xfrm>
            <a:off x="3804387" y="3429000"/>
            <a:ext cx="462560" cy="24862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il: højre 11">
            <a:extLst>
              <a:ext uri="{FF2B5EF4-FFF2-40B4-BE49-F238E27FC236}">
                <a16:creationId xmlns:a16="http://schemas.microsoft.com/office/drawing/2014/main" id="{3386AA5A-AAD3-FB52-2500-2C55FCA0241A}"/>
              </a:ext>
            </a:extLst>
          </p:cNvPr>
          <p:cNvSpPr/>
          <p:nvPr/>
        </p:nvSpPr>
        <p:spPr>
          <a:xfrm rot="19051200">
            <a:off x="3075609" y="2406312"/>
            <a:ext cx="2126481" cy="2512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6" name="Pil: højre 15">
            <a:extLst>
              <a:ext uri="{FF2B5EF4-FFF2-40B4-BE49-F238E27FC236}">
                <a16:creationId xmlns:a16="http://schemas.microsoft.com/office/drawing/2014/main" id="{E4A2434D-5D53-54AC-E746-2E0EF6991A71}"/>
              </a:ext>
            </a:extLst>
          </p:cNvPr>
          <p:cNvSpPr/>
          <p:nvPr/>
        </p:nvSpPr>
        <p:spPr>
          <a:xfrm rot="16200000">
            <a:off x="5160710" y="2275762"/>
            <a:ext cx="1376789" cy="497637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il: højre 2">
            <a:extLst>
              <a:ext uri="{FF2B5EF4-FFF2-40B4-BE49-F238E27FC236}">
                <a16:creationId xmlns:a16="http://schemas.microsoft.com/office/drawing/2014/main" id="{C518E0BD-0FD3-5973-177B-371CDB6DAF4F}"/>
              </a:ext>
            </a:extLst>
          </p:cNvPr>
          <p:cNvSpPr/>
          <p:nvPr/>
        </p:nvSpPr>
        <p:spPr>
          <a:xfrm>
            <a:off x="7129793" y="1285499"/>
            <a:ext cx="560913" cy="380123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il: højre 12">
            <a:extLst>
              <a:ext uri="{FF2B5EF4-FFF2-40B4-BE49-F238E27FC236}">
                <a16:creationId xmlns:a16="http://schemas.microsoft.com/office/drawing/2014/main" id="{2AE7D2EB-DBE8-0E5A-1151-92AF1D6D29FF}"/>
              </a:ext>
            </a:extLst>
          </p:cNvPr>
          <p:cNvSpPr/>
          <p:nvPr/>
        </p:nvSpPr>
        <p:spPr>
          <a:xfrm rot="13228727">
            <a:off x="6700959" y="2458678"/>
            <a:ext cx="2069816" cy="2512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Pil: højre 13">
            <a:extLst>
              <a:ext uri="{FF2B5EF4-FFF2-40B4-BE49-F238E27FC236}">
                <a16:creationId xmlns:a16="http://schemas.microsoft.com/office/drawing/2014/main" id="{D96A9055-B206-8CC8-989E-25D3EE82D29F}"/>
              </a:ext>
            </a:extLst>
          </p:cNvPr>
          <p:cNvSpPr/>
          <p:nvPr/>
        </p:nvSpPr>
        <p:spPr>
          <a:xfrm>
            <a:off x="3588664" y="1313629"/>
            <a:ext cx="560913" cy="380123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7" name="Grafik 16" descr="Skål kontur">
            <a:extLst>
              <a:ext uri="{FF2B5EF4-FFF2-40B4-BE49-F238E27FC236}">
                <a16:creationId xmlns:a16="http://schemas.microsoft.com/office/drawing/2014/main" id="{7D4EDFC0-1F46-580A-1D51-8D1831423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7250" y="5568512"/>
            <a:ext cx="995911" cy="995911"/>
          </a:xfrm>
          <a:prstGeom prst="rect">
            <a:avLst/>
          </a:prstGeom>
        </p:spPr>
      </p:pic>
      <p:pic>
        <p:nvPicPr>
          <p:cNvPr id="21" name="Grafik 20" descr="Muskuløs arm kontur">
            <a:extLst>
              <a:ext uri="{FF2B5EF4-FFF2-40B4-BE49-F238E27FC236}">
                <a16:creationId xmlns:a16="http://schemas.microsoft.com/office/drawing/2014/main" id="{45EE8C7F-12E8-E633-11EB-9CDDD7D47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6774" y="5478833"/>
            <a:ext cx="914281" cy="914281"/>
          </a:xfrm>
          <a:prstGeom prst="rect">
            <a:avLst/>
          </a:prstGeom>
        </p:spPr>
      </p:pic>
      <p:pic>
        <p:nvPicPr>
          <p:cNvPr id="25" name="Grafik 24" descr="Ambition kontur">
            <a:extLst>
              <a:ext uri="{FF2B5EF4-FFF2-40B4-BE49-F238E27FC236}">
                <a16:creationId xmlns:a16="http://schemas.microsoft.com/office/drawing/2014/main" id="{8D5CB967-911D-0BAF-C0F1-D4C30A72EA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91550" y="5481958"/>
            <a:ext cx="914281" cy="914281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ACCD76D7-AC9F-24D0-51F5-B9849118FD5D}"/>
              </a:ext>
            </a:extLst>
          </p:cNvPr>
          <p:cNvSpPr txBox="1"/>
          <p:nvPr/>
        </p:nvSpPr>
        <p:spPr>
          <a:xfrm>
            <a:off x="3121055" y="393381"/>
            <a:ext cx="6048672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Fortolkning af Vincent </a:t>
            </a:r>
            <a:r>
              <a:rPr lang="da-DK" sz="3200" dirty="0" err="1"/>
              <a:t>Tinto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826734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 wrap="square" anchor="b">
            <a:normAutofit/>
          </a:bodyPr>
          <a:lstStyle/>
          <a:p>
            <a:pPr algn="ctr"/>
            <a:r>
              <a:rPr lang="en-GB" dirty="0" err="1"/>
              <a:t>Trivselstemaer</a:t>
            </a:r>
            <a:r>
              <a:rPr lang="en-GB" dirty="0"/>
              <a:t>  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394838D-65C8-03A3-A452-1F46EC1582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74726" y="1706328"/>
          <a:ext cx="9312374" cy="4545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112169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35027-F3C1-7E46-CED8-9C52A37A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 wrap="square" anchor="b">
            <a:normAutofit/>
          </a:bodyPr>
          <a:lstStyle/>
          <a:p>
            <a:r>
              <a:rPr lang="en-GB" dirty="0" err="1"/>
              <a:t>Møde</a:t>
            </a:r>
            <a:r>
              <a:rPr lang="en-GB" dirty="0"/>
              <a:t> med </a:t>
            </a:r>
            <a:r>
              <a:rPr lang="en-GB" dirty="0" err="1"/>
              <a:t>Styregruppen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682AD2-DD4B-A81D-A3A3-F161E637B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56" b="5383"/>
          <a:stretch/>
        </p:blipFill>
        <p:spPr>
          <a:xfrm>
            <a:off x="1774726" y="1706328"/>
            <a:ext cx="9312374" cy="4545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66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3C98-A73F-A958-01B4-A76C8BB3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 wrap="square" anchor="b">
            <a:normAutofit/>
          </a:bodyPr>
          <a:lstStyle/>
          <a:p>
            <a:r>
              <a:rPr lang="en-GB" dirty="0"/>
              <a:t>Det </a:t>
            </a:r>
            <a:r>
              <a:rPr lang="en-GB" dirty="0" err="1"/>
              <a:t>videre</a:t>
            </a:r>
            <a:r>
              <a:rPr lang="en-GB" dirty="0"/>
              <a:t> </a:t>
            </a:r>
            <a:r>
              <a:rPr lang="en-GB" dirty="0" err="1"/>
              <a:t>arbejde</a:t>
            </a:r>
            <a:endParaRPr lang="en-GB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56C25F7-5A1E-44B2-0ED1-EA68B12292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74726" y="1706328"/>
          <a:ext cx="9312374" cy="4545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1971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3F7C5E-E19D-2685-3C8E-4F0CC16A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 wrap="square" anchor="b">
            <a:normAutofit/>
          </a:bodyPr>
          <a:lstStyle/>
          <a:p>
            <a:r>
              <a:rPr lang="en-GB" dirty="0" err="1"/>
              <a:t>Spørgsmål</a:t>
            </a:r>
            <a:r>
              <a:rPr lang="en-GB" dirty="0"/>
              <a:t> og input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projektgruppen</a:t>
            </a:r>
            <a:endParaRPr lang="en-GB" dirty="0"/>
          </a:p>
        </p:txBody>
      </p:sp>
      <p:pic>
        <p:nvPicPr>
          <p:cNvPr id="9" name="Picture 8" descr="Træ af menneskeligt billede">
            <a:extLst>
              <a:ext uri="{FF2B5EF4-FFF2-40B4-BE49-F238E27FC236}">
                <a16:creationId xmlns:a16="http://schemas.microsoft.com/office/drawing/2014/main" id="{79A48417-97FD-4DB3-1F90-224063FFC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873"/>
          <a:stretch/>
        </p:blipFill>
        <p:spPr>
          <a:xfrm>
            <a:off x="1774726" y="1706328"/>
            <a:ext cx="9312374" cy="4545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1539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Læringsmodeller</a:t>
            </a:r>
            <a:br>
              <a:rPr lang="en-GB" dirty="0"/>
            </a:br>
            <a:r>
              <a:rPr lang="en-GB" sz="4800" dirty="0"/>
              <a:t>DUU-</a:t>
            </a:r>
            <a:r>
              <a:rPr lang="en-GB" sz="4800" dirty="0" err="1"/>
              <a:t>møde</a:t>
            </a:r>
            <a:r>
              <a:rPr lang="en-GB" sz="4800" dirty="0"/>
              <a:t> 30. </a:t>
            </a:r>
            <a:r>
              <a:rPr lang="en-GB" sz="4800" dirty="0" err="1"/>
              <a:t>november</a:t>
            </a:r>
            <a:r>
              <a:rPr lang="en-GB" sz="4800" dirty="0"/>
              <a:t> 2023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Status for </a:t>
            </a:r>
            <a:r>
              <a:rPr lang="en-GB" dirty="0" err="1"/>
              <a:t>arbejdsgruppe</a:t>
            </a:r>
            <a:r>
              <a:rPr lang="en-GB" dirty="0"/>
              <a:t> 3 – revision af </a:t>
            </a:r>
            <a:r>
              <a:rPr lang="en-GB" dirty="0" err="1"/>
              <a:t>diplomingeniøruddannelsen</a:t>
            </a:r>
            <a:r>
              <a:rPr lang="en-GB" dirty="0"/>
              <a:t>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82767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3A662-51AC-2F80-FC9A-31FB9D20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Arbejdsgruppen for læringsmodeller</a:t>
            </a:r>
            <a:br>
              <a:rPr lang="da-DK" dirty="0"/>
            </a:br>
            <a:endParaRPr lang="da-DK" dirty="0"/>
          </a:p>
        </p:txBody>
      </p:sp>
      <p:pic>
        <p:nvPicPr>
          <p:cNvPr id="9" name="Content Placeholder 8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4DE45009-400C-1EB1-FB24-248AE92FD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19" y="1412776"/>
            <a:ext cx="1232154" cy="1680210"/>
          </a:xfrm>
        </p:spPr>
      </p:pic>
      <p:pic>
        <p:nvPicPr>
          <p:cNvPr id="11" name="Picture 10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607BD082-3114-82A4-E9CB-ECD1A48A7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60" y="1412776"/>
            <a:ext cx="1232154" cy="1680210"/>
          </a:xfrm>
          <a:prstGeom prst="rect">
            <a:avLst/>
          </a:prstGeom>
        </p:spPr>
      </p:pic>
      <p:pic>
        <p:nvPicPr>
          <p:cNvPr id="13" name="Picture 12" descr="A person with short dark hair&#10;&#10;Description automatically generated">
            <a:extLst>
              <a:ext uri="{FF2B5EF4-FFF2-40B4-BE49-F238E27FC236}">
                <a16:creationId xmlns:a16="http://schemas.microsoft.com/office/drawing/2014/main" id="{EB05928A-6030-D08F-AC8D-73D1998B4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19" y="3731197"/>
            <a:ext cx="1232154" cy="1680210"/>
          </a:xfrm>
          <a:prstGeom prst="rect">
            <a:avLst/>
          </a:prstGeom>
        </p:spPr>
      </p:pic>
      <p:pic>
        <p:nvPicPr>
          <p:cNvPr id="15" name="Picture 14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39EF15BF-5150-E8F8-2632-861588267B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01" y="3706060"/>
            <a:ext cx="1232154" cy="1680210"/>
          </a:xfrm>
          <a:prstGeom prst="rect">
            <a:avLst/>
          </a:prstGeom>
        </p:spPr>
      </p:pic>
      <p:pic>
        <p:nvPicPr>
          <p:cNvPr id="19" name="Picture 18" descr="A person with blonde hair&#10;&#10;Description automatically generated">
            <a:extLst>
              <a:ext uri="{FF2B5EF4-FFF2-40B4-BE49-F238E27FC236}">
                <a16:creationId xmlns:a16="http://schemas.microsoft.com/office/drawing/2014/main" id="{179CB676-F602-95F7-BA41-42C3B07099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01" y="1412776"/>
            <a:ext cx="1232154" cy="1680210"/>
          </a:xfrm>
          <a:prstGeom prst="rect">
            <a:avLst/>
          </a:prstGeom>
        </p:spPr>
      </p:pic>
      <p:pic>
        <p:nvPicPr>
          <p:cNvPr id="21" name="Picture 20" descr="A person with curly hair smiling&#10;&#10;Description automatically generated">
            <a:extLst>
              <a:ext uri="{FF2B5EF4-FFF2-40B4-BE49-F238E27FC236}">
                <a16:creationId xmlns:a16="http://schemas.microsoft.com/office/drawing/2014/main" id="{A08E3DBC-CFD2-40C9-108D-744906BF53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193" y="3706060"/>
            <a:ext cx="1232154" cy="1680210"/>
          </a:xfrm>
          <a:prstGeom prst="rect">
            <a:avLst/>
          </a:prstGeom>
        </p:spPr>
      </p:pic>
      <p:pic>
        <p:nvPicPr>
          <p:cNvPr id="23" name="Picture 22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122A6E91-1936-E960-79CC-16E7C639E8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193" y="1412776"/>
            <a:ext cx="1232154" cy="1680210"/>
          </a:xfrm>
          <a:prstGeom prst="rect">
            <a:avLst/>
          </a:prstGeom>
        </p:spPr>
      </p:pic>
      <p:pic>
        <p:nvPicPr>
          <p:cNvPr id="24" name="Picture 23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2AE78A97-3A06-02AD-10B0-85A701FD5A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60" y="3706060"/>
            <a:ext cx="1232154" cy="16802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AFA41F4-4E34-FC82-D858-66E2E70F81FE}"/>
              </a:ext>
            </a:extLst>
          </p:cNvPr>
          <p:cNvSpPr txBox="1"/>
          <p:nvPr/>
        </p:nvSpPr>
        <p:spPr>
          <a:xfrm>
            <a:off x="1774726" y="3096125"/>
            <a:ext cx="1800173" cy="5437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Anker Degn Jensen</a:t>
            </a:r>
          </a:p>
          <a:p>
            <a:pPr algn="l">
              <a:spcBef>
                <a:spcPts val="432"/>
              </a:spcBef>
            </a:pPr>
            <a:r>
              <a:rPr lang="da-DK" dirty="0" err="1">
                <a:latin typeface="+mn-lt"/>
              </a:rPr>
              <a:t>Kemiteknik</a:t>
            </a:r>
            <a:endParaRPr lang="da-DK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578ADF-7AEE-DB80-26C8-CB2C40250510}"/>
              </a:ext>
            </a:extLst>
          </p:cNvPr>
          <p:cNvSpPr txBox="1"/>
          <p:nvPr/>
        </p:nvSpPr>
        <p:spPr>
          <a:xfrm>
            <a:off x="4692667" y="3096125"/>
            <a:ext cx="1453090" cy="5437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Edward </a:t>
            </a:r>
            <a:r>
              <a:rPr lang="da-DK" dirty="0" err="1">
                <a:latin typeface="+mn-lt"/>
              </a:rPr>
              <a:t>Todirica</a:t>
            </a:r>
            <a:endParaRPr lang="da-DK" dirty="0">
              <a:latin typeface="+mn-lt"/>
            </a:endParaRPr>
          </a:p>
          <a:p>
            <a:pPr algn="l">
              <a:spcBef>
                <a:spcPts val="432"/>
              </a:spcBef>
            </a:pPr>
            <a:r>
              <a:rPr lang="da-DK" dirty="0" err="1">
                <a:latin typeface="+mn-lt"/>
              </a:rPr>
              <a:t>Compute</a:t>
            </a:r>
            <a:endParaRPr lang="da-DK" dirty="0"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30B0DD-BE97-1980-571F-6B5A40CB8FE8}"/>
              </a:ext>
            </a:extLst>
          </p:cNvPr>
          <p:cNvSpPr txBox="1"/>
          <p:nvPr/>
        </p:nvSpPr>
        <p:spPr>
          <a:xfrm>
            <a:off x="7610608" y="3096124"/>
            <a:ext cx="1057982" cy="5437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Hanne Løje</a:t>
            </a:r>
          </a:p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Eng. Tech.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7F282A-FFD8-CAB8-84D5-C97C5EB6DCCC}"/>
              </a:ext>
            </a:extLst>
          </p:cNvPr>
          <p:cNvSpPr txBox="1"/>
          <p:nvPr/>
        </p:nvSpPr>
        <p:spPr>
          <a:xfrm>
            <a:off x="10109200" y="3096123"/>
            <a:ext cx="1628651" cy="5437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Henrik Bechmann</a:t>
            </a:r>
          </a:p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Eng. Tech.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7137DD-B96C-975D-1E2A-3193359581DF}"/>
              </a:ext>
            </a:extLst>
          </p:cNvPr>
          <p:cNvSpPr txBox="1"/>
          <p:nvPr/>
        </p:nvSpPr>
        <p:spPr>
          <a:xfrm>
            <a:off x="1774726" y="5406987"/>
            <a:ext cx="1412246" cy="5437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Karen </a:t>
            </a:r>
            <a:r>
              <a:rPr lang="da-DK" dirty="0" err="1">
                <a:latin typeface="+mn-lt"/>
              </a:rPr>
              <a:t>Pantleon</a:t>
            </a:r>
            <a:endParaRPr lang="da-DK" dirty="0">
              <a:latin typeface="+mn-lt"/>
            </a:endParaRPr>
          </a:p>
          <a:p>
            <a:pPr algn="l">
              <a:spcBef>
                <a:spcPts val="432"/>
              </a:spcBef>
            </a:pPr>
            <a:r>
              <a:rPr lang="da-DK" dirty="0" err="1">
                <a:latin typeface="+mn-lt"/>
              </a:rPr>
              <a:t>Constuct</a:t>
            </a:r>
            <a:endParaRPr lang="da-DK" dirty="0"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892B47-222C-3BD4-1BA0-D3CAADE716AC}"/>
              </a:ext>
            </a:extLst>
          </p:cNvPr>
          <p:cNvSpPr txBox="1"/>
          <p:nvPr/>
        </p:nvSpPr>
        <p:spPr>
          <a:xfrm>
            <a:off x="4692667" y="5406987"/>
            <a:ext cx="2445670" cy="5437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Lasse Houmann Thygesen</a:t>
            </a:r>
          </a:p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PF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9AF3FB-DE34-005F-0887-DB6781C53C04}"/>
              </a:ext>
            </a:extLst>
          </p:cNvPr>
          <p:cNvSpPr txBox="1"/>
          <p:nvPr/>
        </p:nvSpPr>
        <p:spPr>
          <a:xfrm>
            <a:off x="7610608" y="5399581"/>
            <a:ext cx="1992533" cy="5437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Lene Duedahl-Olesen</a:t>
            </a:r>
          </a:p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Fødevareinstituttet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3B17C2-7688-4EA3-A480-CFFBDB715B55}"/>
              </a:ext>
            </a:extLst>
          </p:cNvPr>
          <p:cNvSpPr txBox="1"/>
          <p:nvPr/>
        </p:nvSpPr>
        <p:spPr>
          <a:xfrm>
            <a:off x="10109200" y="5404267"/>
            <a:ext cx="1195840" cy="5437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Lotte Illeris</a:t>
            </a:r>
          </a:p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Learning Lab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55470E-7037-3F8C-0F41-FCD18BF410E0}"/>
              </a:ext>
            </a:extLst>
          </p:cNvPr>
          <p:cNvSpPr txBox="1"/>
          <p:nvPr/>
        </p:nvSpPr>
        <p:spPr>
          <a:xfrm>
            <a:off x="1774719" y="6237312"/>
            <a:ext cx="63285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Billeder fra </a:t>
            </a:r>
            <a:r>
              <a:rPr lang="da-DK" dirty="0">
                <a:latin typeface="+mn-lt"/>
                <a:hlinkClick r:id="rId11"/>
              </a:rPr>
              <a:t>https://www.inside.dtu.dk/da/dtuinside/generelt/telefonbog/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850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solidFill>
                  <a:srgbClr val="FFFFFF"/>
                </a:solidFill>
                <a:latin typeface="Arial"/>
                <a:cs typeface="Arial"/>
              </a:rPr>
              <a:t>DUU</a:t>
            </a:r>
            <a:r>
              <a:rPr lang="da-DK" b="1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 30. nov. 2023</a:t>
            </a:r>
            <a:br>
              <a:rPr lang="da-DK" b="0" i="0" dirty="0">
                <a:effectLst/>
                <a:latin typeface="Arial" panose="020B0604020202020204" pitchFamily="34" charset="0"/>
              </a:rPr>
            </a:br>
            <a:endParaRPr lang="da-DK" sz="2000" dirty="0">
              <a:latin typeface="Arial"/>
              <a:cs typeface="Arial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 err="1"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EB9735-1CDE-85D4-F3BF-6DBCCB62A032}"/>
              </a:ext>
            </a:extLst>
          </p:cNvPr>
          <p:cNvSpPr/>
          <p:nvPr/>
        </p:nvSpPr>
        <p:spPr bwMode="auto">
          <a:xfrm>
            <a:off x="0" y="6541200"/>
            <a:ext cx="11207774" cy="31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28. nov. 2023               DTU									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54645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C78F5-6D2D-0DE9-C677-E371B7C5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46" y="426127"/>
            <a:ext cx="10032454" cy="972716"/>
          </a:xfrm>
        </p:spPr>
        <p:txBody>
          <a:bodyPr/>
          <a:lstStyle/>
          <a:p>
            <a:r>
              <a:rPr lang="da-DK" dirty="0"/>
              <a:t>Fra arbejdsgruppens kommissorium</a:t>
            </a:r>
            <a:br>
              <a:rPr lang="da-DK" dirty="0"/>
            </a:br>
            <a:r>
              <a:rPr lang="da-DK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0C27B-4CE6-B3DB-E850-4837D8E14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4645" y="1124744"/>
            <a:ext cx="4457767" cy="5128455"/>
          </a:xfrm>
        </p:spPr>
        <p:txBody>
          <a:bodyPr/>
          <a:lstStyle/>
          <a:p>
            <a:r>
              <a:rPr lang="da-D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Arbejdsgruppen skal arbejde </a:t>
            </a:r>
            <a:br>
              <a:rPr lang="da-D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a-D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 muligheder for anvendelse af 2-3 udvalgte læringsmodeller, herunder CDIO, i diplomingeniøruddannelsen, med henblik på at skabe en tæt sammenhæng med strukturen i uddannelsen.  </a:t>
            </a:r>
            <a:endParaRPr lang="en-DK" sz="18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4D67D2-D681-8CBD-9E02-74EEF1B5A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214" y="1124744"/>
            <a:ext cx="5616623" cy="5128455"/>
          </a:xfrm>
        </p:spPr>
        <p:txBody>
          <a:bodyPr/>
          <a:lstStyle/>
          <a:p>
            <a:pPr marL="0" indent="0" algn="l">
              <a:lnSpc>
                <a:spcPts val="1400"/>
              </a:lnSpc>
              <a:buNone/>
            </a:pPr>
            <a:r>
              <a:rPr lang="da-DK" sz="1200" u="sng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Arbejdsgruppens medlemmer skal: </a:t>
            </a:r>
            <a:endParaRPr lang="en-DK" sz="1200" spc="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14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da-DK" sz="12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Afdække hvordan diplomingeniøruddannelsen på DTU i dag anvender CDIO-principperne på uddannelsesretningerne.</a:t>
            </a:r>
            <a:endParaRPr lang="en-DK" sz="1200" spc="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14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da-DK" sz="12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Afdække hvilke andre læringsmodeller der anvendes på DTU’s diplomingeniøruddannelse.</a:t>
            </a:r>
            <a:endParaRPr lang="en-DK" sz="1200" spc="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14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da-DK" sz="12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Afdække hvilke nye tiltag der er taget i det internationale CDIO-samfund.</a:t>
            </a:r>
            <a:endParaRPr lang="en-DK" sz="1200" spc="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14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da-DK" sz="12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Afdække ønsker og muligheder for en eventuel revitalisering af CDIO-konceptet (</a:t>
            </a:r>
            <a:r>
              <a:rPr lang="da-DK" sz="1200" spc="2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</a:t>
            </a:r>
            <a:r>
              <a:rPr lang="da-DK" sz="12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3.0) på DTU’s diplomingeniøruddannelse, eller for alternativt at implementere andre undersøgte læringsmodeller. Valget af læringsmodel på diplomingeniøruddannelsen skal støtte DTU’s strategi og skal kunne tilpasses strukturen på retningerne (via dialog med arbejdsgruppe 1). </a:t>
            </a:r>
            <a:endParaRPr lang="en-DK" sz="1200" spc="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14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da-DK" sz="12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Afdække hvordan ovenstående kan implementeres på DTU’s diplomingeniøruddannelse.</a:t>
            </a:r>
            <a:endParaRPr lang="en-DK" sz="1200" spc="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14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da-DK" sz="12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Afdække hvilke pædagogiske og didaktiske tiltag der med fordel kan implementeres blandt undervisere på diplomingeniøruddannelsen for at den/de læringsmodeller som vælges anvendt aktivt og vellykket kan blive bragt i spil gennem uddannelsen nu og i fremtiden. </a:t>
            </a:r>
            <a:endParaRPr lang="en-DK" sz="1200" spc="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14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da-DK" sz="12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Anbefale efterfølgende udarbejdelse af en manual eller håndbog til DTU’s undervisere, som anviser hvordan den eller de udvalgte læringsmodeller anvendes i DTU’s diplomingeniøruddannelse.</a:t>
            </a:r>
            <a:endParaRPr lang="en-DK" sz="1200" spc="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14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da-DK" sz="12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Udarbejde oplæg til debat og behandle tilbagemeldinger fra diplomingeniørstudieledermøder og andre relevante fora, herunder DUU</a:t>
            </a:r>
            <a:endParaRPr lang="en-DK" sz="1200" spc="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14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da-DK" sz="12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Holde styregruppen løbende orienteret om arbejdet.</a:t>
            </a:r>
            <a:endParaRPr lang="en-DK" sz="1200" spc="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14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da-DK" sz="12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Udarbejde oplæg til direktionsbehandling om arbejdsgruppens arbejde og konklusioner i forhold til nye tiltag i forbindelse CDIO </a:t>
            </a:r>
            <a:r>
              <a:rPr lang="da-DK" sz="1200" spc="2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</a:t>
            </a:r>
            <a:r>
              <a:rPr lang="da-DK" sz="12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3.0 og andre mulige nye læringsmodeller, som forinden er godkendt af styregruppen for revision af diplomingeniøruddannelsen.</a:t>
            </a:r>
            <a:endParaRPr lang="en-DK" sz="1200" spc="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4240565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C78F5-6D2D-0DE9-C677-E371B7C5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46" y="426127"/>
            <a:ext cx="10032454" cy="972716"/>
          </a:xfrm>
        </p:spPr>
        <p:txBody>
          <a:bodyPr/>
          <a:lstStyle/>
          <a:p>
            <a:r>
              <a:rPr lang="da-DK" dirty="0"/>
              <a:t>Overordnet</a:t>
            </a:r>
            <a:br>
              <a:rPr lang="da-DK" dirty="0"/>
            </a:br>
            <a:r>
              <a:rPr lang="da-DK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0C27B-4CE6-B3DB-E850-4837D8E14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4645" y="1124744"/>
            <a:ext cx="4457767" cy="5128455"/>
          </a:xfrm>
        </p:spPr>
        <p:txBody>
          <a:bodyPr/>
          <a:lstStyle/>
          <a:p>
            <a:pPr marL="0" indent="0">
              <a:buNone/>
            </a:pPr>
            <a:r>
              <a:rPr lang="da-DK" sz="2400" dirty="0"/>
              <a:t>CDIO (3.0) er et koncept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12 standarder og 4 valgfri standarder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Der er høj grad af valgfrihed, fx i valg af læringsmodel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4D67D2-D681-8CBD-9E02-74EEF1B5A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214" y="1124744"/>
            <a:ext cx="5616623" cy="5128455"/>
          </a:xfrm>
        </p:spPr>
        <p:txBody>
          <a:bodyPr/>
          <a:lstStyle/>
          <a:p>
            <a:pPr marL="0" indent="0">
              <a:buNone/>
            </a:pPr>
            <a:r>
              <a:rPr lang="da-DK" sz="2400" dirty="0"/>
              <a:t>Vi gør meget af det i forvejen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Vi skal synliggøre og informere om det for nye undervisere, studieledere, studerende og hele verden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Vi skal opbygge og vedligeholde viden og kompetencer om CDIO, læringsmodeller, mm, fx i UDTU og opfølgningsaktiviteter</a:t>
            </a:r>
          </a:p>
        </p:txBody>
      </p:sp>
    </p:spTree>
    <p:extLst>
      <p:ext uri="{BB962C8B-B14F-4D97-AF65-F5344CB8AC3E}">
        <p14:creationId xmlns:p14="http://schemas.microsoft.com/office/powerpoint/2010/main" val="675454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46" y="426127"/>
            <a:ext cx="10657184" cy="972716"/>
          </a:xfrm>
        </p:spPr>
        <p:txBody>
          <a:bodyPr/>
          <a:lstStyle/>
          <a:p>
            <a:r>
              <a:rPr lang="en-GB" dirty="0"/>
              <a:t>Workshop 17. august 2023 for </a:t>
            </a:r>
            <a:r>
              <a:rPr lang="en-GB" dirty="0" err="1"/>
              <a:t>diplomingeniørstudieledere</a:t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646" y="1124744"/>
            <a:ext cx="11017224" cy="5127162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11 ud af 16 deltog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Der var en livlig debat og arbejdsgruppen tager følgende videre i sit arbejde: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Fokus på dilemma for undervisere ift. </a:t>
            </a:r>
            <a:r>
              <a:rPr lang="da-DK" b="1" dirty="0"/>
              <a:t>forskningskrav</a:t>
            </a:r>
            <a:r>
              <a:rPr lang="da-DK" dirty="0"/>
              <a:t> og samtidig </a:t>
            </a:r>
            <a:r>
              <a:rPr lang="da-DK" b="1" dirty="0"/>
              <a:t>praksisbasering</a:t>
            </a:r>
            <a:r>
              <a:rPr lang="da-DK" dirty="0"/>
              <a:t> i uddannelsen </a:t>
            </a:r>
            <a:br>
              <a:rPr lang="da-DK" dirty="0"/>
            </a:br>
            <a:r>
              <a:rPr lang="da-DK" i="1" dirty="0"/>
              <a:t>Vigtigt at ansætte og have </a:t>
            </a:r>
            <a:r>
              <a:rPr lang="da-DK" b="1" i="1" dirty="0"/>
              <a:t>Engineering </a:t>
            </a:r>
            <a:r>
              <a:rPr lang="da-DK" b="1" i="1" dirty="0" err="1"/>
              <a:t>based</a:t>
            </a:r>
            <a:r>
              <a:rPr lang="da-DK" b="1" i="1" dirty="0"/>
              <a:t> VIP </a:t>
            </a:r>
            <a:r>
              <a:rPr lang="da-DK" i="1" dirty="0"/>
              <a:t>og ikke kun </a:t>
            </a:r>
            <a:r>
              <a:rPr lang="da-DK" b="1" i="1" dirty="0"/>
              <a:t>Science </a:t>
            </a:r>
            <a:r>
              <a:rPr lang="da-DK" b="1" i="1" dirty="0" err="1"/>
              <a:t>based</a:t>
            </a:r>
            <a:r>
              <a:rPr lang="da-DK" b="1" i="1" dirty="0"/>
              <a:t> VIP</a:t>
            </a:r>
          </a:p>
          <a:p>
            <a:endParaRPr lang="da-DK" i="1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Fokus på at en travl hverdag kan skygge for at den eksemplariske undervisning udvikles</a:t>
            </a:r>
            <a:br>
              <a:rPr lang="da-DK" dirty="0"/>
            </a:br>
            <a:r>
              <a:rPr lang="da-DK" i="1" dirty="0" err="1"/>
              <a:t>Kvalitetsikring</a:t>
            </a:r>
            <a:r>
              <a:rPr lang="da-DK" i="1" dirty="0"/>
              <a:t> er vigtigt. Uddannelserne har lukket sig om sig selv</a:t>
            </a: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En generel konsensus om at arbejde videre </a:t>
            </a:r>
            <a:r>
              <a:rPr lang="da-DK" b="1" dirty="0"/>
              <a:t>med CDIO vers. 3.0 </a:t>
            </a:r>
            <a:r>
              <a:rPr lang="da-DK" dirty="0"/>
              <a:t>på diplomingeniøruddannelsen – vi gør meget i forvejen og CDIO 3.0 giver mulighed for at tilpasse, til- og fravælge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Endvidere en generel konsensus om at </a:t>
            </a:r>
            <a:r>
              <a:rPr lang="da-DK" b="1" dirty="0"/>
              <a:t>projektmodeller</a:t>
            </a:r>
            <a:r>
              <a:rPr lang="da-DK" dirty="0"/>
              <a:t>, der anvendes i uddannelsen kan være </a:t>
            </a:r>
            <a:r>
              <a:rPr lang="da-DK" b="1" dirty="0"/>
              <a:t>frit valgte</a:t>
            </a:r>
            <a:r>
              <a:rPr lang="da-DK" dirty="0"/>
              <a:t>, alt efter hvad der passer for </a:t>
            </a:r>
            <a:r>
              <a:rPr lang="da-DK" b="1" dirty="0"/>
              <a:t>underviser, kursus og retning</a:t>
            </a:r>
            <a:r>
              <a:rPr lang="da-DK" dirty="0"/>
              <a:t>. En værktøjskasse. Umiddelbart fokus på </a:t>
            </a:r>
            <a:r>
              <a:rPr lang="da-DK" b="1" dirty="0"/>
              <a:t>CBL (Challenge </a:t>
            </a:r>
            <a:r>
              <a:rPr lang="da-DK" b="1" dirty="0" err="1"/>
              <a:t>Based</a:t>
            </a:r>
            <a:r>
              <a:rPr lang="da-DK" b="1" dirty="0"/>
              <a:t> Learning)</a:t>
            </a:r>
            <a:r>
              <a:rPr lang="da-DK" dirty="0"/>
              <a:t>, men </a:t>
            </a:r>
            <a:r>
              <a:rPr lang="da-DK" b="1" dirty="0"/>
              <a:t>PBL (Problem </a:t>
            </a:r>
            <a:r>
              <a:rPr lang="da-DK" b="1" dirty="0" err="1"/>
              <a:t>Based</a:t>
            </a:r>
            <a:r>
              <a:rPr lang="da-DK" b="1" dirty="0"/>
              <a:t> Learning – model Maastricht)</a:t>
            </a:r>
            <a:r>
              <a:rPr lang="da-DK" dirty="0"/>
              <a:t>, </a:t>
            </a:r>
            <a:r>
              <a:rPr lang="da-DK" b="1" dirty="0"/>
              <a:t>Spiral Learning </a:t>
            </a:r>
            <a:r>
              <a:rPr lang="da-DK" dirty="0"/>
              <a:t>og andet kan også bruges. </a:t>
            </a:r>
            <a:r>
              <a:rPr lang="da-DK" b="1" dirty="0"/>
              <a:t>UDTU</a:t>
            </a:r>
            <a:r>
              <a:rPr lang="da-DK" dirty="0"/>
              <a:t> berører de forskellige modeller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40932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46" y="426127"/>
            <a:ext cx="10032454" cy="972716"/>
          </a:xfrm>
        </p:spPr>
        <p:txBody>
          <a:bodyPr/>
          <a:lstStyle/>
          <a:p>
            <a:r>
              <a:rPr lang="en-GB" dirty="0" err="1"/>
              <a:t>Møde</a:t>
            </a:r>
            <a:r>
              <a:rPr lang="en-GB" dirty="0"/>
              <a:t> med </a:t>
            </a:r>
            <a:r>
              <a:rPr lang="en-GB" dirty="0" err="1"/>
              <a:t>styregruppen</a:t>
            </a:r>
            <a:r>
              <a:rPr lang="en-GB" dirty="0"/>
              <a:t> 9. </a:t>
            </a:r>
            <a:r>
              <a:rPr lang="en-GB" dirty="0" err="1"/>
              <a:t>oktober</a:t>
            </a:r>
            <a:r>
              <a:rPr lang="en-GB" dirty="0"/>
              <a:t> 2023</a:t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646" y="1124744"/>
            <a:ext cx="11017224" cy="5127162"/>
          </a:xfrm>
        </p:spPr>
        <p:txBody>
          <a:bodyPr/>
          <a:lstStyle/>
          <a:p>
            <a:pPr marL="0" indent="0">
              <a:buNone/>
            </a:pPr>
            <a:r>
              <a:rPr lang="da-DK" sz="2400" dirty="0"/>
              <a:t>Styregruppen godkendte at der arbejdes videre med revitalisering og genimplementering af CDIO i form af CDIO 3.0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Styregruppen påpegede at vi skal have opmærksomhed på kønsbalancen på uddannelserne. Målet er at ingen uddannelser har mindre end 30% af hvert af de to traditionelle køn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715023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BD150-E54C-1695-F52C-AAB8F4CB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 wrap="square" anchor="b">
            <a:normAutofit/>
          </a:bodyPr>
          <a:lstStyle/>
          <a:p>
            <a:r>
              <a:rPr lang="da-DK" dirty="0"/>
              <a:t>CDIO vers. 3.0</a:t>
            </a:r>
            <a:br>
              <a:rPr lang="da-DK" dirty="0"/>
            </a:b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5590B-68DE-55DA-6E20-48EA38A38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 wrap="square" anchor="t">
            <a:normAutofit fontScale="92500" lnSpcReduction="10000"/>
          </a:bodyPr>
          <a:lstStyle/>
          <a:p>
            <a:pPr marL="0" indent="0">
              <a:buNone/>
            </a:pPr>
            <a:r>
              <a:rPr lang="da-DK" b="1" dirty="0"/>
              <a:t>Nyt</a:t>
            </a:r>
            <a:r>
              <a:rPr lang="da-DK" dirty="0"/>
              <a:t> </a:t>
            </a:r>
          </a:p>
          <a:p>
            <a:r>
              <a:rPr lang="da-DK" b="1" dirty="0" err="1"/>
              <a:t>Sustainability</a:t>
            </a:r>
            <a:endParaRPr lang="da-DK" b="1" dirty="0"/>
          </a:p>
          <a:p>
            <a:r>
              <a:rPr lang="da-DK" b="1" dirty="0" err="1"/>
              <a:t>Digitalisation</a:t>
            </a:r>
            <a:endParaRPr lang="da-DK" b="1" dirty="0"/>
          </a:p>
          <a:p>
            <a:r>
              <a:rPr lang="da-DK" b="1" dirty="0"/>
              <a:t>Industry 4.0</a:t>
            </a:r>
          </a:p>
          <a:p>
            <a:endParaRPr lang="da-DK" dirty="0"/>
          </a:p>
          <a:p>
            <a:r>
              <a:rPr lang="da-DK" dirty="0"/>
              <a:t>4 new </a:t>
            </a:r>
            <a:r>
              <a:rPr lang="da-DK" dirty="0" err="1"/>
              <a:t>optional</a:t>
            </a:r>
            <a:r>
              <a:rPr lang="da-DK" dirty="0"/>
              <a:t> standards</a:t>
            </a:r>
          </a:p>
          <a:p>
            <a:endParaRPr lang="da-DK" dirty="0"/>
          </a:p>
          <a:p>
            <a:r>
              <a:rPr lang="da-DK" dirty="0" err="1"/>
              <a:t>Sustainability</a:t>
            </a:r>
            <a:r>
              <a:rPr lang="da-DK" dirty="0"/>
              <a:t> </a:t>
            </a:r>
            <a:r>
              <a:rPr lang="da-DK" dirty="0" err="1"/>
              <a:t>revisited</a:t>
            </a:r>
            <a:r>
              <a:rPr lang="da-DK" dirty="0"/>
              <a:t> and </a:t>
            </a:r>
            <a:r>
              <a:rPr lang="da-DK" dirty="0" err="1"/>
              <a:t>integrated</a:t>
            </a:r>
            <a:r>
              <a:rPr lang="da-DK" dirty="0"/>
              <a:t> in </a:t>
            </a:r>
            <a:r>
              <a:rPr lang="da-DK" dirty="0" err="1"/>
              <a:t>every</a:t>
            </a:r>
            <a:r>
              <a:rPr lang="da-DK" dirty="0"/>
              <a:t> ”old” standard</a:t>
            </a:r>
          </a:p>
          <a:p>
            <a:endParaRPr lang="da-DK" dirty="0"/>
          </a:p>
          <a:p>
            <a:r>
              <a:rPr lang="da-DK" b="1" dirty="0" err="1"/>
              <a:t>Important</a:t>
            </a:r>
            <a:r>
              <a:rPr lang="da-DK" dirty="0"/>
              <a:t> (and </a:t>
            </a:r>
            <a:r>
              <a:rPr lang="da-DK" dirty="0" err="1"/>
              <a:t>different</a:t>
            </a:r>
            <a:r>
              <a:rPr lang="da-DK" dirty="0"/>
              <a:t> from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other</a:t>
            </a:r>
            <a:r>
              <a:rPr lang="da-DK" dirty="0"/>
              <a:t> Technical </a:t>
            </a:r>
            <a:r>
              <a:rPr lang="da-DK" dirty="0" err="1"/>
              <a:t>Universities</a:t>
            </a:r>
            <a:r>
              <a:rPr lang="da-DK" dirty="0"/>
              <a:t>): CDIO </a:t>
            </a:r>
            <a:r>
              <a:rPr lang="da-DK" dirty="0" err="1"/>
              <a:t>values</a:t>
            </a:r>
            <a:r>
              <a:rPr lang="da-DK" dirty="0"/>
              <a:t> </a:t>
            </a:r>
            <a:r>
              <a:rPr lang="da-DK" dirty="0" err="1"/>
              <a:t>collaboration</a:t>
            </a:r>
            <a:r>
              <a:rPr lang="da-DK" dirty="0"/>
              <a:t> </a:t>
            </a:r>
            <a:r>
              <a:rPr lang="da-DK" dirty="0" err="1"/>
              <a:t>competency</a:t>
            </a:r>
            <a:r>
              <a:rPr lang="da-DK" dirty="0"/>
              <a:t>, </a:t>
            </a:r>
            <a:r>
              <a:rPr lang="da-DK" dirty="0" err="1"/>
              <a:t>critical</a:t>
            </a:r>
            <a:r>
              <a:rPr lang="da-DK" dirty="0"/>
              <a:t> and independent </a:t>
            </a:r>
            <a:r>
              <a:rPr lang="da-DK" dirty="0" err="1"/>
              <a:t>thinking</a:t>
            </a:r>
            <a:r>
              <a:rPr lang="da-DK" dirty="0"/>
              <a:t> </a:t>
            </a:r>
            <a:r>
              <a:rPr lang="da-DK" dirty="0" err="1"/>
              <a:t>ect</a:t>
            </a:r>
            <a:r>
              <a:rPr lang="da-DK" dirty="0"/>
              <a:t> ON TOP of </a:t>
            </a:r>
            <a:r>
              <a:rPr lang="da-DK" dirty="0" err="1"/>
              <a:t>technical</a:t>
            </a:r>
            <a:r>
              <a:rPr lang="da-DK" dirty="0"/>
              <a:t> core </a:t>
            </a:r>
            <a:r>
              <a:rPr lang="da-DK" dirty="0" err="1"/>
              <a:t>skills</a:t>
            </a:r>
            <a:r>
              <a:rPr lang="da-DK" dirty="0"/>
              <a:t>. </a:t>
            </a:r>
            <a:r>
              <a:rPr lang="da-DK" dirty="0" err="1"/>
              <a:t>That</a:t>
            </a:r>
            <a:r>
              <a:rPr lang="da-DK" dirty="0"/>
              <a:t> is, STEM </a:t>
            </a:r>
            <a:r>
              <a:rPr lang="da-DK" dirty="0" err="1"/>
              <a:t>knowledge</a:t>
            </a:r>
            <a:r>
              <a:rPr lang="da-DK" dirty="0"/>
              <a:t> is the fundamental base of </a:t>
            </a:r>
            <a:r>
              <a:rPr lang="da-DK" dirty="0" err="1"/>
              <a:t>engineering</a:t>
            </a:r>
            <a:r>
              <a:rPr lang="da-DK" dirty="0"/>
              <a:t> </a:t>
            </a:r>
            <a:r>
              <a:rPr lang="da-DK" dirty="0" err="1"/>
              <a:t>education</a:t>
            </a:r>
            <a:r>
              <a:rPr lang="da-DK" dirty="0"/>
              <a:t>.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898312-5F4D-68CC-E945-D993A0550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r="2163"/>
          <a:stretch/>
        </p:blipFill>
        <p:spPr>
          <a:xfrm>
            <a:off x="7087429" y="1628800"/>
            <a:ext cx="4723994" cy="3528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4626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46" y="426127"/>
            <a:ext cx="10032454" cy="972716"/>
          </a:xfrm>
        </p:spPr>
        <p:txBody>
          <a:bodyPr/>
          <a:lstStyle/>
          <a:p>
            <a:r>
              <a:rPr lang="en-GB" dirty="0"/>
              <a:t>CDIO 3.0 Standards</a:t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4647" y="1124744"/>
            <a:ext cx="5112568" cy="5128455"/>
          </a:xfrm>
        </p:spPr>
        <p:txBody>
          <a:bodyPr/>
          <a:lstStyle/>
          <a:p>
            <a:pPr marL="0" indent="0" algn="l">
              <a:buNone/>
            </a:pPr>
            <a:r>
              <a:rPr lang="en-GB" sz="2400" b="1" dirty="0"/>
              <a:t>CDIO Standards 3.0</a:t>
            </a:r>
          </a:p>
          <a:p>
            <a:pPr algn="l"/>
            <a:endParaRPr lang="en-GB" dirty="0"/>
          </a:p>
          <a:p>
            <a:pPr algn="l"/>
            <a:r>
              <a:rPr lang="en-GB" b="0" i="0" u="none" strike="noStrike" dirty="0">
                <a:solidFill>
                  <a:srgbClr val="329B9B"/>
                </a:solidFill>
                <a:effectLst/>
                <a:hlinkClick r:id="rId5"/>
              </a:rPr>
              <a:t>Standard 1: The Context</a:t>
            </a:r>
            <a:endParaRPr lang="en-GB" b="0" i="0" u="none" strike="noStrike" dirty="0">
              <a:solidFill>
                <a:srgbClr val="6F6F6F"/>
              </a:solidFill>
              <a:effectLst/>
            </a:endParaRPr>
          </a:p>
          <a:p>
            <a:pPr algn="l"/>
            <a:r>
              <a:rPr lang="en-GB" b="0" i="0" u="none" strike="noStrike" dirty="0">
                <a:solidFill>
                  <a:srgbClr val="329B9B"/>
                </a:solidFill>
                <a:effectLst/>
                <a:hlinkClick r:id="rId6"/>
              </a:rPr>
              <a:t>Standard 2: Learning Outcomes</a:t>
            </a:r>
            <a:endParaRPr lang="en-GB" b="0" i="0" u="none" strike="noStrike" dirty="0">
              <a:solidFill>
                <a:srgbClr val="6F6F6F"/>
              </a:solidFill>
              <a:effectLst/>
            </a:endParaRPr>
          </a:p>
          <a:p>
            <a:pPr algn="l"/>
            <a:r>
              <a:rPr lang="en-GB" b="0" i="0" u="none" strike="noStrike" dirty="0">
                <a:solidFill>
                  <a:srgbClr val="329B9B"/>
                </a:solidFill>
                <a:effectLst/>
                <a:hlinkClick r:id="rId7"/>
              </a:rPr>
              <a:t>Standard 3: Integrated Curriculum</a:t>
            </a:r>
            <a:endParaRPr lang="en-GB" b="0" i="0" u="none" strike="noStrike" dirty="0">
              <a:solidFill>
                <a:srgbClr val="6F6F6F"/>
              </a:solidFill>
              <a:effectLst/>
            </a:endParaRPr>
          </a:p>
          <a:p>
            <a:pPr algn="l"/>
            <a:r>
              <a:rPr lang="en-GB" b="0" i="0" u="none" strike="noStrike" dirty="0">
                <a:solidFill>
                  <a:srgbClr val="329B9B"/>
                </a:solidFill>
                <a:effectLst/>
                <a:hlinkClick r:id="rId8"/>
              </a:rPr>
              <a:t>Standard 4: Introduction to Engineering</a:t>
            </a:r>
            <a:endParaRPr lang="en-GB" b="0" i="0" u="none" strike="noStrike" dirty="0">
              <a:solidFill>
                <a:srgbClr val="6F6F6F"/>
              </a:solidFill>
              <a:effectLst/>
            </a:endParaRPr>
          </a:p>
          <a:p>
            <a:pPr algn="l"/>
            <a:r>
              <a:rPr lang="en-GB" b="0" i="0" u="none" strike="noStrike" dirty="0">
                <a:solidFill>
                  <a:srgbClr val="329B9B"/>
                </a:solidFill>
                <a:effectLst/>
                <a:hlinkClick r:id="rId9"/>
              </a:rPr>
              <a:t>Standard 5: Design-Implement Experiences</a:t>
            </a:r>
            <a:endParaRPr lang="en-GB" b="0" i="0" u="none" strike="noStrike" dirty="0">
              <a:solidFill>
                <a:srgbClr val="6F6F6F"/>
              </a:solidFill>
              <a:effectLst/>
            </a:endParaRPr>
          </a:p>
          <a:p>
            <a:pPr algn="l"/>
            <a:r>
              <a:rPr lang="en-GB" b="0" i="0" u="none" strike="noStrike" dirty="0">
                <a:solidFill>
                  <a:srgbClr val="329B9B"/>
                </a:solidFill>
                <a:effectLst/>
                <a:hlinkClick r:id="rId10"/>
              </a:rPr>
              <a:t>Standard 6: Engineering Learning Workspaces</a:t>
            </a:r>
            <a:endParaRPr lang="en-GB" b="0" i="0" u="none" strike="noStrike" dirty="0">
              <a:solidFill>
                <a:srgbClr val="6F6F6F"/>
              </a:solidFill>
              <a:effectLst/>
            </a:endParaRPr>
          </a:p>
          <a:p>
            <a:pPr algn="l"/>
            <a:r>
              <a:rPr lang="en-GB" b="0" i="0" u="none" strike="noStrike" dirty="0">
                <a:solidFill>
                  <a:srgbClr val="329B9B"/>
                </a:solidFill>
                <a:effectLst/>
                <a:hlinkClick r:id="rId11"/>
              </a:rPr>
              <a:t>Standard 7: Integrated Learning Experiences</a:t>
            </a:r>
            <a:endParaRPr lang="en-GB" b="0" i="0" u="none" strike="noStrike" dirty="0">
              <a:solidFill>
                <a:srgbClr val="6F6F6F"/>
              </a:solidFill>
              <a:effectLst/>
            </a:endParaRPr>
          </a:p>
          <a:p>
            <a:pPr algn="l"/>
            <a:r>
              <a:rPr lang="en-GB" b="0" i="0" u="none" strike="noStrike" dirty="0">
                <a:solidFill>
                  <a:srgbClr val="329B9B"/>
                </a:solidFill>
                <a:effectLst/>
                <a:hlinkClick r:id="rId12"/>
              </a:rPr>
              <a:t>Standard 8: Active Learning</a:t>
            </a:r>
            <a:endParaRPr lang="en-GB" b="0" i="0" u="none" strike="noStrike" dirty="0">
              <a:solidFill>
                <a:srgbClr val="6F6F6F"/>
              </a:solidFill>
              <a:effectLst/>
            </a:endParaRPr>
          </a:p>
          <a:p>
            <a:pPr algn="l"/>
            <a:r>
              <a:rPr lang="en-GB" b="0" i="0" u="none" strike="noStrike" dirty="0">
                <a:solidFill>
                  <a:srgbClr val="329B9B"/>
                </a:solidFill>
                <a:effectLst/>
                <a:hlinkClick r:id="rId13"/>
              </a:rPr>
              <a:t>Standard 9: Enhancement of Faculty Competence</a:t>
            </a:r>
            <a:endParaRPr lang="en-GB" b="0" i="0" u="none" strike="noStrike" dirty="0">
              <a:solidFill>
                <a:srgbClr val="6F6F6F"/>
              </a:solidFill>
              <a:effectLst/>
            </a:endParaRPr>
          </a:p>
          <a:p>
            <a:pPr algn="l"/>
            <a:r>
              <a:rPr lang="en-GB" b="0" i="0" u="none" strike="noStrike" dirty="0">
                <a:solidFill>
                  <a:srgbClr val="329B9B"/>
                </a:solidFill>
                <a:effectLst/>
                <a:hlinkClick r:id="rId14"/>
              </a:rPr>
              <a:t>Standard 10: Enhancement of Faculty Teaching Competence</a:t>
            </a:r>
            <a:endParaRPr lang="en-GB" b="0" i="0" u="none" strike="noStrike" dirty="0">
              <a:solidFill>
                <a:srgbClr val="6F6F6F"/>
              </a:solidFill>
              <a:effectLst/>
            </a:endParaRPr>
          </a:p>
          <a:p>
            <a:pPr algn="l"/>
            <a:r>
              <a:rPr lang="en-GB" b="0" i="0" u="none" strike="noStrike" dirty="0">
                <a:solidFill>
                  <a:srgbClr val="329B9B"/>
                </a:solidFill>
                <a:effectLst/>
                <a:hlinkClick r:id="rId15"/>
              </a:rPr>
              <a:t>Standard 11: Learning Assessment</a:t>
            </a:r>
            <a:endParaRPr lang="en-GB" b="0" i="0" u="none" strike="noStrike" dirty="0">
              <a:solidFill>
                <a:srgbClr val="6F6F6F"/>
              </a:solidFill>
              <a:effectLst/>
            </a:endParaRPr>
          </a:p>
          <a:p>
            <a:pPr algn="l"/>
            <a:r>
              <a:rPr lang="en-GB" b="0" i="0" u="none" strike="noStrike" dirty="0">
                <a:solidFill>
                  <a:srgbClr val="329B9B"/>
                </a:solidFill>
                <a:effectLst/>
                <a:hlinkClick r:id="rId16"/>
              </a:rPr>
              <a:t>Standard 12: Program Evaluation</a:t>
            </a:r>
            <a:br>
              <a:rPr lang="en-GB" dirty="0"/>
            </a:br>
            <a:endParaRPr lang="da-DK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B5054B-5F59-2566-5102-9317C42CC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8000" y="1124744"/>
            <a:ext cx="5112567" cy="5128455"/>
          </a:xfrm>
        </p:spPr>
        <p:txBody>
          <a:bodyPr/>
          <a:lstStyle/>
          <a:p>
            <a:pPr marL="0" indent="0">
              <a:buNone/>
            </a:pPr>
            <a:r>
              <a:rPr lang="da-DK" sz="2400" b="1" dirty="0"/>
              <a:t>CDIO </a:t>
            </a:r>
            <a:r>
              <a:rPr lang="da-DK" sz="2400" b="1" dirty="0" err="1"/>
              <a:t>Optional</a:t>
            </a:r>
            <a:r>
              <a:rPr lang="da-DK" sz="2400" b="1" dirty="0"/>
              <a:t> Standards 3.0</a:t>
            </a:r>
          </a:p>
          <a:p>
            <a:endParaRPr lang="da-DK" dirty="0"/>
          </a:p>
          <a:p>
            <a:pPr algn="l"/>
            <a:r>
              <a:rPr lang="en-GB" b="0" i="0" u="none" strike="noStrike" dirty="0">
                <a:solidFill>
                  <a:srgbClr val="329B9B"/>
                </a:solidFill>
                <a:effectLst/>
                <a:hlinkClick r:id="rId17"/>
              </a:rPr>
              <a:t>Optional Standard 1: Sustainable development</a:t>
            </a:r>
            <a:endParaRPr lang="en-GB" b="0" i="0" u="none" strike="noStrike" dirty="0">
              <a:solidFill>
                <a:srgbClr val="6F6F6F"/>
              </a:solidFill>
              <a:effectLst/>
            </a:endParaRPr>
          </a:p>
          <a:p>
            <a:pPr algn="l"/>
            <a:r>
              <a:rPr lang="en-GB" b="0" i="0" u="none" strike="noStrike" dirty="0">
                <a:solidFill>
                  <a:srgbClr val="329B9B"/>
                </a:solidFill>
                <a:effectLst/>
                <a:hlinkClick r:id="rId18"/>
              </a:rPr>
              <a:t>Optional Standard 2: Simulation-based mathematics</a:t>
            </a:r>
            <a:endParaRPr lang="en-GB" b="0" i="0" u="none" strike="noStrike" dirty="0">
              <a:solidFill>
                <a:srgbClr val="6F6F6F"/>
              </a:solidFill>
              <a:effectLst/>
            </a:endParaRPr>
          </a:p>
          <a:p>
            <a:pPr algn="l"/>
            <a:r>
              <a:rPr lang="en-GB" b="0" i="0" u="none" strike="noStrike" dirty="0">
                <a:solidFill>
                  <a:srgbClr val="329B9B"/>
                </a:solidFill>
                <a:effectLst/>
                <a:hlinkClick r:id="rId19"/>
              </a:rPr>
              <a:t>Optional Standard 3: Engineering entrepreneurship</a:t>
            </a:r>
            <a:endParaRPr lang="en-GB" b="0" i="0" u="none" strike="noStrike" dirty="0">
              <a:solidFill>
                <a:srgbClr val="6F6F6F"/>
              </a:solidFill>
              <a:effectLst/>
            </a:endParaRPr>
          </a:p>
          <a:p>
            <a:pPr algn="l"/>
            <a:r>
              <a:rPr lang="en-GB" b="0" i="0" u="none" strike="noStrike" dirty="0">
                <a:solidFill>
                  <a:srgbClr val="329B9B"/>
                </a:solidFill>
                <a:effectLst/>
                <a:hlinkClick r:id="rId20"/>
              </a:rPr>
              <a:t>Optional Standard 4: Internationalization &amp; mobility</a:t>
            </a:r>
            <a:br>
              <a:rPr lang="en-GB" dirty="0"/>
            </a:br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44627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46" y="426127"/>
            <a:ext cx="10032454" cy="972716"/>
          </a:xfrm>
        </p:spPr>
        <p:txBody>
          <a:bodyPr/>
          <a:lstStyle/>
          <a:p>
            <a:r>
              <a:rPr lang="en-GB" dirty="0" err="1"/>
              <a:t>Læringsmodeller</a:t>
            </a:r>
            <a:r>
              <a:rPr lang="en-GB" dirty="0"/>
              <a:t> mm</a:t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4647" y="1124744"/>
            <a:ext cx="5112568" cy="5128455"/>
          </a:xfrm>
        </p:spPr>
        <p:txBody>
          <a:bodyPr/>
          <a:lstStyle/>
          <a:p>
            <a:r>
              <a:rPr lang="da-DK" dirty="0"/>
              <a:t>Project </a:t>
            </a:r>
            <a:r>
              <a:rPr lang="da-DK" dirty="0" err="1"/>
              <a:t>based</a:t>
            </a:r>
            <a:r>
              <a:rPr lang="da-DK" dirty="0"/>
              <a:t> learning</a:t>
            </a:r>
          </a:p>
          <a:p>
            <a:endParaRPr lang="da-DK" dirty="0"/>
          </a:p>
          <a:p>
            <a:r>
              <a:rPr lang="da-DK" dirty="0"/>
              <a:t>Problem </a:t>
            </a:r>
            <a:r>
              <a:rPr lang="da-DK" dirty="0" err="1"/>
              <a:t>based</a:t>
            </a:r>
            <a:r>
              <a:rPr lang="da-DK" dirty="0"/>
              <a:t> learning</a:t>
            </a:r>
          </a:p>
          <a:p>
            <a:endParaRPr lang="da-DK" dirty="0"/>
          </a:p>
          <a:p>
            <a:r>
              <a:rPr lang="da-DK" dirty="0"/>
              <a:t>Challenge </a:t>
            </a:r>
            <a:r>
              <a:rPr lang="da-DK" dirty="0" err="1"/>
              <a:t>based</a:t>
            </a:r>
            <a:r>
              <a:rPr lang="da-DK" dirty="0"/>
              <a:t> learning</a:t>
            </a:r>
          </a:p>
          <a:p>
            <a:endParaRPr lang="da-DK" dirty="0"/>
          </a:p>
          <a:p>
            <a:r>
              <a:rPr lang="da-DK" dirty="0"/>
              <a:t>Spiral learning</a:t>
            </a:r>
          </a:p>
          <a:p>
            <a:endParaRPr lang="da-DK" dirty="0"/>
          </a:p>
          <a:p>
            <a:r>
              <a:rPr lang="da-DK" dirty="0" err="1"/>
              <a:t>Flipped</a:t>
            </a:r>
            <a:r>
              <a:rPr lang="da-DK" dirty="0"/>
              <a:t> </a:t>
            </a:r>
            <a:r>
              <a:rPr lang="da-DK" dirty="0" err="1"/>
              <a:t>classroom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Flipped</a:t>
            </a:r>
            <a:r>
              <a:rPr lang="da-DK" dirty="0"/>
              <a:t> learning</a:t>
            </a:r>
          </a:p>
          <a:p>
            <a:endParaRPr lang="da-DK" dirty="0"/>
          </a:p>
          <a:p>
            <a:r>
              <a:rPr lang="da-DK" dirty="0"/>
              <a:t>Digital learning</a:t>
            </a:r>
          </a:p>
          <a:p>
            <a:endParaRPr lang="da-DK" dirty="0"/>
          </a:p>
          <a:p>
            <a:r>
              <a:rPr lang="da-DK" dirty="0" err="1"/>
              <a:t>Digitized</a:t>
            </a:r>
            <a:r>
              <a:rPr lang="da-DK" dirty="0"/>
              <a:t> Education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B5054B-5F59-2566-5102-9317C42CC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8000" y="1124744"/>
            <a:ext cx="5112567" cy="5128455"/>
          </a:xfrm>
        </p:spPr>
        <p:txBody>
          <a:bodyPr/>
          <a:lstStyle/>
          <a:p>
            <a:r>
              <a:rPr lang="da-DK" dirty="0"/>
              <a:t>Diversitet</a:t>
            </a:r>
          </a:p>
          <a:p>
            <a:pPr lvl="1"/>
            <a:r>
              <a:rPr lang="da-DK" dirty="0"/>
              <a:t>Baggrund</a:t>
            </a:r>
          </a:p>
          <a:p>
            <a:pPr lvl="1"/>
            <a:r>
              <a:rPr lang="da-DK" dirty="0"/>
              <a:t>Egenskaber</a:t>
            </a:r>
          </a:p>
          <a:p>
            <a:endParaRPr lang="da-DK" dirty="0"/>
          </a:p>
          <a:p>
            <a:r>
              <a:rPr lang="da-DK" dirty="0"/>
              <a:t>Samarbejde blandt studerende</a:t>
            </a:r>
          </a:p>
          <a:p>
            <a:endParaRPr lang="da-DK" dirty="0"/>
          </a:p>
          <a:p>
            <a:r>
              <a:rPr lang="da-DK" dirty="0"/>
              <a:t>Samarbejde med industrien</a:t>
            </a:r>
          </a:p>
          <a:p>
            <a:endParaRPr lang="da-DK" dirty="0"/>
          </a:p>
          <a:p>
            <a:r>
              <a:rPr lang="da-DK"/>
              <a:t>Brug af AI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67662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A107-EAEE-B416-6223-C9CF3A70A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46" y="426127"/>
            <a:ext cx="10032454" cy="972716"/>
          </a:xfrm>
        </p:spPr>
        <p:txBody>
          <a:bodyPr/>
          <a:lstStyle/>
          <a:p>
            <a:r>
              <a:rPr lang="da-DK" dirty="0"/>
              <a:t>Arbejdsgruppens videre arbejde</a:t>
            </a:r>
            <a:br>
              <a:rPr lang="da-DK" dirty="0"/>
            </a:b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980F-FB6D-03E3-BBD9-4D41A8E25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4646" y="1052736"/>
            <a:ext cx="5130331" cy="5200463"/>
          </a:xfrm>
        </p:spPr>
        <p:txBody>
          <a:bodyPr/>
          <a:lstStyle/>
          <a:p>
            <a:endParaRPr lang="da-DK" dirty="0"/>
          </a:p>
          <a:p>
            <a:r>
              <a:rPr lang="da-DK" dirty="0"/>
              <a:t>Studere dokumentationen, standarderne</a:t>
            </a:r>
          </a:p>
          <a:p>
            <a:endParaRPr lang="da-DK" dirty="0"/>
          </a:p>
          <a:p>
            <a:r>
              <a:rPr lang="da-DK" dirty="0"/>
              <a:t>Møde med Kristina </a:t>
            </a:r>
            <a:r>
              <a:rPr lang="da-DK" dirty="0" err="1"/>
              <a:t>Edström</a:t>
            </a:r>
            <a:endParaRPr lang="da-DK" dirty="0"/>
          </a:p>
          <a:p>
            <a:endParaRPr lang="da-DK" dirty="0"/>
          </a:p>
          <a:p>
            <a:r>
              <a:rPr lang="da-DK" dirty="0"/>
              <a:t>Deltage i CDIO-møde på i Stockholm, januar 2024</a:t>
            </a:r>
          </a:p>
          <a:p>
            <a:endParaRPr lang="da-DK" dirty="0"/>
          </a:p>
          <a:p>
            <a:r>
              <a:rPr lang="da-DK" dirty="0"/>
              <a:t>Udarbejde forslag til hvordan vi vedligeholder og fastholder arbejdet med CDIO i uddannelsen mere systematisk fremadrettet</a:t>
            </a:r>
          </a:p>
          <a:p>
            <a:pPr lvl="1"/>
            <a:r>
              <a:rPr lang="da-DK" dirty="0"/>
              <a:t>Underviseruddannelse</a:t>
            </a:r>
          </a:p>
          <a:p>
            <a:pPr lvl="1"/>
            <a:r>
              <a:rPr lang="da-DK" dirty="0"/>
              <a:t>Erstatning for håndbog</a:t>
            </a:r>
          </a:p>
          <a:p>
            <a:pPr lvl="2"/>
            <a:r>
              <a:rPr lang="da-DK" dirty="0"/>
              <a:t>Overblik</a:t>
            </a:r>
          </a:p>
          <a:p>
            <a:pPr lvl="2"/>
            <a:r>
              <a:rPr lang="da-DK" dirty="0"/>
              <a:t>Detaljer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D13A6B-6FA9-3BF3-784A-836F7BAC8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8000" y="1052736"/>
            <a:ext cx="5130331" cy="52004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a-DK"/>
          </a:p>
          <a:p>
            <a:pPr>
              <a:buFont typeface="Arial" panose="020B0604020202020204" pitchFamily="34" charset="0"/>
              <a:buChar char="•"/>
            </a:pPr>
            <a:r>
              <a:rPr lang="da-DK"/>
              <a:t>Evaluering </a:t>
            </a:r>
            <a:r>
              <a:rPr lang="da-DK" dirty="0"/>
              <a:t>og opfølgning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Praksisbasering – hvordan skal det tolkes og håndteres?</a:t>
            </a:r>
            <a:br>
              <a:rPr lang="da-DK" dirty="0"/>
            </a:b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Underviserprofiler</a:t>
            </a:r>
            <a:br>
              <a:rPr lang="da-DK" dirty="0"/>
            </a:br>
            <a:r>
              <a:rPr lang="da-DK" dirty="0"/>
              <a:t>Underviseren ansættes på baggrund af et fagområde (forskningsprofil), men skal undervise ind i et antal retninger der ikke nødvendigvis hænger sammen med profilen for underviseren.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3548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50" y="2564904"/>
            <a:ext cx="10840028" cy="2706458"/>
          </a:xfrm>
        </p:spPr>
        <p:txBody>
          <a:bodyPr/>
          <a:lstStyle/>
          <a:p>
            <a:r>
              <a:rPr lang="da-DK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ChatGPT</a:t>
            </a:r>
            <a:r>
              <a:rPr lang="da-DK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 påvirkning på snyd ved eksamen</a:t>
            </a:r>
            <a:br>
              <a:rPr lang="da-DK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</a:br>
            <a:endParaRPr lang="da-DK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406003-FA26-58D4-C79D-E93701A0D403}"/>
              </a:ext>
            </a:extLst>
          </p:cNvPr>
          <p:cNvSpPr/>
          <p:nvPr/>
        </p:nvSpPr>
        <p:spPr bwMode="auto">
          <a:xfrm>
            <a:off x="0" y="6541200"/>
            <a:ext cx="11207774" cy="31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28. nov. 2023               DTU									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2D06A-05CA-4813-4B29-8AEFA9E18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606" y="1628800"/>
            <a:ext cx="5040560" cy="4622775"/>
          </a:xfrm>
        </p:spPr>
        <p:txBody>
          <a:bodyPr/>
          <a:lstStyle/>
          <a:p>
            <a:br>
              <a:rPr lang="da-DK" sz="2500" b="0" dirty="0"/>
            </a:br>
            <a:br>
              <a:rPr lang="da-DK" sz="4000" dirty="0"/>
            </a:br>
            <a:endParaRPr lang="da-DK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0AC340-3CB7-F854-A71B-139A3E952394}"/>
              </a:ext>
            </a:extLst>
          </p:cNvPr>
          <p:cNvSpPr/>
          <p:nvPr/>
        </p:nvSpPr>
        <p:spPr bwMode="auto">
          <a:xfrm>
            <a:off x="0" y="6541200"/>
            <a:ext cx="11207774" cy="31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28. nov. 2023               DTU									</a:t>
            </a: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D0512817-EDEE-520B-DCBF-60DD025AA2DC}"/>
              </a:ext>
            </a:extLst>
          </p:cNvPr>
          <p:cNvSpPr txBox="1">
            <a:spLocks/>
          </p:cNvSpPr>
          <p:nvPr/>
        </p:nvSpPr>
        <p:spPr bwMode="auto">
          <a:xfrm>
            <a:off x="908999" y="485814"/>
            <a:ext cx="5606881" cy="164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da-DK" sz="3700" kern="0" dirty="0"/>
              <a:t>Udviklingen i studerende der indberettes for eksamenssnyd</a:t>
            </a:r>
          </a:p>
        </p:txBody>
      </p:sp>
      <p:sp>
        <p:nvSpPr>
          <p:cNvPr id="8" name="Pladsholder til indhold 5">
            <a:extLst>
              <a:ext uri="{FF2B5EF4-FFF2-40B4-BE49-F238E27FC236}">
                <a16:creationId xmlns:a16="http://schemas.microsoft.com/office/drawing/2014/main" id="{9D88275F-AFA8-5F8D-7D75-28A17969E529}"/>
              </a:ext>
            </a:extLst>
          </p:cNvPr>
          <p:cNvSpPr txBox="1">
            <a:spLocks/>
          </p:cNvSpPr>
          <p:nvPr/>
        </p:nvSpPr>
        <p:spPr bwMode="auto">
          <a:xfrm>
            <a:off x="1136397" y="2418408"/>
            <a:ext cx="4959603" cy="352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a-DK" sz="2000" kern="0" dirty="0"/>
              <a:t>Bemærk at tallet for 2023 er et foreløbigt tal, da der kan nå at komme yderligere indberetninger i forbindelse med eksamen V23.</a:t>
            </a:r>
          </a:p>
          <a:p>
            <a:endParaRPr lang="da-DK" sz="2000" kern="0" dirty="0"/>
          </a:p>
        </p:txBody>
      </p:sp>
      <p:graphicFrame>
        <p:nvGraphicFramePr>
          <p:cNvPr id="9" name="Diagram 6">
            <a:extLst>
              <a:ext uri="{FF2B5EF4-FFF2-40B4-BE49-F238E27FC236}">
                <a16:creationId xmlns:a16="http://schemas.microsoft.com/office/drawing/2014/main" id="{61608F49-B091-6507-24B0-9BA29E3BB3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75683"/>
              </p:ext>
            </p:extLst>
          </p:nvPr>
        </p:nvGraphicFramePr>
        <p:xfrm>
          <a:off x="6512442" y="489118"/>
          <a:ext cx="5201023" cy="5466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07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B25AB-85B7-5105-B959-EA6B10DF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 wrap="square" anchor="b">
            <a:normAutofit/>
          </a:bodyPr>
          <a:lstStyle/>
          <a:p>
            <a:r>
              <a:rPr lang="da-DK" dirty="0"/>
              <a:t>DAGSORDEN</a:t>
            </a:r>
            <a:endParaRPr lang="da-DK" b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5906-CA74-4500-B490-6CAA1B233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 wrap="square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b="1" dirty="0"/>
              <a:t>Velkommen</a:t>
            </a:r>
          </a:p>
          <a:p>
            <a:pPr marL="0" indent="0">
              <a:buNone/>
            </a:pPr>
            <a:endParaRPr lang="da-DK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b="1" dirty="0"/>
              <a:t>Ny model for omfang af afsluttende projekter 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b="1" dirty="0"/>
              <a:t>Revisionen af diplomingeniøruddannelsen</a:t>
            </a:r>
          </a:p>
          <a:p>
            <a:pPr marL="0" indent="0">
              <a:buNone/>
            </a:pPr>
            <a:endParaRPr lang="da-DK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b="1" dirty="0" err="1"/>
              <a:t>ChatGPT</a:t>
            </a:r>
            <a:r>
              <a:rPr lang="da-DK" b="1" dirty="0"/>
              <a:t> og anden generativ AI værktøjers påvirkning på snyd ved eksamen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b="1" dirty="0"/>
              <a:t>Meddelelser</a:t>
            </a:r>
          </a:p>
          <a:p>
            <a:pPr marL="0" indent="0">
              <a:buNone/>
            </a:pPr>
            <a:endParaRPr lang="da-DK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b="1" dirty="0"/>
              <a:t>Eventuelt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AFD281-4051-A380-DAA9-080595B64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11" r="21255" b="2"/>
          <a:stretch/>
        </p:blipFill>
        <p:spPr>
          <a:xfrm>
            <a:off x="6678001" y="1706399"/>
            <a:ext cx="4409100" cy="4546800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B50D7A-98AB-89B0-93C3-25927BD6E288}"/>
              </a:ext>
            </a:extLst>
          </p:cNvPr>
          <p:cNvSpPr/>
          <p:nvPr/>
        </p:nvSpPr>
        <p:spPr bwMode="auto">
          <a:xfrm>
            <a:off x="0" y="6541200"/>
            <a:ext cx="11207774" cy="31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28. nov. 2023               DTU									</a:t>
            </a:r>
          </a:p>
        </p:txBody>
      </p:sp>
    </p:spTree>
    <p:extLst>
      <p:ext uri="{BB962C8B-B14F-4D97-AF65-F5344CB8AC3E}">
        <p14:creationId xmlns:p14="http://schemas.microsoft.com/office/powerpoint/2010/main" val="2095450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2D06A-05CA-4813-4B29-8AEFA9E18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606" y="1628800"/>
            <a:ext cx="7128792" cy="4622775"/>
          </a:xfrm>
        </p:spPr>
        <p:txBody>
          <a:bodyPr/>
          <a:lstStyle/>
          <a:p>
            <a:r>
              <a:rPr lang="da-DK" sz="2500" dirty="0"/>
              <a:t>Eksamenstermin S23</a:t>
            </a:r>
            <a:br>
              <a:rPr lang="da-DK" sz="3000" u="sng" dirty="0"/>
            </a:br>
            <a:r>
              <a:rPr lang="da-DK" sz="2500" b="0" dirty="0"/>
              <a:t>Modtaget 13 sager (i alt 33 studerende)</a:t>
            </a:r>
            <a:br>
              <a:rPr lang="da-DK" sz="2500" b="0" dirty="0"/>
            </a:br>
            <a:br>
              <a:rPr lang="da-DK" sz="2500" b="0" dirty="0"/>
            </a:br>
            <a:r>
              <a:rPr lang="da-DK" sz="2500" dirty="0"/>
              <a:t>Eksamenstermin V23</a:t>
            </a:r>
            <a:br>
              <a:rPr lang="da-DK" sz="2500" b="0" dirty="0"/>
            </a:br>
            <a:r>
              <a:rPr lang="da-DK" sz="2500" b="0" dirty="0"/>
              <a:t>Modtaget 1 sag (i alt 3 studerende)</a:t>
            </a:r>
            <a:br>
              <a:rPr lang="da-DK" sz="2500" b="0" dirty="0"/>
            </a:br>
            <a:br>
              <a:rPr lang="da-DK" sz="2500" b="0" dirty="0"/>
            </a:br>
            <a:r>
              <a:rPr lang="da-DK" sz="2500" dirty="0"/>
              <a:t>Hele 2023</a:t>
            </a:r>
            <a:br>
              <a:rPr lang="da-DK" sz="2500" b="0" dirty="0"/>
            </a:br>
            <a:r>
              <a:rPr lang="da-DK" sz="2500" b="0" dirty="0"/>
              <a:t>Modtaget 22 sager (i alt 48 studerende)</a:t>
            </a:r>
            <a:br>
              <a:rPr lang="da-DK" sz="2500" b="0" dirty="0"/>
            </a:br>
            <a:br>
              <a:rPr lang="da-DK" sz="4000" dirty="0"/>
            </a:br>
            <a:endParaRPr lang="da-DK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0AC340-3CB7-F854-A71B-139A3E952394}"/>
              </a:ext>
            </a:extLst>
          </p:cNvPr>
          <p:cNvSpPr/>
          <p:nvPr/>
        </p:nvSpPr>
        <p:spPr bwMode="auto">
          <a:xfrm>
            <a:off x="0" y="6541200"/>
            <a:ext cx="11207774" cy="31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28. nov. 2023               DTU									</a:t>
            </a:r>
          </a:p>
        </p:txBody>
      </p:sp>
      <p:pic>
        <p:nvPicPr>
          <p:cNvPr id="3" name="Billede 7">
            <a:extLst>
              <a:ext uri="{FF2B5EF4-FFF2-40B4-BE49-F238E27FC236}">
                <a16:creationId xmlns:a16="http://schemas.microsoft.com/office/drawing/2014/main" id="{EF3B53B0-AF1F-2F3C-E243-81B27402C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66" y="1772816"/>
            <a:ext cx="4889941" cy="2603103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AB6C3FF8-179B-FD8D-937F-5732603DB081}"/>
              </a:ext>
            </a:extLst>
          </p:cNvPr>
          <p:cNvSpPr txBox="1">
            <a:spLocks/>
          </p:cNvSpPr>
          <p:nvPr/>
        </p:nvSpPr>
        <p:spPr bwMode="auto">
          <a:xfrm>
            <a:off x="694606" y="611336"/>
            <a:ext cx="11030051" cy="76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da-DK" sz="3700" kern="0" dirty="0"/>
              <a:t>Studerende indberettet for eksamenssnyd 2023</a:t>
            </a:r>
          </a:p>
        </p:txBody>
      </p:sp>
    </p:spTree>
    <p:extLst>
      <p:ext uri="{BB962C8B-B14F-4D97-AF65-F5344CB8AC3E}">
        <p14:creationId xmlns:p14="http://schemas.microsoft.com/office/powerpoint/2010/main" val="790425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2D06A-05CA-4813-4B29-8AEFA9E18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606" y="1628800"/>
            <a:ext cx="5040560" cy="4622775"/>
          </a:xfrm>
        </p:spPr>
        <p:txBody>
          <a:bodyPr/>
          <a:lstStyle/>
          <a:p>
            <a:r>
              <a:rPr lang="da-DK" sz="3000" dirty="0"/>
              <a:t>Oplæg</a:t>
            </a:r>
            <a:br>
              <a:rPr lang="da-DK" sz="3000" u="sng" dirty="0"/>
            </a:br>
            <a:br>
              <a:rPr lang="da-DK" sz="3000" u="sng" dirty="0"/>
            </a:br>
            <a:r>
              <a:rPr lang="da-DK" sz="2500" b="0" dirty="0"/>
              <a:t>Hvad er udvalgets tanker om faldet i snydsager?</a:t>
            </a:r>
            <a:br>
              <a:rPr lang="da-DK" sz="2500" b="0" dirty="0"/>
            </a:br>
            <a:br>
              <a:rPr lang="da-DK" sz="2500" b="0" dirty="0"/>
            </a:br>
            <a:r>
              <a:rPr lang="da-DK" sz="2500" b="0" dirty="0"/>
              <a:t>Gør DTU tilstrækkeligt for at forhindre snyd?</a:t>
            </a:r>
            <a:br>
              <a:rPr lang="da-DK" sz="2500" b="0" dirty="0"/>
            </a:br>
            <a:br>
              <a:rPr lang="da-DK" sz="2500" b="0" dirty="0"/>
            </a:br>
            <a:r>
              <a:rPr lang="da-DK" sz="2500" b="0" dirty="0"/>
              <a:t>Skal der gøres noget andet eller mere?</a:t>
            </a:r>
            <a:br>
              <a:rPr lang="da-DK" sz="2500" b="0" dirty="0"/>
            </a:br>
            <a:br>
              <a:rPr lang="da-DK" sz="2500" b="0" dirty="0"/>
            </a:br>
            <a:br>
              <a:rPr lang="da-DK" sz="4000" dirty="0"/>
            </a:br>
            <a:endParaRPr lang="da-DK" sz="4000" dirty="0"/>
          </a:p>
        </p:txBody>
      </p:sp>
      <p:pic>
        <p:nvPicPr>
          <p:cNvPr id="5" name="Billede 5">
            <a:extLst>
              <a:ext uri="{FF2B5EF4-FFF2-40B4-BE49-F238E27FC236}">
                <a16:creationId xmlns:a16="http://schemas.microsoft.com/office/drawing/2014/main" id="{99498433-98BD-9837-D141-47D1BE4C9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40" y="1772816"/>
            <a:ext cx="4882110" cy="37161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0AC340-3CB7-F854-A71B-139A3E952394}"/>
              </a:ext>
            </a:extLst>
          </p:cNvPr>
          <p:cNvSpPr/>
          <p:nvPr/>
        </p:nvSpPr>
        <p:spPr bwMode="auto">
          <a:xfrm>
            <a:off x="0" y="6541200"/>
            <a:ext cx="11207774" cy="31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28. nov. 2023               DTU									</a:t>
            </a:r>
          </a:p>
        </p:txBody>
      </p:sp>
    </p:spTree>
    <p:extLst>
      <p:ext uri="{BB962C8B-B14F-4D97-AF65-F5344CB8AC3E}">
        <p14:creationId xmlns:p14="http://schemas.microsoft.com/office/powerpoint/2010/main" val="1011507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i="0" dirty="0">
                <a:effectLst/>
                <a:latin typeface="Arial" panose="020B0604020202020204" pitchFamily="34" charset="0"/>
              </a:rPr>
              <a:t>Meddelelser</a:t>
            </a:r>
            <a:br>
              <a:rPr lang="da-DK" i="0" dirty="0">
                <a:effectLst/>
                <a:latin typeface="Arial" panose="020B0604020202020204" pitchFamily="34" charset="0"/>
              </a:rPr>
            </a:br>
            <a:endParaRPr lang="da-DK" sz="2000" dirty="0">
              <a:latin typeface="Arial"/>
              <a:cs typeface="Arial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 err="1"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D9A942-3D22-6A32-9C17-20203ADFE4CE}"/>
              </a:ext>
            </a:extLst>
          </p:cNvPr>
          <p:cNvSpPr/>
          <p:nvPr/>
        </p:nvSpPr>
        <p:spPr bwMode="auto">
          <a:xfrm>
            <a:off x="0" y="6541200"/>
            <a:ext cx="11207774" cy="31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28. nov. 2023               DTU									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21787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Eventuelt</a:t>
            </a:r>
            <a:br>
              <a:rPr lang="da-DK" b="0" i="0" dirty="0">
                <a:effectLst/>
                <a:latin typeface="Arial" panose="020B0604020202020204" pitchFamily="34" charset="0"/>
              </a:rPr>
            </a:br>
            <a:endParaRPr lang="da-DK" sz="2000" dirty="0">
              <a:latin typeface="Arial"/>
              <a:cs typeface="Arial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 err="1"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D9A942-3D22-6A32-9C17-20203ADFE4CE}"/>
              </a:ext>
            </a:extLst>
          </p:cNvPr>
          <p:cNvSpPr/>
          <p:nvPr/>
        </p:nvSpPr>
        <p:spPr bwMode="auto">
          <a:xfrm>
            <a:off x="0" y="6541200"/>
            <a:ext cx="11207774" cy="31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28. nov. 2023               DTU									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006455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50" y="2564904"/>
            <a:ext cx="10840028" cy="2706458"/>
          </a:xfrm>
        </p:spPr>
        <p:txBody>
          <a:bodyPr/>
          <a:lstStyle/>
          <a:p>
            <a:r>
              <a:rPr lang="da-DK" b="1" dirty="0"/>
              <a:t>Ny model for omfang af afsluttende projekter </a:t>
            </a:r>
            <a:br>
              <a:rPr lang="da-DK" b="1" dirty="0"/>
            </a:br>
            <a:br>
              <a:rPr lang="da-DK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</a:br>
            <a:endParaRPr lang="da-DK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406003-FA26-58D4-C79D-E93701A0D403}"/>
              </a:ext>
            </a:extLst>
          </p:cNvPr>
          <p:cNvSpPr/>
          <p:nvPr/>
        </p:nvSpPr>
        <p:spPr bwMode="auto">
          <a:xfrm>
            <a:off x="0" y="6541200"/>
            <a:ext cx="11207774" cy="31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28. nov. 2023               DTU									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0132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C5280-C891-5B91-344E-2CED56DD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50" y="426127"/>
            <a:ext cx="9096350" cy="972716"/>
          </a:xfrm>
        </p:spPr>
        <p:txBody>
          <a:bodyPr/>
          <a:lstStyle/>
          <a:p>
            <a:r>
              <a:rPr lang="da-DK" dirty="0"/>
              <a:t>Slut med overskridelse af uddannelsesrammer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D33B62-30F9-0761-E10B-6D13B7059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6000" lvl="1" indent="0">
              <a:buNone/>
            </a:pPr>
            <a:r>
              <a:rPr lang="da-DK" b="1" dirty="0"/>
              <a:t>Baggrund</a:t>
            </a:r>
          </a:p>
          <a:p>
            <a:pPr marL="216000" lvl="1" indent="0">
              <a:buNone/>
            </a:pPr>
            <a:r>
              <a:rPr lang="da-DK" dirty="0"/>
              <a:t>Fra studieåret 2024/2025 må studerende ikke længere overskride den normerede ramme for deres uddannelse.</a:t>
            </a:r>
          </a:p>
          <a:p>
            <a:pPr marL="216000" lvl="1" indent="0">
              <a:buNone/>
            </a:pPr>
            <a:endParaRPr lang="da-DK" dirty="0"/>
          </a:p>
          <a:p>
            <a:pPr marL="216000" lvl="1" indent="0">
              <a:buNone/>
            </a:pPr>
            <a:r>
              <a:rPr lang="da-DK" b="1" dirty="0"/>
              <a:t>To løsningsmuligheder</a:t>
            </a:r>
          </a:p>
          <a:p>
            <a:pPr marL="216000" lvl="1" indent="0">
              <a:buNone/>
            </a:pPr>
            <a:endParaRPr lang="da-DK" b="1" dirty="0"/>
          </a:p>
          <a:p>
            <a:pPr marL="216000" lvl="1" indent="0">
              <a:buNone/>
            </a:pPr>
            <a:endParaRPr lang="da-DK" b="1" dirty="0"/>
          </a:p>
          <a:p>
            <a:pPr marL="216000" lvl="1" indent="0">
              <a:buNone/>
            </a:pPr>
            <a:endParaRPr lang="da-DK" dirty="0"/>
          </a:p>
          <a:p>
            <a:pPr marL="216000" lvl="1" indent="0">
              <a:buNone/>
            </a:pPr>
            <a:endParaRPr lang="en-GB" b="1" dirty="0"/>
          </a:p>
          <a:p>
            <a:pPr marL="216000" lvl="1" indent="0">
              <a:buNone/>
            </a:pPr>
            <a:r>
              <a:rPr lang="en-GB" b="1" dirty="0" err="1"/>
              <a:t>Formål</a:t>
            </a:r>
            <a:r>
              <a:rPr lang="en-GB" b="1" dirty="0"/>
              <a:t> med </a:t>
            </a:r>
            <a:r>
              <a:rPr lang="en-GB" b="1" dirty="0" err="1"/>
              <a:t>løsningsmuligheder</a:t>
            </a:r>
            <a:endParaRPr lang="en-GB" b="1" dirty="0"/>
          </a:p>
          <a:p>
            <a:pPr marL="216000" lvl="1" indent="0">
              <a:buNone/>
            </a:pPr>
            <a:r>
              <a:rPr lang="en-GB" dirty="0"/>
              <a:t>Give de </a:t>
            </a:r>
            <a:r>
              <a:rPr lang="en-GB" dirty="0" err="1"/>
              <a:t>studerende</a:t>
            </a:r>
            <a:r>
              <a:rPr lang="en-GB" dirty="0"/>
              <a:t> </a:t>
            </a:r>
            <a:r>
              <a:rPr lang="en-GB" dirty="0" err="1"/>
              <a:t>gode</a:t>
            </a:r>
            <a:r>
              <a:rPr lang="en-GB" dirty="0"/>
              <a:t> </a:t>
            </a:r>
            <a:r>
              <a:rPr lang="en-GB" dirty="0" err="1"/>
              <a:t>muligheder</a:t>
            </a:r>
            <a:r>
              <a:rPr lang="en-GB" dirty="0"/>
              <a:t> for at </a:t>
            </a:r>
            <a:r>
              <a:rPr lang="en-GB" dirty="0" err="1"/>
              <a:t>ramme</a:t>
            </a:r>
            <a:r>
              <a:rPr lang="en-GB" dirty="0"/>
              <a:t> den </a:t>
            </a:r>
            <a:r>
              <a:rPr lang="en-GB" dirty="0" err="1"/>
              <a:t>normerede</a:t>
            </a:r>
            <a:r>
              <a:rPr lang="en-GB" dirty="0"/>
              <a:t> ECTS-</a:t>
            </a:r>
            <a:r>
              <a:rPr lang="en-GB" dirty="0" err="1"/>
              <a:t>ramme</a:t>
            </a:r>
            <a:r>
              <a:rPr lang="en-GB" dirty="0"/>
              <a:t> for </a:t>
            </a:r>
            <a:r>
              <a:rPr lang="en-GB" dirty="0" err="1"/>
              <a:t>uddannelsen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961F1E42-FFA7-33EC-90F4-4C1E344A4330}"/>
              </a:ext>
            </a:extLst>
          </p:cNvPr>
          <p:cNvSpPr/>
          <p:nvPr/>
        </p:nvSpPr>
        <p:spPr bwMode="auto">
          <a:xfrm>
            <a:off x="1990750" y="3356992"/>
            <a:ext cx="4428000" cy="9361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Fleksibel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ECTS-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struktur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for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afsluttende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projekter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ＭＳ Ｐゴシック" pitchFamily="-80" charset="-128"/>
              <a:cs typeface="+mn-cs"/>
            </a:endParaRP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FC076B46-7BA9-8835-1D83-7D918AB08B39}"/>
              </a:ext>
            </a:extLst>
          </p:cNvPr>
          <p:cNvSpPr/>
          <p:nvPr/>
        </p:nvSpPr>
        <p:spPr bwMode="auto">
          <a:xfrm>
            <a:off x="6659100" y="3356992"/>
            <a:ext cx="4428000" cy="9361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Mulighed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for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nedjustering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af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udlandsmerit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til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sidst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 i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t>uddannelsen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ＭＳ Ｐゴシック" pitchFamily="-80" charset="-128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0B4929-3DBE-97A1-892F-3BAB2C10FFEB}"/>
              </a:ext>
            </a:extLst>
          </p:cNvPr>
          <p:cNvSpPr/>
          <p:nvPr/>
        </p:nvSpPr>
        <p:spPr bwMode="auto">
          <a:xfrm>
            <a:off x="0" y="6541200"/>
            <a:ext cx="11207774" cy="31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28. nov. 2023               DTU									</a:t>
            </a:r>
          </a:p>
        </p:txBody>
      </p:sp>
    </p:spTree>
    <p:extLst>
      <p:ext uri="{BB962C8B-B14F-4D97-AF65-F5344CB8AC3E}">
        <p14:creationId xmlns:p14="http://schemas.microsoft.com/office/powerpoint/2010/main" val="81318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A1B78BEF-3C67-15CE-4952-A1BF416EE189}"/>
              </a:ext>
            </a:extLst>
          </p:cNvPr>
          <p:cNvSpPr/>
          <p:nvPr/>
        </p:nvSpPr>
        <p:spPr bwMode="auto">
          <a:xfrm>
            <a:off x="1774726" y="1556792"/>
            <a:ext cx="9577064" cy="28083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4701F51-76CA-6218-F57D-6D38E074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408" y="426127"/>
            <a:ext cx="9312374" cy="972716"/>
          </a:xfrm>
        </p:spPr>
        <p:txBody>
          <a:bodyPr/>
          <a:lstStyle/>
          <a:p>
            <a:r>
              <a:rPr lang="en-GB" dirty="0"/>
              <a:t>1) </a:t>
            </a:r>
            <a:r>
              <a:rPr lang="en-GB" dirty="0" err="1"/>
              <a:t>Fleksibel</a:t>
            </a:r>
            <a:r>
              <a:rPr lang="en-GB" dirty="0"/>
              <a:t> ECTS-</a:t>
            </a:r>
            <a:r>
              <a:rPr lang="en-GB" dirty="0" err="1"/>
              <a:t>struktur</a:t>
            </a:r>
            <a:r>
              <a:rPr lang="en-GB" dirty="0"/>
              <a:t> for </a:t>
            </a:r>
            <a:r>
              <a:rPr lang="en-GB" dirty="0" err="1"/>
              <a:t>afsluttende</a:t>
            </a:r>
            <a:r>
              <a:rPr lang="en-GB" dirty="0"/>
              <a:t> </a:t>
            </a:r>
            <a:r>
              <a:rPr lang="en-GB" dirty="0" err="1"/>
              <a:t>projekter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2DC0AB-2BB9-30A8-2AEA-3CC1BD12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00" y="1706400"/>
            <a:ext cx="9576990" cy="4545578"/>
          </a:xfrm>
        </p:spPr>
        <p:txBody>
          <a:bodyPr/>
          <a:lstStyle/>
          <a:p>
            <a:pPr marL="216000" lvl="1" indent="0">
              <a:buNone/>
            </a:pPr>
            <a:r>
              <a:rPr lang="en-GB" b="1" dirty="0" err="1">
                <a:solidFill>
                  <a:schemeClr val="bg1"/>
                </a:solidFill>
              </a:rPr>
              <a:t>Afsluttende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projekters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omfang</a:t>
            </a:r>
            <a:endParaRPr lang="en-GB" b="1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u="sng" dirty="0" err="1">
                <a:solidFill>
                  <a:schemeClr val="bg1"/>
                </a:solidFill>
              </a:rPr>
              <a:t>Diplomingeniør</a:t>
            </a:r>
            <a:r>
              <a:rPr lang="en-GB" u="sng" dirty="0">
                <a:solidFill>
                  <a:schemeClr val="bg1"/>
                </a:solidFill>
              </a:rPr>
              <a:t>- og </a:t>
            </a:r>
            <a:r>
              <a:rPr lang="en-GB" u="sng" dirty="0" err="1">
                <a:solidFill>
                  <a:schemeClr val="bg1"/>
                </a:solidFill>
              </a:rPr>
              <a:t>bachelorprojekter</a:t>
            </a:r>
            <a:r>
              <a:rPr lang="en-GB" dirty="0">
                <a:solidFill>
                  <a:schemeClr val="bg1"/>
                </a:solidFill>
              </a:rPr>
              <a:t>: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Omfang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variere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fra</a:t>
            </a:r>
            <a:r>
              <a:rPr lang="en-GB" dirty="0">
                <a:solidFill>
                  <a:schemeClr val="bg1"/>
                </a:solidFill>
              </a:rPr>
              <a:t> 15-20 ECTS-point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u="sng" dirty="0" err="1">
                <a:solidFill>
                  <a:schemeClr val="bg1"/>
                </a:solidFill>
              </a:rPr>
              <a:t>Kandidatspecialer</a:t>
            </a:r>
            <a:r>
              <a:rPr lang="en-GB" dirty="0">
                <a:solidFill>
                  <a:schemeClr val="bg1"/>
                </a:solidFill>
              </a:rPr>
              <a:t>: </a:t>
            </a:r>
            <a:r>
              <a:rPr lang="en-GB" dirty="0" err="1">
                <a:solidFill>
                  <a:schemeClr val="bg1"/>
                </a:solidFill>
              </a:rPr>
              <a:t>Omfang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variere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fra</a:t>
            </a:r>
            <a:r>
              <a:rPr lang="en-GB" dirty="0">
                <a:solidFill>
                  <a:schemeClr val="bg1"/>
                </a:solidFill>
              </a:rPr>
              <a:t> 30-35 ECTS-point</a:t>
            </a:r>
            <a:endParaRPr lang="en-GB" b="1" dirty="0">
              <a:solidFill>
                <a:schemeClr val="bg1"/>
              </a:solidFill>
            </a:endParaRPr>
          </a:p>
          <a:p>
            <a:pPr marL="216000" lvl="1" indent="0">
              <a:buNone/>
            </a:pPr>
            <a:endParaRPr lang="en-GB" sz="1200" b="1" dirty="0">
              <a:solidFill>
                <a:schemeClr val="bg1"/>
              </a:solidFill>
            </a:endParaRPr>
          </a:p>
          <a:p>
            <a:pPr marL="216000" lvl="1" indent="0">
              <a:buNone/>
            </a:pPr>
            <a:r>
              <a:rPr lang="en-GB" b="1" dirty="0">
                <a:solidFill>
                  <a:schemeClr val="bg1"/>
                </a:solidFill>
              </a:rPr>
              <a:t>Rammer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chemeClr val="bg1"/>
                </a:solidFill>
              </a:rPr>
              <a:t>Projekternes</a:t>
            </a:r>
            <a:r>
              <a:rPr lang="en-GB" dirty="0">
                <a:solidFill>
                  <a:schemeClr val="bg1"/>
                </a:solidFill>
              </a:rPr>
              <a:t> ECTS-</a:t>
            </a:r>
            <a:r>
              <a:rPr lang="en-GB" dirty="0" err="1">
                <a:solidFill>
                  <a:schemeClr val="bg1"/>
                </a:solidFill>
              </a:rPr>
              <a:t>omfang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bliver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deleligt</a:t>
            </a:r>
            <a:r>
              <a:rPr lang="en-GB" dirty="0">
                <a:solidFill>
                  <a:schemeClr val="bg1"/>
                </a:solidFill>
              </a:rPr>
              <a:t> med ½ ECTS-point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chemeClr val="bg1"/>
                </a:solidFill>
              </a:rPr>
              <a:t>Varigheden</a:t>
            </a:r>
            <a:r>
              <a:rPr lang="en-GB" dirty="0">
                <a:solidFill>
                  <a:schemeClr val="bg1"/>
                </a:solidFill>
              </a:rPr>
              <a:t> af </a:t>
            </a:r>
            <a:r>
              <a:rPr lang="en-GB" dirty="0" err="1">
                <a:solidFill>
                  <a:schemeClr val="bg1"/>
                </a:solidFill>
              </a:rPr>
              <a:t>projekterne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afhænger</a:t>
            </a:r>
            <a:r>
              <a:rPr lang="en-GB" dirty="0">
                <a:solidFill>
                  <a:schemeClr val="bg1"/>
                </a:solidFill>
              </a:rPr>
              <a:t> af ECTS-</a:t>
            </a:r>
            <a:r>
              <a:rPr lang="en-GB" dirty="0" err="1">
                <a:solidFill>
                  <a:schemeClr val="bg1"/>
                </a:solidFill>
              </a:rPr>
              <a:t>omfang</a:t>
            </a:r>
            <a:r>
              <a:rPr lang="en-GB" dirty="0">
                <a:solidFill>
                  <a:schemeClr val="bg1"/>
                </a:solidFill>
              </a:rPr>
              <a:t> – ½ ECTS-point </a:t>
            </a:r>
            <a:r>
              <a:rPr lang="en-GB" dirty="0" err="1">
                <a:solidFill>
                  <a:schemeClr val="bg1"/>
                </a:solidFill>
              </a:rPr>
              <a:t>udgør</a:t>
            </a:r>
            <a:r>
              <a:rPr lang="en-GB" dirty="0">
                <a:solidFill>
                  <a:schemeClr val="bg1"/>
                </a:solidFill>
              </a:rPr>
              <a:t> 2 hele </a:t>
            </a:r>
            <a:r>
              <a:rPr lang="en-GB" dirty="0" err="1">
                <a:solidFill>
                  <a:schemeClr val="bg1"/>
                </a:solidFill>
              </a:rPr>
              <a:t>dage</a:t>
            </a:r>
            <a:endParaRPr lang="en-GB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chemeClr val="bg1"/>
                </a:solidFill>
              </a:rPr>
              <a:t>Vejledende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retningslinjer</a:t>
            </a:r>
            <a:r>
              <a:rPr lang="en-GB" dirty="0">
                <a:solidFill>
                  <a:schemeClr val="bg1"/>
                </a:solidFill>
              </a:rPr>
              <a:t> for </a:t>
            </a:r>
            <a:r>
              <a:rPr lang="en-GB" dirty="0" err="1">
                <a:solidFill>
                  <a:schemeClr val="bg1"/>
                </a:solidFill>
              </a:rPr>
              <a:t>varighed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bliver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beskrevet</a:t>
            </a:r>
            <a:r>
              <a:rPr lang="en-GB" dirty="0">
                <a:solidFill>
                  <a:schemeClr val="bg1"/>
                </a:solidFill>
              </a:rPr>
              <a:t> i </a:t>
            </a:r>
            <a:r>
              <a:rPr lang="en-GB" dirty="0" err="1">
                <a:solidFill>
                  <a:schemeClr val="bg1"/>
                </a:solidFill>
              </a:rPr>
              <a:t>studieordningerne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600" dirty="0"/>
          </a:p>
          <a:p>
            <a:pPr marL="216000" lvl="1" indent="0">
              <a:buNone/>
            </a:pPr>
            <a:r>
              <a:rPr lang="en-GB" b="1" dirty="0" err="1"/>
              <a:t>Systemunderstøttelse</a:t>
            </a:r>
            <a:endParaRPr lang="en-GB" b="1" dirty="0"/>
          </a:p>
          <a:p>
            <a:pPr marL="216000" lvl="1" indent="0">
              <a:buNone/>
            </a:pPr>
            <a:r>
              <a:rPr lang="en-GB" dirty="0"/>
              <a:t>Den </a:t>
            </a:r>
            <a:r>
              <a:rPr lang="en-GB" dirty="0" err="1"/>
              <a:t>fleksible</a:t>
            </a:r>
            <a:r>
              <a:rPr lang="en-GB" dirty="0"/>
              <a:t> ECTS-</a:t>
            </a:r>
            <a:r>
              <a:rPr lang="en-GB" dirty="0" err="1"/>
              <a:t>struktur</a:t>
            </a:r>
            <a:r>
              <a:rPr lang="en-GB" dirty="0"/>
              <a:t>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blive</a:t>
            </a:r>
            <a:r>
              <a:rPr lang="en-GB" dirty="0"/>
              <a:t> </a:t>
            </a:r>
            <a:r>
              <a:rPr lang="en-GB" dirty="0" err="1"/>
              <a:t>systemunderstøttet</a:t>
            </a:r>
            <a:r>
              <a:rPr lang="en-GB" dirty="0"/>
              <a:t> i STADS og </a:t>
            </a:r>
            <a:r>
              <a:rPr lang="en-GB" dirty="0" err="1"/>
              <a:t>projektindberetningssystemet</a:t>
            </a:r>
            <a:endParaRPr lang="en-GB" dirty="0"/>
          </a:p>
          <a:p>
            <a:pPr marL="216000" lvl="1" indent="0">
              <a:buNone/>
            </a:pPr>
            <a:endParaRPr lang="en-GB" sz="1200" dirty="0"/>
          </a:p>
          <a:p>
            <a:pPr marL="216000" lvl="1" indent="0">
              <a:buNone/>
            </a:pPr>
            <a:r>
              <a:rPr lang="en-GB" b="1" dirty="0" err="1"/>
              <a:t>Ikrafttrædelse</a:t>
            </a:r>
            <a:endParaRPr lang="en-GB" b="1" dirty="0"/>
          </a:p>
          <a:p>
            <a:pPr marL="216000" lvl="1" indent="0">
              <a:buNone/>
            </a:pPr>
            <a:r>
              <a:rPr lang="en-GB" dirty="0"/>
              <a:t>Ny ECTS-</a:t>
            </a:r>
            <a:r>
              <a:rPr lang="en-GB" dirty="0" err="1"/>
              <a:t>struktur</a:t>
            </a:r>
            <a:r>
              <a:rPr lang="en-GB" dirty="0"/>
              <a:t> for </a:t>
            </a:r>
            <a:r>
              <a:rPr lang="en-GB" dirty="0" err="1"/>
              <a:t>afsluttende</a:t>
            </a:r>
            <a:r>
              <a:rPr lang="en-GB" dirty="0"/>
              <a:t> </a:t>
            </a:r>
            <a:r>
              <a:rPr lang="en-GB" dirty="0" err="1"/>
              <a:t>projekter</a:t>
            </a:r>
            <a:r>
              <a:rPr lang="en-GB" dirty="0"/>
              <a:t>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gælde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studieåret</a:t>
            </a:r>
            <a:r>
              <a:rPr lang="en-GB" dirty="0"/>
              <a:t> 2024/2025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562777-857B-0355-BF85-D691FBF7C824}"/>
              </a:ext>
            </a:extLst>
          </p:cNvPr>
          <p:cNvSpPr/>
          <p:nvPr/>
        </p:nvSpPr>
        <p:spPr bwMode="auto">
          <a:xfrm>
            <a:off x="0" y="6541200"/>
            <a:ext cx="11207774" cy="31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28. nov. 2023               DTU									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2613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489D4B9A-F72A-FD7B-BC7C-610155FF026C}"/>
              </a:ext>
            </a:extLst>
          </p:cNvPr>
          <p:cNvSpPr/>
          <p:nvPr/>
        </p:nvSpPr>
        <p:spPr bwMode="auto">
          <a:xfrm>
            <a:off x="1774726" y="3212976"/>
            <a:ext cx="9312374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80" charset="-128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4701F51-76CA-6218-F57D-6D38E074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50" y="426127"/>
            <a:ext cx="9096350" cy="972716"/>
          </a:xfrm>
        </p:spPr>
        <p:txBody>
          <a:bodyPr/>
          <a:lstStyle/>
          <a:p>
            <a:r>
              <a:rPr lang="en-GB" dirty="0"/>
              <a:t>2) </a:t>
            </a:r>
            <a:r>
              <a:rPr lang="en-GB" dirty="0" err="1"/>
              <a:t>Mulighed</a:t>
            </a:r>
            <a:r>
              <a:rPr lang="en-GB" dirty="0"/>
              <a:t> for </a:t>
            </a:r>
            <a:r>
              <a:rPr lang="en-GB" dirty="0" err="1"/>
              <a:t>nedjustering</a:t>
            </a:r>
            <a:r>
              <a:rPr lang="en-GB" dirty="0"/>
              <a:t> af </a:t>
            </a:r>
            <a:r>
              <a:rPr lang="en-GB" dirty="0" err="1"/>
              <a:t>udlandsmerit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2DC0AB-2BB9-30A8-2AEA-3CC1BD12C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6000" lvl="1" indent="0">
              <a:buNone/>
            </a:pPr>
            <a:r>
              <a:rPr lang="en-GB" dirty="0" err="1"/>
              <a:t>Optjente</a:t>
            </a:r>
            <a:r>
              <a:rPr lang="en-GB" dirty="0"/>
              <a:t> ECTS-point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udlandsophold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udgangspunkt</a:t>
            </a:r>
            <a:r>
              <a:rPr lang="en-GB" dirty="0"/>
              <a:t> </a:t>
            </a:r>
            <a:r>
              <a:rPr lang="en-GB" dirty="0" err="1"/>
              <a:t>indmeriteres</a:t>
            </a:r>
            <a:endParaRPr lang="en-GB" b="1" dirty="0"/>
          </a:p>
          <a:p>
            <a:pPr marL="216000" lvl="1" indent="0">
              <a:buNone/>
            </a:pPr>
            <a:endParaRPr lang="en-GB" b="1" dirty="0"/>
          </a:p>
          <a:p>
            <a:pPr marL="216000" lvl="1" indent="0">
              <a:buNone/>
            </a:pPr>
            <a:r>
              <a:rPr lang="en-GB" b="1" dirty="0" err="1"/>
              <a:t>Nuværende</a:t>
            </a:r>
            <a:r>
              <a:rPr lang="en-GB" b="1" dirty="0"/>
              <a:t> </a:t>
            </a:r>
            <a:r>
              <a:rPr lang="en-GB" b="1" dirty="0" err="1"/>
              <a:t>praksis</a:t>
            </a:r>
            <a:endParaRPr lang="en-GB" b="1" dirty="0"/>
          </a:p>
          <a:p>
            <a:pPr marL="216000" lvl="1" indent="0">
              <a:buNone/>
            </a:pPr>
            <a:r>
              <a:rPr lang="en-GB" dirty="0" err="1"/>
              <a:t>Studerende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vælge</a:t>
            </a:r>
            <a:r>
              <a:rPr lang="en-GB" dirty="0"/>
              <a:t> at </a:t>
            </a:r>
            <a:r>
              <a:rPr lang="en-GB" dirty="0" err="1"/>
              <a:t>overføre</a:t>
            </a:r>
            <a:r>
              <a:rPr lang="en-GB" dirty="0"/>
              <a:t> </a:t>
            </a:r>
            <a:r>
              <a:rPr lang="en-GB" dirty="0" err="1"/>
              <a:t>mindre</a:t>
            </a:r>
            <a:r>
              <a:rPr lang="en-GB" dirty="0"/>
              <a:t> merit i </a:t>
            </a:r>
            <a:r>
              <a:rPr lang="en-GB" dirty="0" err="1"/>
              <a:t>forbindelse</a:t>
            </a:r>
            <a:r>
              <a:rPr lang="en-GB" dirty="0"/>
              <a:t> med </a:t>
            </a:r>
            <a:r>
              <a:rPr lang="en-GB" dirty="0" err="1"/>
              <a:t>udlandsophold</a:t>
            </a:r>
            <a:endParaRPr lang="en-GB" dirty="0"/>
          </a:p>
          <a:p>
            <a:pPr marL="216000" lvl="1" indent="0">
              <a:buNone/>
            </a:pPr>
            <a:endParaRPr lang="en-GB" dirty="0"/>
          </a:p>
          <a:p>
            <a:pPr marL="216000" lvl="1" indent="0">
              <a:buNone/>
            </a:pPr>
            <a:r>
              <a:rPr lang="en-GB" b="1" dirty="0">
                <a:solidFill>
                  <a:schemeClr val="bg1"/>
                </a:solidFill>
              </a:rPr>
              <a:t>Ny </a:t>
            </a:r>
            <a:r>
              <a:rPr lang="en-GB" b="1" dirty="0" err="1">
                <a:solidFill>
                  <a:schemeClr val="bg1"/>
                </a:solidFill>
              </a:rPr>
              <a:t>mulighed</a:t>
            </a:r>
            <a:endParaRPr lang="en-GB" b="1" dirty="0">
              <a:solidFill>
                <a:schemeClr val="bg1"/>
              </a:solidFill>
            </a:endParaRPr>
          </a:p>
          <a:p>
            <a:pPr marL="216000" lvl="1" indent="0">
              <a:buNone/>
            </a:pPr>
            <a:r>
              <a:rPr lang="en-GB" dirty="0" err="1">
                <a:solidFill>
                  <a:schemeClr val="bg1"/>
                </a:solidFill>
              </a:rPr>
              <a:t>Studerende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kan</a:t>
            </a:r>
            <a:r>
              <a:rPr lang="en-GB" dirty="0">
                <a:solidFill>
                  <a:schemeClr val="bg1"/>
                </a:solidFill>
              </a:rPr>
              <a:t> – i dialog med </a:t>
            </a:r>
            <a:r>
              <a:rPr lang="en-GB" dirty="0" err="1">
                <a:solidFill>
                  <a:schemeClr val="bg1"/>
                </a:solidFill>
              </a:rPr>
              <a:t>studieleder</a:t>
            </a:r>
            <a:r>
              <a:rPr lang="en-GB" dirty="0">
                <a:solidFill>
                  <a:schemeClr val="bg1"/>
                </a:solidFill>
              </a:rPr>
              <a:t> – </a:t>
            </a:r>
            <a:r>
              <a:rPr lang="en-GB" dirty="0" err="1">
                <a:solidFill>
                  <a:schemeClr val="bg1"/>
                </a:solidFill>
              </a:rPr>
              <a:t>reducere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omfang</a:t>
            </a:r>
            <a:r>
              <a:rPr lang="en-GB" dirty="0">
                <a:solidFill>
                  <a:schemeClr val="bg1"/>
                </a:solidFill>
              </a:rPr>
              <a:t> af merit for </a:t>
            </a:r>
            <a:r>
              <a:rPr lang="en-GB" dirty="0" err="1">
                <a:solidFill>
                  <a:schemeClr val="bg1"/>
                </a:solidFill>
              </a:rPr>
              <a:t>udlandsophold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afslutningsvist</a:t>
            </a:r>
            <a:r>
              <a:rPr lang="en-GB" dirty="0">
                <a:solidFill>
                  <a:schemeClr val="bg1"/>
                </a:solidFill>
              </a:rPr>
              <a:t> i </a:t>
            </a:r>
            <a:r>
              <a:rPr lang="en-GB" dirty="0" err="1">
                <a:solidFill>
                  <a:schemeClr val="bg1"/>
                </a:solidFill>
              </a:rPr>
              <a:t>uddannelsen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hvis</a:t>
            </a:r>
            <a:r>
              <a:rPr lang="en-GB" dirty="0">
                <a:solidFill>
                  <a:schemeClr val="bg1"/>
                </a:solidFill>
              </a:rPr>
              <a:t> de </a:t>
            </a:r>
            <a:r>
              <a:rPr lang="en-GB" dirty="0" err="1">
                <a:solidFill>
                  <a:schemeClr val="bg1"/>
                </a:solidFill>
              </a:rPr>
              <a:t>ellers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ville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opnå</a:t>
            </a:r>
            <a:r>
              <a:rPr lang="en-GB" dirty="0">
                <a:solidFill>
                  <a:schemeClr val="bg1"/>
                </a:solidFill>
              </a:rPr>
              <a:t> et ‘</a:t>
            </a:r>
            <a:r>
              <a:rPr lang="en-GB" dirty="0" err="1">
                <a:solidFill>
                  <a:schemeClr val="bg1"/>
                </a:solidFill>
              </a:rPr>
              <a:t>skævt</a:t>
            </a:r>
            <a:r>
              <a:rPr lang="en-GB" dirty="0">
                <a:solidFill>
                  <a:schemeClr val="bg1"/>
                </a:solidFill>
              </a:rPr>
              <a:t>’ </a:t>
            </a:r>
            <a:r>
              <a:rPr lang="en-GB" dirty="0" err="1">
                <a:solidFill>
                  <a:schemeClr val="bg1"/>
                </a:solidFill>
              </a:rPr>
              <a:t>antal</a:t>
            </a:r>
            <a:r>
              <a:rPr lang="en-GB" dirty="0">
                <a:solidFill>
                  <a:schemeClr val="bg1"/>
                </a:solidFill>
              </a:rPr>
              <a:t> ECTS-point for </a:t>
            </a:r>
            <a:r>
              <a:rPr lang="en-GB" dirty="0" err="1">
                <a:solidFill>
                  <a:schemeClr val="bg1"/>
                </a:solidFill>
              </a:rPr>
              <a:t>uddannelsen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216000" lvl="1" indent="0">
              <a:buNone/>
            </a:pPr>
            <a:endParaRPr lang="en-GB" dirty="0"/>
          </a:p>
          <a:p>
            <a:pPr marL="216000" lvl="1" indent="0">
              <a:buNone/>
            </a:pPr>
            <a:r>
              <a:rPr lang="en-GB" b="1" dirty="0"/>
              <a:t>OBS</a:t>
            </a:r>
          </a:p>
          <a:p>
            <a:pPr marL="216000" lvl="1" indent="0">
              <a:buNone/>
            </a:pPr>
            <a:r>
              <a:rPr lang="en-GB" dirty="0"/>
              <a:t>Merit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danske</a:t>
            </a:r>
            <a:r>
              <a:rPr lang="en-GB" dirty="0"/>
              <a:t> </a:t>
            </a:r>
            <a:r>
              <a:rPr lang="en-GB" dirty="0" err="1"/>
              <a:t>institutioner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u="sng" dirty="0" err="1"/>
              <a:t>ikke</a:t>
            </a:r>
            <a:r>
              <a:rPr lang="en-GB" u="sng" dirty="0"/>
              <a:t> </a:t>
            </a:r>
            <a:r>
              <a:rPr lang="en-GB" u="sng" dirty="0" err="1"/>
              <a:t>justeres</a:t>
            </a:r>
            <a:r>
              <a:rPr lang="en-GB" u="sng" dirty="0"/>
              <a:t> </a:t>
            </a:r>
            <a:endParaRPr lang="en-GB" sz="1600" dirty="0"/>
          </a:p>
          <a:p>
            <a:pPr marL="216000" lvl="1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94CA6-2BF8-6C34-3AC2-70E0FB4F20F2}"/>
              </a:ext>
            </a:extLst>
          </p:cNvPr>
          <p:cNvSpPr/>
          <p:nvPr/>
        </p:nvSpPr>
        <p:spPr bwMode="auto">
          <a:xfrm>
            <a:off x="0" y="6541200"/>
            <a:ext cx="11207774" cy="31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28. nov. 2023               DTU									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9638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BB205F-3919-37E7-DCD1-01750A5B7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4000" dirty="0">
                <a:solidFill>
                  <a:schemeClr val="bg1"/>
                </a:solidFill>
              </a:rPr>
              <a:t>Kommentarer til modellen for fleksibel ECTS-struktur for afsluttende projekter?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E7C1A6-9B12-184F-60DF-56903918625F}"/>
              </a:ext>
            </a:extLst>
          </p:cNvPr>
          <p:cNvSpPr/>
          <p:nvPr/>
        </p:nvSpPr>
        <p:spPr bwMode="auto">
          <a:xfrm>
            <a:off x="0" y="6541200"/>
            <a:ext cx="11207774" cy="31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28. nov. 2023               DTU									</a:t>
            </a:r>
          </a:p>
        </p:txBody>
      </p:sp>
    </p:spTree>
    <p:extLst>
      <p:ext uri="{BB962C8B-B14F-4D97-AF65-F5344CB8AC3E}">
        <p14:creationId xmlns:p14="http://schemas.microsoft.com/office/powerpoint/2010/main" val="5825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48CCA-CAEF-E38F-3FE9-858A748185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6000" dirty="0"/>
              <a:t>Revisionen af diplomingeniøruddannelsen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9C6E1F9-8758-1981-0F41-FA8BB90619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43153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2.xml><?xml version="1.0" encoding="utf-8"?>
<a:theme xmlns:a="http://schemas.openxmlformats.org/drawingml/2006/main" name="1_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3.xml><?xml version="1.0" encoding="utf-8"?>
<a:theme xmlns:a="http://schemas.openxmlformats.org/drawingml/2006/main" name="2_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4.xml><?xml version="1.0" encoding="utf-8"?>
<a:theme xmlns:a="http://schemas.openxmlformats.org/drawingml/2006/main" name="3_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TU Template 16_9 - Corporate red-ENG.potx" id="{ED70A225-5B60-42AC-912C-67898019C42C}" vid="{E9106579-58D4-45CA-A6E9-5E2F157EFB5C}"/>
    </a:ext>
  </a:extLst>
</a:theme>
</file>

<file path=ppt/theme/theme5.xml><?xml version="1.0" encoding="utf-8"?>
<a:theme xmlns:a="http://schemas.openxmlformats.org/drawingml/2006/main" name="4_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6957680393408390","enableDocumentContentUpdater":true,"version":"1.2"}]]></TemplafySlideTemplateConfiguration>
</file>

<file path=customXml/item11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documentContentValidatorConfiguration":{"enableDocumentContentValidator":false,"documentContentValidatorVersion":0},"elementsMetadata":[],"slideId":"636957682264213454","enableDocumentContentUpdater":true,"version":"1.2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20.xml><?xml version="1.0" encoding="utf-8"?>
<TemplafySlideTemplateConfiguration><![CDATA[{"elementsMetadata":[],"documentContentValidatorConfiguration":{"enableDocumentContentValidator":false,"documentContentValidatorVersion":0},"slideId":"636957680393408391","enableDocumentContentUpdater":true,"version":"1.2"}]]></TemplafySlideTemplate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2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25.xml><?xml version="1.0" encoding="utf-8"?>
<TemplafySlideTemplateConfiguration><![CDATA[{"documentContentValidatorConfiguration":{"enableDocumentContentValidator":false,"documentContentValidatorVersion":0},"elementsMetadata":[],"slideId":"636957682264213454","enableDocumentContentUpdater":true,"version":"1.2"}]]></TemplafySlideTemplate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FormConfiguration><![CDATA[{"formFields":[{"required":false,"helpTexts":{"prefix":"","postfix":""},"spacing":{},"type":"datePicker","name":"Date","label":"Date","fullyQualifiedName":"Date"},{"required":false,"placeholder":"","lines":0,"helpTexts":{"prefix":"","postfix":""},"spacing":{},"type":"textBox","name":"PresentationTitle","label":"Presentation title","fullyQualifiedName":"PresentationTitle"}],"formDataEntries":[{"name":"Date","value":"Q10jU51weVjWWOh7fUMN4Q=="},{"name":"PresentationTitle","value":"Ohgschz2V6xOUnRtsaolqA=="}]}]]></TemplafyFormConfiguration>
</file>

<file path=customXml/item28.xml><?xml version="1.0" encoding="utf-8"?>
<TemplafySlideTemplateConfiguration><![CDATA[{"documentContentValidatorConfiguration":{"enableDocumentContentValidator":false,"documentContentValidatorVersion":0},"elementsMetadata":[],"slideId":"636957680393408390","enableDocumentContentUpdater":true,"version":"1.2"}]]></TemplafySlideTemplateConfiguration>
</file>

<file path=customXml/item29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3.xml><?xml version="1.0" encoding="utf-8"?>
<TemplafySlideFormConfiguration><![CDATA[{"formFields":[],"formDataEntries":[]}]]></TemplafySlideFormConfiguration>
</file>

<file path=customXml/item30.xml><?xml version="1.0" encoding="utf-8"?>
<TemplafySlideFormConfiguration><![CDATA[{"formFields":[],"formDataEntries":[]}]]></TemplafySlideFormConfiguration>
</file>

<file path=customXml/item31.xml><?xml version="1.0" encoding="utf-8"?>
<TemplafyTemplateConfiguration><![CDATA[{"elementsMetadata":[{"type":"shape","id":"2fce62a0-f28a-44e1-a519-0cbe37b25f7a","elementConfiguration":{"binding":"UserProfile.Offices.Workarea_{{DocumentLanguage}}","disableUpdates":false,"type":"text"}},{"type":"shape","id":"58465eeb-cfe0-4970-97ec-88179dc0a9c2","elementConfiguration":{"binding":"Form.Date","format":"{{DateFormats.GeneralDate}}","disableUpdates":false,"type":"date"}},{"type":"shape","id":"5020bdfb-1912-4d6d-a5c3-71b7da283692","elementConfiguration":{"binding":"Form.PresentationTitle","disableUpdates":false,"type":"text"}},{"type":"shape","id":"8d5b95d1-8a23-4044-9620-bf5e7305a170","elementConfiguration":{"binding":"UserProfile.Offices.Workarea_{{DocumentLanguage}}","disableUpdates":false,"type":"text"}},{"type":"shape","id":"79fbb3c3-dd89-47ef-91e9-e0bd2bb0942f","elementConfiguration":{"binding":"Form.Date","format":"{{DateFormats.GeneralDate}}","disableUpdates":false,"type":"date"}},{"type":"shape","id":"5e9447ba-0dff-46ec-ac33-540c046ca40a","elementConfiguration":{"binding":"Form.PresentationTitle","disableUpdates":false,"type":"text"}}],"transformationConfigurations":[{"language":"{{DocumentLanguage}}","disableUpdates":false,"type":"proofingLanguage"}],"enableDocumentContentUpdater":true,"templateName":"DTU Template 16_9 - Corporate red","templateDescription":"","version":"1.2"}]]></TemplafyTemplateConfiguration>
</file>

<file path=customXml/item3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33.xml><?xml version="1.0" encoding="utf-8"?>
<TemplafySlideTemplateConfiguration><![CDATA[{"elementsMetadata":[],"documentContentValidatorConfiguration":{"enableDocumentContentValidator":false,"documentContentValidatorVersion":0},"slideId":"636957680393408391","enableDocumentContentUpdater":true,"version":"1.2"}]]></TemplafySlideTemplateConfiguration>
</file>

<file path=customXml/item34.xml><?xml version="1.0" encoding="utf-8"?>
<TemplafySlideFormConfiguration><![CDATA[{"formFields":[],"formDataEntries":[]}]]></TemplafySlideFormConfiguration>
</file>

<file path=customXml/item35.xml><?xml version="1.0" encoding="utf-8"?>
<TemplafySlideTemplateConfiguration><![CDATA[{"documentContentValidatorConfiguration":{"enableDocumentContentValidator":false,"documentContentValidatorVersion":0},"elementsMetadata":[],"slideId":"636957680393408390","enableDocumentContentUpdater":true,"version":"1.2"}]]></TemplafySlideTemplateConfiguration>
</file>

<file path=customXml/item3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37.xml><?xml version="1.0" encoding="utf-8"?>
<TemplafySlideFormConfiguration><![CDATA[{"formFields":[],"formDataEntries":[]}]]></TemplafySlideFormConfiguration>
</file>

<file path=customXml/item38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39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4.xml><?xml version="1.0" encoding="utf-8"?>
<TemplafySlideFormConfiguration><![CDATA[{"formFields":[],"formDataEntries":[]}]]></TemplafySlideFormConfiguration>
</file>

<file path=customXml/item40.xml><?xml version="1.0" encoding="utf-8"?>
<TemplafySlideFormConfiguration><![CDATA[{"formFields":[],"formDataEntries":[]}]]></TemplafySlideFormConfiguration>
</file>

<file path=customXml/item41.xml><?xml version="1.0" encoding="utf-8"?>
<TemplafySlideFormConfiguration><![CDATA[{"formFields":[],"formDataEntries":[]}]]></TemplafySlideFormConfiguration>
</file>

<file path=customXml/item4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43.xml><?xml version="1.0" encoding="utf-8"?>
<TemplafySlideFormConfiguration><![CDATA[{"formFields":[],"formDataEntries":[]}]]></TemplafySlideFormConfiguration>
</file>

<file path=customXml/item4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45.xml><?xml version="1.0" encoding="utf-8"?>
<TemplafySlideFormConfiguration><![CDATA[{"formFields":[],"formDataEntries":[]}]]></TemplafySlideFormConfiguration>
</file>

<file path=customXml/item4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47.xml><?xml version="1.0" encoding="utf-8"?>
<TemplafySlideFormConfiguration><![CDATA[{"formFields":[],"formDataEntries":[]}]]></TemplafySlideFormConfiguration>
</file>

<file path=customXml/item48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49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5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6003040","version":"1.2"}]]></TemplafySlideTemplateConfiguration>
</file>

<file path=customXml/item50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5DEE4BEE-00BA-4E32-BD26-AF535B50AC95}">
  <ds:schemaRefs/>
</ds:datastoreItem>
</file>

<file path=customXml/itemProps10.xml><?xml version="1.0" encoding="utf-8"?>
<ds:datastoreItem xmlns:ds="http://schemas.openxmlformats.org/officeDocument/2006/customXml" ds:itemID="{8DB30C13-8DEA-4340-9D19-6F9AEB57ACAB}">
  <ds:schemaRefs/>
</ds:datastoreItem>
</file>

<file path=customXml/itemProps11.xml><?xml version="1.0" encoding="utf-8"?>
<ds:datastoreItem xmlns:ds="http://schemas.openxmlformats.org/officeDocument/2006/customXml" ds:itemID="{A9F760E9-7253-4B0C-A47C-372BC40FCE5F}">
  <ds:schemaRefs/>
</ds:datastoreItem>
</file>

<file path=customXml/itemProps12.xml><?xml version="1.0" encoding="utf-8"?>
<ds:datastoreItem xmlns:ds="http://schemas.openxmlformats.org/officeDocument/2006/customXml" ds:itemID="{1C8E2F37-38A7-490E-9236-2327D95CF4C3}">
  <ds:schemaRefs/>
</ds:datastoreItem>
</file>

<file path=customXml/itemProps13.xml><?xml version="1.0" encoding="utf-8"?>
<ds:datastoreItem xmlns:ds="http://schemas.openxmlformats.org/officeDocument/2006/customXml" ds:itemID="{C59EF50A-E736-4F4A-8AAF-E49D7AFDF4A3}">
  <ds:schemaRefs/>
</ds:datastoreItem>
</file>

<file path=customXml/itemProps14.xml><?xml version="1.0" encoding="utf-8"?>
<ds:datastoreItem xmlns:ds="http://schemas.openxmlformats.org/officeDocument/2006/customXml" ds:itemID="{B7712A15-902D-4F87-9FE7-5811D427994E}">
  <ds:schemaRefs/>
</ds:datastoreItem>
</file>

<file path=customXml/itemProps15.xml><?xml version="1.0" encoding="utf-8"?>
<ds:datastoreItem xmlns:ds="http://schemas.openxmlformats.org/officeDocument/2006/customXml" ds:itemID="{4C9AE9E2-859B-42B9-AE50-5A10E70AB23A}">
  <ds:schemaRefs/>
</ds:datastoreItem>
</file>

<file path=customXml/itemProps16.xml><?xml version="1.0" encoding="utf-8"?>
<ds:datastoreItem xmlns:ds="http://schemas.openxmlformats.org/officeDocument/2006/customXml" ds:itemID="{EB0B1EB2-57B0-4C17-9AB9-1045646D5149}">
  <ds:schemaRefs/>
</ds:datastoreItem>
</file>

<file path=customXml/itemProps17.xml><?xml version="1.0" encoding="utf-8"?>
<ds:datastoreItem xmlns:ds="http://schemas.openxmlformats.org/officeDocument/2006/customXml" ds:itemID="{B30A78E7-315B-4170-8116-72928D1FEAD9}">
  <ds:schemaRefs/>
</ds:datastoreItem>
</file>

<file path=customXml/itemProps18.xml><?xml version="1.0" encoding="utf-8"?>
<ds:datastoreItem xmlns:ds="http://schemas.openxmlformats.org/officeDocument/2006/customXml" ds:itemID="{E618FA3B-8A67-40AE-8AE5-229504AB69D3}">
  <ds:schemaRefs/>
</ds:datastoreItem>
</file>

<file path=customXml/itemProps19.xml><?xml version="1.0" encoding="utf-8"?>
<ds:datastoreItem xmlns:ds="http://schemas.openxmlformats.org/officeDocument/2006/customXml" ds:itemID="{65F89455-9F57-4E1A-AC3B-CF00CFDC8891}">
  <ds:schemaRefs/>
</ds:datastoreItem>
</file>

<file path=customXml/itemProps2.xml><?xml version="1.0" encoding="utf-8"?>
<ds:datastoreItem xmlns:ds="http://schemas.openxmlformats.org/officeDocument/2006/customXml" ds:itemID="{4CCAC5F2-137E-4F0E-9BF7-EBE725CDF86A}">
  <ds:schemaRefs/>
</ds:datastoreItem>
</file>

<file path=customXml/itemProps20.xml><?xml version="1.0" encoding="utf-8"?>
<ds:datastoreItem xmlns:ds="http://schemas.openxmlformats.org/officeDocument/2006/customXml" ds:itemID="{CA9FC985-930B-40D4-827F-9FAC5D35EA8C}">
  <ds:schemaRefs/>
</ds:datastoreItem>
</file>

<file path=customXml/itemProps21.xml><?xml version="1.0" encoding="utf-8"?>
<ds:datastoreItem xmlns:ds="http://schemas.openxmlformats.org/officeDocument/2006/customXml" ds:itemID="{C4803337-AA4E-474E-9C56-FC2340FE2080}">
  <ds:schemaRefs/>
</ds:datastoreItem>
</file>

<file path=customXml/itemProps22.xml><?xml version="1.0" encoding="utf-8"?>
<ds:datastoreItem xmlns:ds="http://schemas.openxmlformats.org/officeDocument/2006/customXml" ds:itemID="{47B3D115-B122-43A7-B0C4-FFA7631B48E0}">
  <ds:schemaRefs/>
</ds:datastoreItem>
</file>

<file path=customXml/itemProps23.xml><?xml version="1.0" encoding="utf-8"?>
<ds:datastoreItem xmlns:ds="http://schemas.openxmlformats.org/officeDocument/2006/customXml" ds:itemID="{7B960112-46CF-41FC-9D0B-75D85E854D88}">
  <ds:schemaRefs/>
</ds:datastoreItem>
</file>

<file path=customXml/itemProps24.xml><?xml version="1.0" encoding="utf-8"?>
<ds:datastoreItem xmlns:ds="http://schemas.openxmlformats.org/officeDocument/2006/customXml" ds:itemID="{2BDEF7B8-7723-4CA7-92B2-336F0FC0F3C2}">
  <ds:schemaRefs/>
</ds:datastoreItem>
</file>

<file path=customXml/itemProps25.xml><?xml version="1.0" encoding="utf-8"?>
<ds:datastoreItem xmlns:ds="http://schemas.openxmlformats.org/officeDocument/2006/customXml" ds:itemID="{07FD7D87-9D93-45B5-911A-F9AC9EE1175F}">
  <ds:schemaRefs/>
</ds:datastoreItem>
</file>

<file path=customXml/itemProps26.xml><?xml version="1.0" encoding="utf-8"?>
<ds:datastoreItem xmlns:ds="http://schemas.openxmlformats.org/officeDocument/2006/customXml" ds:itemID="{8660AB89-308F-4A34-B01B-CC1A9333F1B1}">
  <ds:schemaRefs/>
</ds:datastoreItem>
</file>

<file path=customXml/itemProps27.xml><?xml version="1.0" encoding="utf-8"?>
<ds:datastoreItem xmlns:ds="http://schemas.openxmlformats.org/officeDocument/2006/customXml" ds:itemID="{05DC2B94-7C1B-4C14-83B0-9CD2A82C27E0}">
  <ds:schemaRefs/>
</ds:datastoreItem>
</file>

<file path=customXml/itemProps28.xml><?xml version="1.0" encoding="utf-8"?>
<ds:datastoreItem xmlns:ds="http://schemas.openxmlformats.org/officeDocument/2006/customXml" ds:itemID="{BF8E4185-2579-4D84-A138-7A21AD20C287}">
  <ds:schemaRefs/>
</ds:datastoreItem>
</file>

<file path=customXml/itemProps29.xml><?xml version="1.0" encoding="utf-8"?>
<ds:datastoreItem xmlns:ds="http://schemas.openxmlformats.org/officeDocument/2006/customXml" ds:itemID="{1449E5A2-292A-4B2F-8E2D-3B3E8D04EFB1}">
  <ds:schemaRefs/>
</ds:datastoreItem>
</file>

<file path=customXml/itemProps3.xml><?xml version="1.0" encoding="utf-8"?>
<ds:datastoreItem xmlns:ds="http://schemas.openxmlformats.org/officeDocument/2006/customXml" ds:itemID="{3EB1C4E2-D387-4E1B-A19B-5C5B66EEF3A1}">
  <ds:schemaRefs/>
</ds:datastoreItem>
</file>

<file path=customXml/itemProps30.xml><?xml version="1.0" encoding="utf-8"?>
<ds:datastoreItem xmlns:ds="http://schemas.openxmlformats.org/officeDocument/2006/customXml" ds:itemID="{516A698C-A5B4-4F71-8B21-DB0230CB1611}">
  <ds:schemaRefs/>
</ds:datastoreItem>
</file>

<file path=customXml/itemProps31.xml><?xml version="1.0" encoding="utf-8"?>
<ds:datastoreItem xmlns:ds="http://schemas.openxmlformats.org/officeDocument/2006/customXml" ds:itemID="{1334258C-C3E7-4029-A615-C886A240FB15}">
  <ds:schemaRefs/>
</ds:datastoreItem>
</file>

<file path=customXml/itemProps32.xml><?xml version="1.0" encoding="utf-8"?>
<ds:datastoreItem xmlns:ds="http://schemas.openxmlformats.org/officeDocument/2006/customXml" ds:itemID="{11FAAC39-0A3A-4CC2-A9C1-60940B78AE17}">
  <ds:schemaRefs/>
</ds:datastoreItem>
</file>

<file path=customXml/itemProps33.xml><?xml version="1.0" encoding="utf-8"?>
<ds:datastoreItem xmlns:ds="http://schemas.openxmlformats.org/officeDocument/2006/customXml" ds:itemID="{A0E0B51E-C7B9-43E8-B7D4-4245534DE0F4}">
  <ds:schemaRefs/>
</ds:datastoreItem>
</file>

<file path=customXml/itemProps34.xml><?xml version="1.0" encoding="utf-8"?>
<ds:datastoreItem xmlns:ds="http://schemas.openxmlformats.org/officeDocument/2006/customXml" ds:itemID="{56C8BFB2-A911-4310-9D4A-421D773FAFA6}">
  <ds:schemaRefs/>
</ds:datastoreItem>
</file>

<file path=customXml/itemProps35.xml><?xml version="1.0" encoding="utf-8"?>
<ds:datastoreItem xmlns:ds="http://schemas.openxmlformats.org/officeDocument/2006/customXml" ds:itemID="{ADE00AA6-2399-42A9-8681-A4DCDD9ECBDC}">
  <ds:schemaRefs/>
</ds:datastoreItem>
</file>

<file path=customXml/itemProps36.xml><?xml version="1.0" encoding="utf-8"?>
<ds:datastoreItem xmlns:ds="http://schemas.openxmlformats.org/officeDocument/2006/customXml" ds:itemID="{E15725F5-A825-4315-8B7A-12A35F33331F}">
  <ds:schemaRefs/>
</ds:datastoreItem>
</file>

<file path=customXml/itemProps37.xml><?xml version="1.0" encoding="utf-8"?>
<ds:datastoreItem xmlns:ds="http://schemas.openxmlformats.org/officeDocument/2006/customXml" ds:itemID="{F4C08C7F-F953-44DE-ACDE-930692BDDB0F}">
  <ds:schemaRefs/>
</ds:datastoreItem>
</file>

<file path=customXml/itemProps38.xml><?xml version="1.0" encoding="utf-8"?>
<ds:datastoreItem xmlns:ds="http://schemas.openxmlformats.org/officeDocument/2006/customXml" ds:itemID="{02E7CCCE-613B-4CED-B813-E473EA1E01B2}">
  <ds:schemaRefs/>
</ds:datastoreItem>
</file>

<file path=customXml/itemProps39.xml><?xml version="1.0" encoding="utf-8"?>
<ds:datastoreItem xmlns:ds="http://schemas.openxmlformats.org/officeDocument/2006/customXml" ds:itemID="{4D461878-D0A7-4574-87EE-CD1937666E89}">
  <ds:schemaRefs/>
</ds:datastoreItem>
</file>

<file path=customXml/itemProps4.xml><?xml version="1.0" encoding="utf-8"?>
<ds:datastoreItem xmlns:ds="http://schemas.openxmlformats.org/officeDocument/2006/customXml" ds:itemID="{1BDFC27E-01EF-411F-A08E-E07AEFEF1763}">
  <ds:schemaRefs/>
</ds:datastoreItem>
</file>

<file path=customXml/itemProps40.xml><?xml version="1.0" encoding="utf-8"?>
<ds:datastoreItem xmlns:ds="http://schemas.openxmlformats.org/officeDocument/2006/customXml" ds:itemID="{008BF6FB-E486-4FCC-AD3A-8E5603001AFF}">
  <ds:schemaRefs/>
</ds:datastoreItem>
</file>

<file path=customXml/itemProps41.xml><?xml version="1.0" encoding="utf-8"?>
<ds:datastoreItem xmlns:ds="http://schemas.openxmlformats.org/officeDocument/2006/customXml" ds:itemID="{AE7197CD-2419-4C6A-86A5-D2DE3527A9E1}">
  <ds:schemaRefs/>
</ds:datastoreItem>
</file>

<file path=customXml/itemProps42.xml><?xml version="1.0" encoding="utf-8"?>
<ds:datastoreItem xmlns:ds="http://schemas.openxmlformats.org/officeDocument/2006/customXml" ds:itemID="{9045A421-C763-449A-A034-1BEE42F73B6F}">
  <ds:schemaRefs/>
</ds:datastoreItem>
</file>

<file path=customXml/itemProps43.xml><?xml version="1.0" encoding="utf-8"?>
<ds:datastoreItem xmlns:ds="http://schemas.openxmlformats.org/officeDocument/2006/customXml" ds:itemID="{C2E16963-B224-9547-A482-7898E39E293F}">
  <ds:schemaRefs/>
</ds:datastoreItem>
</file>

<file path=customXml/itemProps44.xml><?xml version="1.0" encoding="utf-8"?>
<ds:datastoreItem xmlns:ds="http://schemas.openxmlformats.org/officeDocument/2006/customXml" ds:itemID="{73253186-0B52-9845-A880-34EADE0B8488}">
  <ds:schemaRefs/>
</ds:datastoreItem>
</file>

<file path=customXml/itemProps45.xml><?xml version="1.0" encoding="utf-8"?>
<ds:datastoreItem xmlns:ds="http://schemas.openxmlformats.org/officeDocument/2006/customXml" ds:itemID="{17776F62-0931-8547-BA89-270A4BF2AE3B}">
  <ds:schemaRefs/>
</ds:datastoreItem>
</file>

<file path=customXml/itemProps46.xml><?xml version="1.0" encoding="utf-8"?>
<ds:datastoreItem xmlns:ds="http://schemas.openxmlformats.org/officeDocument/2006/customXml" ds:itemID="{6E31BD3E-98B2-3D45-9AF0-3856DFE075C3}">
  <ds:schemaRefs/>
</ds:datastoreItem>
</file>

<file path=customXml/itemProps47.xml><?xml version="1.0" encoding="utf-8"?>
<ds:datastoreItem xmlns:ds="http://schemas.openxmlformats.org/officeDocument/2006/customXml" ds:itemID="{B1CB10A0-7CE1-B74F-B59A-696890CC6C9B}">
  <ds:schemaRefs/>
</ds:datastoreItem>
</file>

<file path=customXml/itemProps48.xml><?xml version="1.0" encoding="utf-8"?>
<ds:datastoreItem xmlns:ds="http://schemas.openxmlformats.org/officeDocument/2006/customXml" ds:itemID="{C05B2A31-E111-1643-BC4C-CC4315C73ABB}">
  <ds:schemaRefs/>
</ds:datastoreItem>
</file>

<file path=customXml/itemProps49.xml><?xml version="1.0" encoding="utf-8"?>
<ds:datastoreItem xmlns:ds="http://schemas.openxmlformats.org/officeDocument/2006/customXml" ds:itemID="{5F4F674F-F3E4-4657-B666-A838B4B2A6AF}">
  <ds:schemaRefs/>
</ds:datastoreItem>
</file>

<file path=customXml/itemProps5.xml><?xml version="1.0" encoding="utf-8"?>
<ds:datastoreItem xmlns:ds="http://schemas.openxmlformats.org/officeDocument/2006/customXml" ds:itemID="{E5957E33-0059-46CE-AE7B-582F67E40B53}">
  <ds:schemaRefs/>
</ds:datastoreItem>
</file>

<file path=customXml/itemProps50.xml><?xml version="1.0" encoding="utf-8"?>
<ds:datastoreItem xmlns:ds="http://schemas.openxmlformats.org/officeDocument/2006/customXml" ds:itemID="{A490DA1C-98C7-48AE-87CC-25E27C756398}">
  <ds:schemaRefs/>
</ds:datastoreItem>
</file>

<file path=customXml/itemProps6.xml><?xml version="1.0" encoding="utf-8"?>
<ds:datastoreItem xmlns:ds="http://schemas.openxmlformats.org/officeDocument/2006/customXml" ds:itemID="{417D4EDA-8EE0-49E9-A075-2DE33A58C3FC}">
  <ds:schemaRefs/>
</ds:datastoreItem>
</file>

<file path=customXml/itemProps7.xml><?xml version="1.0" encoding="utf-8"?>
<ds:datastoreItem xmlns:ds="http://schemas.openxmlformats.org/officeDocument/2006/customXml" ds:itemID="{C473CE3F-67D8-45D3-B286-86E12A00EAB7}">
  <ds:schemaRefs/>
</ds:datastoreItem>
</file>

<file path=customXml/itemProps8.xml><?xml version="1.0" encoding="utf-8"?>
<ds:datastoreItem xmlns:ds="http://schemas.openxmlformats.org/officeDocument/2006/customXml" ds:itemID="{4CF82179-1E3A-489A-AE14-5A23FAF693A2}">
  <ds:schemaRefs/>
</ds:datastoreItem>
</file>

<file path=customXml/itemProps9.xml><?xml version="1.0" encoding="utf-8"?>
<ds:datastoreItem xmlns:ds="http://schemas.openxmlformats.org/officeDocument/2006/customXml" ds:itemID="{2095F8B8-8FDA-45C6-A127-D78E8890913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1784</TotalTime>
  <Words>1910</Words>
  <Application>Microsoft Office PowerPoint</Application>
  <PresentationFormat>Brugerdefineret</PresentationFormat>
  <Paragraphs>306</Paragraphs>
  <Slides>33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5</vt:i4>
      </vt:variant>
      <vt:variant>
        <vt:lpstr>Slidetitler</vt:lpstr>
      </vt:variant>
      <vt:variant>
        <vt:i4>33</vt:i4>
      </vt:variant>
    </vt:vector>
  </HeadingPairs>
  <TitlesOfParts>
    <vt:vector size="43" baseType="lpstr">
      <vt:lpstr>Arial</vt:lpstr>
      <vt:lpstr>Gill Sans MT</vt:lpstr>
      <vt:lpstr>Questa-Regular</vt:lpstr>
      <vt:lpstr>Verdana</vt:lpstr>
      <vt:lpstr>Wingdings</vt:lpstr>
      <vt:lpstr>Blank</vt:lpstr>
      <vt:lpstr>1_Blank</vt:lpstr>
      <vt:lpstr>2_Blank</vt:lpstr>
      <vt:lpstr>3_Blank</vt:lpstr>
      <vt:lpstr>4_Blank</vt:lpstr>
      <vt:lpstr>PowerPoint-præsentation</vt:lpstr>
      <vt:lpstr>DUU 30. nov. 2023 </vt:lpstr>
      <vt:lpstr>DAGSORDEN</vt:lpstr>
      <vt:lpstr>Ny model for omfang af afsluttende projekter   </vt:lpstr>
      <vt:lpstr>Slut med overskridelse af uddannelsesrammer</vt:lpstr>
      <vt:lpstr>1) Fleksibel ECTS-struktur for afsluttende projekter</vt:lpstr>
      <vt:lpstr>2) Mulighed for nedjustering af udlandsmerit</vt:lpstr>
      <vt:lpstr>PowerPoint-præsentation</vt:lpstr>
      <vt:lpstr>Revisionen af diplomingeniøruddannelsen</vt:lpstr>
      <vt:lpstr>Trivsel og studiemiljø  - status fra gruppen</vt:lpstr>
      <vt:lpstr>PowerPoint-præsentation</vt:lpstr>
      <vt:lpstr>- En række udfordringer og temaer er identificeret, arbejdet pågår - Mål er at finde de mulige indsatsområder og det rette ambitionsniveau - Forslag til indsatsområder skal skabe forandring og være handlingsorienterede - Fokus på, at der er alignment med øvrige aktiviteter vedr. trivsel og studiemiljø      </vt:lpstr>
      <vt:lpstr>PowerPoint-præsentation</vt:lpstr>
      <vt:lpstr>Trivselstemaer  </vt:lpstr>
      <vt:lpstr>Møde med Styregruppen</vt:lpstr>
      <vt:lpstr>Det videre arbejde</vt:lpstr>
      <vt:lpstr>Spørgsmål og input til projektgruppen</vt:lpstr>
      <vt:lpstr>Læringsmodeller DUU-møde 30. november 2023</vt:lpstr>
      <vt:lpstr>Arbejdsgruppen for læringsmodeller </vt:lpstr>
      <vt:lpstr>Fra arbejdsgruppens kommissorium  </vt:lpstr>
      <vt:lpstr>Overordnet  </vt:lpstr>
      <vt:lpstr>Workshop 17. august 2023 for diplomingeniørstudieledere </vt:lpstr>
      <vt:lpstr>Møde med styregruppen 9. oktober 2023 </vt:lpstr>
      <vt:lpstr>CDIO vers. 3.0 </vt:lpstr>
      <vt:lpstr>CDIO 3.0 Standards </vt:lpstr>
      <vt:lpstr>Læringsmodeller mm </vt:lpstr>
      <vt:lpstr>Arbejdsgruppens videre arbejde </vt:lpstr>
      <vt:lpstr>ChatGPT påvirkning på snyd ved eksamen </vt:lpstr>
      <vt:lpstr>  </vt:lpstr>
      <vt:lpstr>Eksamenstermin S23 Modtaget 13 sager (i alt 33 studerende)  Eksamenstermin V23 Modtaget 1 sag (i alt 3 studerende)  Hele 2023 Modtaget 22 sager (i alt 48 studerende)  </vt:lpstr>
      <vt:lpstr>Oplæg  Hvad er udvalgets tanker om faldet i snydsager?  Gør DTU tilstrækkeligt for at forhindre snyd?  Skal der gøres noget andet eller mere?   </vt:lpstr>
      <vt:lpstr>Meddelelser </vt:lpstr>
      <vt:lpstr>Eventuelt </vt:lpstr>
    </vt:vector>
  </TitlesOfParts>
  <Company>TECHNICAL UNIVERSITY OF DENMARK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ChatGPT:  What now?</dc:title>
  <dc:creator>Philip John Binning</dc:creator>
  <cp:lastModifiedBy>Christina Boje Johannsen</cp:lastModifiedBy>
  <cp:revision>80</cp:revision>
  <dcterms:created xsi:type="dcterms:W3CDTF">2023-02-05T15:59:42Z</dcterms:created>
  <dcterms:modified xsi:type="dcterms:W3CDTF">2023-11-28T20:17:51Z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637002425498220116</vt:lpwstr>
  </property>
  <property fmtid="{D5CDD505-2E9C-101B-9397-08002B2CF9AE}" pid="6" name="TemplafyLanguageCode">
    <vt:lpwstr>da-DK</vt:lpwstr>
  </property>
</Properties>
</file>