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29"/>
    <p:sldMasterId id="2147483678" r:id="rId30"/>
    <p:sldMasterId id="2147483691" r:id="rId31"/>
  </p:sldMasterIdLst>
  <p:notesMasterIdLst>
    <p:notesMasterId r:id="rId69"/>
  </p:notesMasterIdLst>
  <p:handoutMasterIdLst>
    <p:handoutMasterId r:id="rId70"/>
  </p:handoutMasterIdLst>
  <p:sldIdLst>
    <p:sldId id="256" r:id="rId32"/>
    <p:sldId id="262" r:id="rId33"/>
    <p:sldId id="298" r:id="rId34"/>
    <p:sldId id="3752" r:id="rId35"/>
    <p:sldId id="3759" r:id="rId36"/>
    <p:sldId id="3760" r:id="rId37"/>
    <p:sldId id="3767" r:id="rId38"/>
    <p:sldId id="3764" r:id="rId39"/>
    <p:sldId id="3762" r:id="rId40"/>
    <p:sldId id="3765" r:id="rId41"/>
    <p:sldId id="3769" r:id="rId42"/>
    <p:sldId id="3770" r:id="rId43"/>
    <p:sldId id="3771" r:id="rId44"/>
    <p:sldId id="3766" r:id="rId45"/>
    <p:sldId id="3758" r:id="rId46"/>
    <p:sldId id="3761" r:id="rId47"/>
    <p:sldId id="3763" r:id="rId48"/>
    <p:sldId id="260" r:id="rId49"/>
    <p:sldId id="257" r:id="rId50"/>
    <p:sldId id="261" r:id="rId51"/>
    <p:sldId id="3768" r:id="rId52"/>
    <p:sldId id="263" r:id="rId53"/>
    <p:sldId id="264" r:id="rId54"/>
    <p:sldId id="265" r:id="rId55"/>
    <p:sldId id="266" r:id="rId56"/>
    <p:sldId id="267" r:id="rId57"/>
    <p:sldId id="268" r:id="rId58"/>
    <p:sldId id="269" r:id="rId59"/>
    <p:sldId id="270" r:id="rId60"/>
    <p:sldId id="271" r:id="rId61"/>
    <p:sldId id="272" r:id="rId62"/>
    <p:sldId id="273" r:id="rId63"/>
    <p:sldId id="274" r:id="rId64"/>
    <p:sldId id="275" r:id="rId65"/>
    <p:sldId id="276" r:id="rId66"/>
    <p:sldId id="277" r:id="rId67"/>
    <p:sldId id="3756" r:id="rId68"/>
  </p:sldIdLst>
  <p:sldSz cx="12190413" cy="6858000"/>
  <p:notesSz cx="6858000" cy="9144000"/>
  <p:custDataLst>
    <p:tags r:id="rId71"/>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0000"/>
    <a:srgbClr val="000000"/>
    <a:srgbClr val="FFCC00"/>
    <a:srgbClr val="FF6600"/>
    <a:srgbClr val="FF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6098" autoAdjust="0"/>
  </p:normalViewPr>
  <p:slideViewPr>
    <p:cSldViewPr showGuides="1">
      <p:cViewPr varScale="1">
        <p:scale>
          <a:sx n="67" d="100"/>
          <a:sy n="67" d="100"/>
        </p:scale>
        <p:origin x="680" y="44"/>
      </p:cViewPr>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30.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 Target="slides/slide20.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customXml" Target="../customXml/item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customXml" Target="../customXml/item10.xml"/><Relationship Id="rId31" Type="http://schemas.openxmlformats.org/officeDocument/2006/relationships/slideMaster" Target="slideMasters/slideMaster3.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 Type="http://schemas.openxmlformats.org/officeDocument/2006/relationships/customXml" Target="../customXml/item7.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‹nr.›</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‹nr.›</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34BB09-483B-4C4B-A5A4-C02A22055B01}"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a-DK"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60523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227214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dirty="0"/>
              <a:t>Klik for at redigere titeltypografien i masteren</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a:t>Klik for at redigere undertiteltypografien i masteren</a:t>
            </a:r>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7230384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dirty="0"/>
              <a:t>Klik for at redigere titeltypografien i masteren</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dirty="0"/>
              <a:t>Klik for at redigere undertiteltypografien i masteren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3296729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a:t>Klik for at redigere titeltypografien i masteren</a:t>
            </a:r>
          </a:p>
        </p:txBody>
      </p:sp>
      <p:sp>
        <p:nvSpPr>
          <p:cNvPr id="3" name="Content Placeholder 2"/>
          <p:cNvSpPr>
            <a:spLocks noGrp="1"/>
          </p:cNvSpPr>
          <p:nvPr>
            <p:ph idx="1"/>
          </p:nvPr>
        </p:nvSpPr>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137986565"/>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dirty="0"/>
              <a:t>Klik for at redigere titeltypografien i masteren</a:t>
            </a:r>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766375625"/>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dirty="0"/>
              <a:t>Klik for at redigere titeltypografien i masteren</a:t>
            </a:r>
          </a:p>
        </p:txBody>
      </p:sp>
      <p:sp>
        <p:nvSpPr>
          <p:cNvPr id="3" name="Content Placeholder 2"/>
          <p:cNvSpPr>
            <a:spLocks noGrp="1"/>
          </p:cNvSpPr>
          <p:nvPr>
            <p:ph idx="1"/>
          </p:nvPr>
        </p:nvSpPr>
        <p:spPr>
          <a:xfrm>
            <a:off x="1774726" y="1706328"/>
            <a:ext cx="6048672" cy="454557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520122666"/>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a:t>Klik for at redigere titeltypografien i masteren</a:t>
            </a:r>
          </a:p>
        </p:txBody>
      </p:sp>
      <p:sp>
        <p:nvSpPr>
          <p:cNvPr id="3" name="Content Placeholder 2"/>
          <p:cNvSpPr>
            <a:spLocks noGrp="1"/>
          </p:cNvSpPr>
          <p:nvPr>
            <p:ph idx="1"/>
          </p:nvPr>
        </p:nvSpPr>
        <p:spPr>
          <a:xfrm>
            <a:off x="4221360" y="1706328"/>
            <a:ext cx="6865740" cy="454557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970977830"/>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7771831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dirty="0"/>
              <a:t>Klik for at redigere titeltypografien i masteren</a:t>
            </a:r>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573834733"/>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4047533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Tree>
    <p:extLst>
      <p:ext uri="{BB962C8B-B14F-4D97-AF65-F5344CB8AC3E}">
        <p14:creationId xmlns:p14="http://schemas.microsoft.com/office/powerpoint/2010/main" val="431298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16097632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titeltypografi i masteren</a:t>
            </a:r>
          </a:p>
        </p:txBody>
      </p:sp>
      <p:sp>
        <p:nvSpPr>
          <p:cNvPr id="3" name="Pladsholder til indhold 2"/>
          <p:cNvSpPr>
            <a:spLocks noGrp="1"/>
          </p:cNvSpPr>
          <p:nvPr>
            <p:ph idx="1"/>
          </p:nvPr>
        </p:nvSpPr>
        <p:spPr/>
        <p:txBody>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84555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dirty="0"/>
              <a:t>Click to edit Master title style</a:t>
            </a:r>
            <a:endParaRPr lang="da-DK"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a:t>Click to edit Master subtitle style</a:t>
            </a:r>
            <a:endParaRPr lang="da-DK" dirty="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4887930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dirty="0"/>
              <a:t>Click to edit Master title style</a:t>
            </a:r>
            <a:endParaRPr lang="da-DK"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dirty="0"/>
              <a:t>Click to edit Master subtitle style</a:t>
            </a:r>
            <a:endParaRPr lang="da-DK"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6356273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a:t>Click to edit Master title style</a:t>
            </a:r>
          </a:p>
        </p:txBody>
      </p:sp>
      <p:sp>
        <p:nvSpPr>
          <p:cNvPr id="3" name="Content Placeholder 2"/>
          <p:cNvSpPr>
            <a:spLocks noGrp="1"/>
          </p:cNvSpPr>
          <p:nvPr>
            <p:ph idx="1"/>
          </p:nvPr>
        </p:nvSpPr>
        <p:spPr>
          <a:xfrm>
            <a:off x="1774800" y="1706400"/>
            <a:ext cx="9312374" cy="4545578"/>
          </a:xfrm>
        </p:spPr>
        <p:txBody>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00625484"/>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435916479"/>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dirty="0"/>
              <a:t>Click to edit Master title style</a:t>
            </a:r>
          </a:p>
        </p:txBody>
      </p:sp>
      <p:sp>
        <p:nvSpPr>
          <p:cNvPr id="3" name="Content Placeholder 2"/>
          <p:cNvSpPr>
            <a:spLocks noGrp="1"/>
          </p:cNvSpPr>
          <p:nvPr>
            <p:ph idx="1"/>
          </p:nvPr>
        </p:nvSpPr>
        <p:spPr>
          <a:xfrm>
            <a:off x="1774726" y="1706328"/>
            <a:ext cx="6048672" cy="4545578"/>
          </a:xfrm>
        </p:spPr>
        <p:txBody>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a:t>Click the placeholder and paste image via Skyfish icon</a:t>
            </a:r>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432198094"/>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a:t>Click to edit Master title style</a:t>
            </a:r>
          </a:p>
        </p:txBody>
      </p:sp>
      <p:sp>
        <p:nvSpPr>
          <p:cNvPr id="3" name="Content Placeholder 2"/>
          <p:cNvSpPr>
            <a:spLocks noGrp="1"/>
          </p:cNvSpPr>
          <p:nvPr>
            <p:ph idx="1"/>
          </p:nvPr>
        </p:nvSpPr>
        <p:spPr>
          <a:xfrm>
            <a:off x="4221360" y="1706328"/>
            <a:ext cx="6865740" cy="4545578"/>
          </a:xfrm>
        </p:spPr>
        <p:txBody>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a:t>Click the placeholder and paste image via Skyfish icon</a:t>
            </a:r>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623969947"/>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187774059"/>
      </p:ext>
    </p:extLst>
  </p:cSld>
  <p:clrMapOvr>
    <a:masterClrMapping/>
  </p:clrMapOvr>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5772526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dirty="0"/>
              <a:t>Click to edit Master title style</a:t>
            </a:r>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265569268"/>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409782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Tree>
    <p:extLst>
      <p:ext uri="{BB962C8B-B14F-4D97-AF65-F5344CB8AC3E}">
        <p14:creationId xmlns:p14="http://schemas.microsoft.com/office/powerpoint/2010/main" val="870399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41785783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131213533"/>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1774726" y="1706328"/>
            <a:ext cx="6048672" cy="4545578"/>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922670733"/>
      </p:ext>
    </p:extLst>
  </p:cSld>
  <p:clrMapOvr>
    <a:masterClrMapping/>
  </p:clrMapOvr>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4221360" y="1706328"/>
            <a:ext cx="6865740" cy="4545578"/>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283562364"/>
      </p:ext>
    </p:extLst>
  </p:cSld>
  <p:clrMapOvr>
    <a:masterClrMapping/>
  </p:clrMapOvr>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20845512"/>
      </p:ext>
    </p:extLst>
  </p:cSld>
  <p:clrMapOvr>
    <a:masterClrMapping/>
  </p:clrMapOvr>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1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title</a:t>
            </a:r>
            <a:r>
              <a:rPr lang="da-DK" dirty="0"/>
              <a:t> style</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26. maj 2023</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da-DK" sz="700" dirty="0">
                <a:solidFill>
                  <a:schemeClr val="bg1"/>
                </a:solidFill>
                <a:latin typeface="+mn-lt"/>
              </a:rPr>
              <a:t>DUU</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Lst>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4"/>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a:t>Klik for at redigere titeltypografien i masteren</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26. maj 2023</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da-DK" sz="700" dirty="0">
                <a:solidFill>
                  <a:schemeClr val="bg1"/>
                </a:solidFill>
                <a:latin typeface="+mn-lt"/>
              </a:rPr>
              <a:t>DUU</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273759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703" r:id="rId12"/>
  </p:sldLayoutIdLst>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a:t>Click to edit Master title style</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a:p>
            <a:pPr lvl="5"/>
            <a:endParaRPr lang="da-DK" dirty="0"/>
          </a:p>
        </p:txBody>
      </p:sp>
      <p:sp>
        <p:nvSpPr>
          <p:cNvPr id="113676" name="text" descr="{&quot;templafy&quot;:{&quot;id&quot;:&quot;0d28de48-3225-46f7-9308-6e6cba1f8bcb&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fd9d7edd-641c-4aa0-901e-2451a0cba9cf&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20. februar 2023</a:t>
            </a:r>
          </a:p>
        </p:txBody>
      </p:sp>
      <p:sp>
        <p:nvSpPr>
          <p:cNvPr id="7" name="text" descr="{&quot;templafy&quot;:{&quot;id&quot;:&quot;4aa4cd91-1723-461d-9c66-13eee47e2831&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endParaRPr lang="da-DK" sz="700" dirty="0">
              <a:solidFill>
                <a:schemeClr val="bg1"/>
              </a:solidFill>
              <a:latin typeface="+mn-lt"/>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6672655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customXml" Target="../../customXml/item12.xml"/><Relationship Id="rId1" Type="http://schemas.openxmlformats.org/officeDocument/2006/relationships/customXml" Target="../../customXml/item17.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13.xml"/><Relationship Id="rId1" Type="http://schemas.openxmlformats.org/officeDocument/2006/relationships/customXml" Target="../../customXml/item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5.xml"/><Relationship Id="rId1" Type="http://schemas.openxmlformats.org/officeDocument/2006/relationships/customXml" Target="../../customXml/item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20.xml"/><Relationship Id="rId1" Type="http://schemas.openxmlformats.org/officeDocument/2006/relationships/customXml" Target="../../customXml/item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8.xml"/><Relationship Id="rId1" Type="http://schemas.openxmlformats.org/officeDocument/2006/relationships/customXml" Target="../../customXml/item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1.xml"/><Relationship Id="rId1" Type="http://schemas.openxmlformats.org/officeDocument/2006/relationships/customXml" Target="../../customXml/item22.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4.xml"/><Relationship Id="rId1" Type="http://schemas.openxmlformats.org/officeDocument/2006/relationships/customXml" Target="../../customXml/item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7.xml"/><Relationship Id="rId1" Type="http://schemas.openxmlformats.org/officeDocument/2006/relationships/customXml" Target="../../customXml/item19.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13EF6E-BC23-40A0-80D4-1EBE64DCC5D9}"/>
              </a:ext>
            </a:extLst>
          </p:cNvPr>
          <p:cNvSpPr>
            <a:spLocks noGrp="1"/>
          </p:cNvSpPr>
          <p:nvPr>
            <p:ph type="sldNum" sz="quarter" idx="12"/>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da-DK" sz="700" b="1" i="0" u="none" strike="noStrike" kern="1200" cap="none" spc="0" normalizeH="0" baseline="0" noProof="0" smtClean="0">
                <a:ln>
                  <a:noFill/>
                </a:ln>
                <a:no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1</a:t>
            </a:fld>
            <a:endParaRPr kumimoji="0" lang="da-DK" sz="700" b="1" i="0" u="none" strike="noStrike" kern="1200" cap="none" spc="0" normalizeH="0" baseline="0" noProof="0" dirty="0">
              <a:ln>
                <a:noFill/>
              </a:ln>
              <a:noFill/>
              <a:effectLst/>
              <a:uLnTx/>
              <a:uFillTx/>
              <a:latin typeface="Arial"/>
              <a:ea typeface="ＭＳ Ｐゴシック" pitchFamily="-80" charset="-128"/>
              <a:cs typeface="+mn-cs"/>
            </a:endParaRPr>
          </a:p>
        </p:txBody>
      </p:sp>
    </p:spTree>
    <p:custDataLst>
      <p:custData r:id="rId1"/>
      <p:custData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6A43CE1F-A2E6-0586-6497-73EFCCE84684}"/>
              </a:ext>
            </a:extLst>
          </p:cNvPr>
          <p:cNvSpPr>
            <a:spLocks noGrp="1"/>
          </p:cNvSpPr>
          <p:nvPr>
            <p:ph type="sldNum" sz="quarter" idx="17"/>
          </p:nvPr>
        </p:nvSpPr>
        <p:spPr/>
        <p:txBody>
          <a:bodyPr/>
          <a:lstStyle/>
          <a:p>
            <a:fld id="{103EA872-A674-449B-A120-B97244F8E91D}" type="slidenum">
              <a:rPr lang="da-DK" smtClean="0"/>
              <a:pPr/>
              <a:t>10</a:t>
            </a:fld>
            <a:endParaRPr lang="da-DK" dirty="0"/>
          </a:p>
        </p:txBody>
      </p:sp>
      <p:pic>
        <p:nvPicPr>
          <p:cNvPr id="5" name="Billede 4">
            <a:extLst>
              <a:ext uri="{FF2B5EF4-FFF2-40B4-BE49-F238E27FC236}">
                <a16:creationId xmlns:a16="http://schemas.microsoft.com/office/drawing/2014/main" id="{6ED8BC65-96FE-BF84-FAF7-B83917C8BC71}"/>
              </a:ext>
            </a:extLst>
          </p:cNvPr>
          <p:cNvPicPr>
            <a:picLocks noChangeAspect="1"/>
          </p:cNvPicPr>
          <p:nvPr/>
        </p:nvPicPr>
        <p:blipFill>
          <a:blip r:embed="rId2"/>
          <a:stretch>
            <a:fillRect/>
          </a:stretch>
        </p:blipFill>
        <p:spPr>
          <a:xfrm>
            <a:off x="190550" y="1340768"/>
            <a:ext cx="8222002" cy="2304256"/>
          </a:xfrm>
          <a:prstGeom prst="rect">
            <a:avLst/>
          </a:prstGeom>
        </p:spPr>
      </p:pic>
      <p:pic>
        <p:nvPicPr>
          <p:cNvPr id="6" name="Billede 5">
            <a:extLst>
              <a:ext uri="{FF2B5EF4-FFF2-40B4-BE49-F238E27FC236}">
                <a16:creationId xmlns:a16="http://schemas.microsoft.com/office/drawing/2014/main" id="{DF7303C9-8E0C-C188-1FE4-29B1239CB8E1}"/>
              </a:ext>
            </a:extLst>
          </p:cNvPr>
          <p:cNvPicPr>
            <a:picLocks noChangeAspect="1"/>
          </p:cNvPicPr>
          <p:nvPr/>
        </p:nvPicPr>
        <p:blipFill>
          <a:blip r:embed="rId3"/>
          <a:stretch>
            <a:fillRect/>
          </a:stretch>
        </p:blipFill>
        <p:spPr>
          <a:xfrm>
            <a:off x="8543478" y="188640"/>
            <a:ext cx="3557079" cy="6279464"/>
          </a:xfrm>
          <a:prstGeom prst="rect">
            <a:avLst/>
          </a:prstGeom>
        </p:spPr>
      </p:pic>
      <p:sp>
        <p:nvSpPr>
          <p:cNvPr id="8" name="Tekstfelt 7">
            <a:extLst>
              <a:ext uri="{FF2B5EF4-FFF2-40B4-BE49-F238E27FC236}">
                <a16:creationId xmlns:a16="http://schemas.microsoft.com/office/drawing/2014/main" id="{4A3B9203-7485-C7AF-219D-7CD8DC2D336F}"/>
              </a:ext>
            </a:extLst>
          </p:cNvPr>
          <p:cNvSpPr txBox="1"/>
          <p:nvPr/>
        </p:nvSpPr>
        <p:spPr>
          <a:xfrm>
            <a:off x="1846734" y="4725144"/>
            <a:ext cx="4115099" cy="584775"/>
          </a:xfrm>
          <a:prstGeom prst="rect">
            <a:avLst/>
          </a:prstGeom>
          <a:noFill/>
        </p:spPr>
        <p:txBody>
          <a:bodyPr wrap="square">
            <a:spAutoFit/>
          </a:bodyPr>
          <a:lstStyle/>
          <a:p>
            <a:r>
              <a:rPr lang="da-DK" sz="3200" b="1" dirty="0">
                <a:solidFill>
                  <a:srgbClr val="FF0000"/>
                </a:solidFill>
                <a:latin typeface="Calibri" panose="020F0502020204030204" pitchFamily="34" charset="0"/>
              </a:rPr>
              <a:t>Dumpeprocent: 41,5% </a:t>
            </a:r>
          </a:p>
        </p:txBody>
      </p:sp>
    </p:spTree>
    <p:extLst>
      <p:ext uri="{BB962C8B-B14F-4D97-AF65-F5344CB8AC3E}">
        <p14:creationId xmlns:p14="http://schemas.microsoft.com/office/powerpoint/2010/main" val="12168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708F-2619-D24D-EE40-2EA309DB7435}"/>
              </a:ext>
            </a:extLst>
          </p:cNvPr>
          <p:cNvSpPr>
            <a:spLocks noGrp="1"/>
          </p:cNvSpPr>
          <p:nvPr>
            <p:ph type="title"/>
          </p:nvPr>
        </p:nvSpPr>
        <p:spPr/>
        <p:txBody>
          <a:bodyPr/>
          <a:lstStyle/>
          <a:p>
            <a:r>
              <a:rPr lang="da-DK" dirty="0" err="1"/>
              <a:t>BasisMat</a:t>
            </a:r>
            <a:r>
              <a:rPr lang="da-DK" dirty="0"/>
              <a:t> 1 deltagerantal og optag </a:t>
            </a:r>
            <a:r>
              <a:rPr lang="da-DK" dirty="0" err="1"/>
              <a:t>BEng</a:t>
            </a:r>
            <a:endParaRPr lang="da-DK" dirty="0"/>
          </a:p>
        </p:txBody>
      </p:sp>
      <p:sp>
        <p:nvSpPr>
          <p:cNvPr id="4" name="Footer Placeholder 3">
            <a:extLst>
              <a:ext uri="{FF2B5EF4-FFF2-40B4-BE49-F238E27FC236}">
                <a16:creationId xmlns:a16="http://schemas.microsoft.com/office/drawing/2014/main" id="{E2CA1EAC-BFCA-BCE2-835A-794C6DC59178}"/>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CBEEE4E3-7D23-427B-5BF8-8BC0147BDAEC}"/>
              </a:ext>
            </a:extLst>
          </p:cNvPr>
          <p:cNvSpPr>
            <a:spLocks noGrp="1"/>
          </p:cNvSpPr>
          <p:nvPr>
            <p:ph type="sldNum" sz="quarter" idx="11"/>
          </p:nvPr>
        </p:nvSpPr>
        <p:spPr/>
        <p:txBody>
          <a:bodyPr/>
          <a:lstStyle/>
          <a:p>
            <a:fld id="{103EA872-A674-449B-A120-B97244F8E91D}" type="slidenum">
              <a:rPr lang="da-DK" smtClean="0"/>
              <a:pPr/>
              <a:t>11</a:t>
            </a:fld>
            <a:endParaRPr lang="da-DK" dirty="0"/>
          </a:p>
        </p:txBody>
      </p:sp>
      <p:pic>
        <p:nvPicPr>
          <p:cNvPr id="11" name="Billede 10">
            <a:extLst>
              <a:ext uri="{FF2B5EF4-FFF2-40B4-BE49-F238E27FC236}">
                <a16:creationId xmlns:a16="http://schemas.microsoft.com/office/drawing/2014/main" id="{78942B01-CB18-B2BA-9488-0DFD908DA65A}"/>
              </a:ext>
            </a:extLst>
          </p:cNvPr>
          <p:cNvPicPr>
            <a:picLocks noChangeAspect="1"/>
          </p:cNvPicPr>
          <p:nvPr/>
        </p:nvPicPr>
        <p:blipFill>
          <a:blip r:embed="rId2"/>
          <a:stretch>
            <a:fillRect/>
          </a:stretch>
        </p:blipFill>
        <p:spPr>
          <a:xfrm>
            <a:off x="2350790" y="2564904"/>
            <a:ext cx="5904656" cy="1889489"/>
          </a:xfrm>
          <a:prstGeom prst="rect">
            <a:avLst/>
          </a:prstGeom>
        </p:spPr>
      </p:pic>
    </p:spTree>
    <p:extLst>
      <p:ext uri="{BB962C8B-B14F-4D97-AF65-F5344CB8AC3E}">
        <p14:creationId xmlns:p14="http://schemas.microsoft.com/office/powerpoint/2010/main" val="389492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146D-9217-185F-6300-BA70F299753F}"/>
              </a:ext>
            </a:extLst>
          </p:cNvPr>
          <p:cNvSpPr>
            <a:spLocks noGrp="1"/>
          </p:cNvSpPr>
          <p:nvPr>
            <p:ph type="title"/>
          </p:nvPr>
        </p:nvSpPr>
        <p:spPr/>
        <p:txBody>
          <a:bodyPr/>
          <a:lstStyle/>
          <a:p>
            <a:r>
              <a:rPr lang="da-DK" dirty="0"/>
              <a:t>Udvalgte resultater for </a:t>
            </a:r>
            <a:r>
              <a:rPr lang="da-DK" dirty="0" err="1"/>
              <a:t>BasisMat</a:t>
            </a:r>
            <a:r>
              <a:rPr lang="da-DK" dirty="0"/>
              <a:t> 1 (V22) i relation til </a:t>
            </a:r>
            <a:r>
              <a:rPr lang="da-DK" dirty="0" err="1"/>
              <a:t>BEng</a:t>
            </a:r>
            <a:r>
              <a:rPr lang="da-DK" dirty="0"/>
              <a:t> optag E22</a:t>
            </a:r>
          </a:p>
        </p:txBody>
      </p:sp>
      <p:sp>
        <p:nvSpPr>
          <p:cNvPr id="3" name="Content Placeholder 2">
            <a:extLst>
              <a:ext uri="{FF2B5EF4-FFF2-40B4-BE49-F238E27FC236}">
                <a16:creationId xmlns:a16="http://schemas.microsoft.com/office/drawing/2014/main" id="{88FD4CC9-4E2F-D60E-4449-8DA785E4C4C9}"/>
              </a:ext>
            </a:extLst>
          </p:cNvPr>
          <p:cNvSpPr>
            <a:spLocks noGrp="1"/>
          </p:cNvSpPr>
          <p:nvPr>
            <p:ph idx="1"/>
          </p:nvPr>
        </p:nvSpPr>
        <p:spPr>
          <a:xfrm>
            <a:off x="5159102" y="1706328"/>
            <a:ext cx="6779948" cy="4545578"/>
          </a:xfrm>
        </p:spPr>
        <p:txBody>
          <a:bodyPr/>
          <a:lstStyle/>
          <a:p>
            <a:r>
              <a:rPr lang="da-DK" dirty="0"/>
              <a:t>Ca. 43% optaget bestod BasisMat1</a:t>
            </a:r>
          </a:p>
          <a:p>
            <a:r>
              <a:rPr lang="da-DK" dirty="0"/>
              <a:t>Dvs. at 57% ikke bestod første gang BasisMat1 var udbudt i </a:t>
            </a:r>
            <a:br>
              <a:rPr lang="da-DK" dirty="0"/>
            </a:br>
            <a:r>
              <a:rPr lang="da-DK" dirty="0"/>
              <a:t>deres forløb (forsinkede som følge heraf)</a:t>
            </a:r>
          </a:p>
          <a:p>
            <a:r>
              <a:rPr lang="da-DK" dirty="0"/>
              <a:t>Ca. 73% af de ny-optagne møder op til eksamen</a:t>
            </a:r>
          </a:p>
          <a:p>
            <a:pPr marL="0" indent="0">
              <a:buNone/>
            </a:pPr>
            <a:endParaRPr lang="da-DK" sz="1600" dirty="0">
              <a:sym typeface="Wingdings" panose="05000000000000000000" pitchFamily="2" charset="2"/>
            </a:endParaRPr>
          </a:p>
          <a:p>
            <a:pPr marL="0" indent="0">
              <a:buNone/>
            </a:pPr>
            <a:r>
              <a:rPr lang="da-DK" dirty="0">
                <a:sym typeface="Wingdings" panose="05000000000000000000" pitchFamily="2" charset="2"/>
              </a:rPr>
              <a:t>O</a:t>
            </a:r>
            <a:r>
              <a:rPr lang="da-DK" dirty="0"/>
              <a:t>mkring 15% af optaget (når 1.års frafald fraregnes) tager BasisMat1 på et senere tidspunkt</a:t>
            </a:r>
          </a:p>
          <a:p>
            <a:pPr lvl="3">
              <a:buFont typeface="Courier New" panose="02070309020205020404" pitchFamily="49" charset="0"/>
              <a:buChar char="o"/>
            </a:pPr>
            <a:r>
              <a:rPr lang="da-DK" sz="1400" dirty="0"/>
              <a:t>I 2021 var Diplomingeniørernes 1. årsfrafald på 12,3%</a:t>
            </a:r>
          </a:p>
          <a:p>
            <a:pPr lvl="3">
              <a:buFont typeface="Courier New" panose="02070309020205020404" pitchFamily="49" charset="0"/>
              <a:buChar char="o"/>
            </a:pPr>
            <a:r>
              <a:rPr lang="da-DK" sz="1400" dirty="0"/>
              <a:t>27% gennemfører på normeret tid (DKUNI22) </a:t>
            </a:r>
          </a:p>
          <a:p>
            <a:pPr lvl="3">
              <a:buFont typeface="Courier New" panose="02070309020205020404" pitchFamily="49" charset="0"/>
              <a:buChar char="o"/>
            </a:pPr>
            <a:r>
              <a:rPr lang="da-DK" sz="1400" dirty="0"/>
              <a:t>58% gennemfører på norm. +1år (DKUNI22)</a:t>
            </a:r>
          </a:p>
          <a:p>
            <a:pPr lvl="3">
              <a:buFont typeface="Courier New" panose="02070309020205020404" pitchFamily="49" charset="0"/>
              <a:buChar char="o"/>
            </a:pPr>
            <a:r>
              <a:rPr lang="da-DK" sz="1400" dirty="0"/>
              <a:t>15% er fortsat  på DTU efter norm +1år (DKUNI22)</a:t>
            </a:r>
          </a:p>
          <a:p>
            <a:pPr lvl="3">
              <a:buFont typeface="Courier New" panose="02070309020205020404" pitchFamily="49" charset="0"/>
              <a:buChar char="o"/>
            </a:pPr>
            <a:endParaRPr lang="da-DK" sz="1600" dirty="0"/>
          </a:p>
          <a:p>
            <a:pPr marL="630000" lvl="3" indent="0">
              <a:buNone/>
            </a:pPr>
            <a:endParaRPr lang="da-DK" sz="1600" dirty="0"/>
          </a:p>
          <a:p>
            <a:pPr lvl="3">
              <a:buFont typeface="Courier New" panose="02070309020205020404" pitchFamily="49" charset="0"/>
              <a:buChar char="o"/>
            </a:pPr>
            <a:endParaRPr lang="da-DK" sz="1600" dirty="0"/>
          </a:p>
          <a:p>
            <a:endParaRPr lang="da-DK" dirty="0"/>
          </a:p>
          <a:p>
            <a:endParaRPr lang="da-DK" dirty="0"/>
          </a:p>
          <a:p>
            <a:pPr lvl="3">
              <a:buFont typeface="Courier New" panose="02070309020205020404" pitchFamily="49" charset="0"/>
              <a:buChar char="o"/>
            </a:pPr>
            <a:endParaRPr lang="da-DK" dirty="0"/>
          </a:p>
        </p:txBody>
      </p:sp>
      <p:sp>
        <p:nvSpPr>
          <p:cNvPr id="4" name="Footer Placeholder 3">
            <a:extLst>
              <a:ext uri="{FF2B5EF4-FFF2-40B4-BE49-F238E27FC236}">
                <a16:creationId xmlns:a16="http://schemas.microsoft.com/office/drawing/2014/main" id="{85D4291C-7EBF-6C00-50DD-7D0096BADF0F}"/>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29D5894F-0186-0FA2-BC4B-C8734884BF1E}"/>
              </a:ext>
            </a:extLst>
          </p:cNvPr>
          <p:cNvSpPr>
            <a:spLocks noGrp="1"/>
          </p:cNvSpPr>
          <p:nvPr>
            <p:ph type="sldNum" sz="quarter" idx="11"/>
          </p:nvPr>
        </p:nvSpPr>
        <p:spPr/>
        <p:txBody>
          <a:bodyPr/>
          <a:lstStyle/>
          <a:p>
            <a:fld id="{103EA872-A674-449B-A120-B97244F8E91D}" type="slidenum">
              <a:rPr lang="da-DK" smtClean="0"/>
              <a:pPr/>
              <a:t>12</a:t>
            </a:fld>
            <a:endParaRPr lang="da-DK" dirty="0"/>
          </a:p>
        </p:txBody>
      </p:sp>
      <p:pic>
        <p:nvPicPr>
          <p:cNvPr id="10" name="Picture 5">
            <a:extLst>
              <a:ext uri="{FF2B5EF4-FFF2-40B4-BE49-F238E27FC236}">
                <a16:creationId xmlns:a16="http://schemas.microsoft.com/office/drawing/2014/main" id="{8FCED88A-0CC6-FF8C-C010-6919DEF7B5E4}"/>
              </a:ext>
            </a:extLst>
          </p:cNvPr>
          <p:cNvPicPr>
            <a:picLocks noChangeAspect="1"/>
          </p:cNvPicPr>
          <p:nvPr/>
        </p:nvPicPr>
        <p:blipFill>
          <a:blip r:embed="rId2"/>
          <a:stretch>
            <a:fillRect/>
          </a:stretch>
        </p:blipFill>
        <p:spPr>
          <a:xfrm>
            <a:off x="251363" y="2076516"/>
            <a:ext cx="4356627" cy="2704968"/>
          </a:xfrm>
          <a:prstGeom prst="rect">
            <a:avLst/>
          </a:prstGeom>
        </p:spPr>
      </p:pic>
    </p:spTree>
    <p:extLst>
      <p:ext uri="{BB962C8B-B14F-4D97-AF65-F5344CB8AC3E}">
        <p14:creationId xmlns:p14="http://schemas.microsoft.com/office/powerpoint/2010/main" val="45533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840B-2968-E75D-30E9-7F6A2957BA93}"/>
              </a:ext>
            </a:extLst>
          </p:cNvPr>
          <p:cNvSpPr>
            <a:spLocks noGrp="1"/>
          </p:cNvSpPr>
          <p:nvPr>
            <p:ph type="title"/>
          </p:nvPr>
        </p:nvSpPr>
        <p:spPr/>
        <p:txBody>
          <a:bodyPr/>
          <a:lstStyle/>
          <a:p>
            <a:r>
              <a:rPr lang="da-DK" dirty="0"/>
              <a:t>Til sammenligning – første gang kurset var udbudt for </a:t>
            </a:r>
            <a:r>
              <a:rPr lang="da-DK" dirty="0" err="1"/>
              <a:t>nyoptagne</a:t>
            </a:r>
            <a:endParaRPr lang="da-DK" dirty="0"/>
          </a:p>
        </p:txBody>
      </p:sp>
      <p:sp>
        <p:nvSpPr>
          <p:cNvPr id="3" name="Content Placeholder 2">
            <a:extLst>
              <a:ext uri="{FF2B5EF4-FFF2-40B4-BE49-F238E27FC236}">
                <a16:creationId xmlns:a16="http://schemas.microsoft.com/office/drawing/2014/main" id="{A8D6B2EF-BC81-DD41-D247-370993F67E15}"/>
              </a:ext>
            </a:extLst>
          </p:cNvPr>
          <p:cNvSpPr>
            <a:spLocks noGrp="1"/>
          </p:cNvSpPr>
          <p:nvPr>
            <p:ph idx="1"/>
          </p:nvPr>
        </p:nvSpPr>
        <p:spPr/>
        <p:txBody>
          <a:bodyPr/>
          <a:lstStyle/>
          <a:p>
            <a:pPr marL="0" indent="0">
              <a:buNone/>
            </a:pPr>
            <a:r>
              <a:rPr lang="da-DK" b="1" dirty="0"/>
              <a:t>Diplomingeniør</a:t>
            </a:r>
          </a:p>
          <a:p>
            <a:r>
              <a:rPr lang="da-DK" dirty="0"/>
              <a:t>BasisMat1 gennemsnitskarakter: 3,3</a:t>
            </a:r>
          </a:p>
          <a:p>
            <a:r>
              <a:rPr lang="da-DK" dirty="0"/>
              <a:t>Ca. 43% af de tilmeldte bestod BasisMat1</a:t>
            </a:r>
          </a:p>
          <a:p>
            <a:pPr marL="0" indent="0">
              <a:buNone/>
            </a:pPr>
            <a:endParaRPr lang="da-DK" dirty="0"/>
          </a:p>
          <a:p>
            <a:pPr marL="0" indent="0">
              <a:buNone/>
            </a:pPr>
            <a:r>
              <a:rPr lang="da-DK" b="1" dirty="0"/>
              <a:t>Civilbachelor</a:t>
            </a:r>
          </a:p>
          <a:p>
            <a:r>
              <a:rPr lang="da-DK" dirty="0"/>
              <a:t>Mat 1 gennemsnitskarakter: 8,5</a:t>
            </a:r>
          </a:p>
          <a:p>
            <a:r>
              <a:rPr lang="da-DK" dirty="0"/>
              <a:t>62% af de tilmeldte bestod MAT1</a:t>
            </a:r>
          </a:p>
        </p:txBody>
      </p:sp>
      <p:sp>
        <p:nvSpPr>
          <p:cNvPr id="4" name="Footer Placeholder 3">
            <a:extLst>
              <a:ext uri="{FF2B5EF4-FFF2-40B4-BE49-F238E27FC236}">
                <a16:creationId xmlns:a16="http://schemas.microsoft.com/office/drawing/2014/main" id="{1792FF5C-5DC2-18DA-346D-FDE355299BC8}"/>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80B49570-51CE-B712-E86A-8C17ABFC8E4C}"/>
              </a:ext>
            </a:extLst>
          </p:cNvPr>
          <p:cNvSpPr>
            <a:spLocks noGrp="1"/>
          </p:cNvSpPr>
          <p:nvPr>
            <p:ph type="sldNum" sz="quarter" idx="11"/>
          </p:nvPr>
        </p:nvSpPr>
        <p:spPr/>
        <p:txBody>
          <a:bodyPr/>
          <a:lstStyle/>
          <a:p>
            <a:fld id="{103EA872-A674-449B-A120-B97244F8E91D}" type="slidenum">
              <a:rPr lang="da-DK" smtClean="0"/>
              <a:pPr/>
              <a:t>13</a:t>
            </a:fld>
            <a:endParaRPr lang="da-DK" dirty="0"/>
          </a:p>
        </p:txBody>
      </p:sp>
    </p:spTree>
    <p:extLst>
      <p:ext uri="{BB962C8B-B14F-4D97-AF65-F5344CB8AC3E}">
        <p14:creationId xmlns:p14="http://schemas.microsoft.com/office/powerpoint/2010/main" val="13037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45B84-030A-9B13-8582-FB662937F192}"/>
              </a:ext>
            </a:extLst>
          </p:cNvPr>
          <p:cNvSpPr>
            <a:spLocks noGrp="1"/>
          </p:cNvSpPr>
          <p:nvPr>
            <p:ph type="ctrTitle"/>
          </p:nvPr>
        </p:nvSpPr>
        <p:spPr>
          <a:xfrm>
            <a:off x="249859" y="1052736"/>
            <a:ext cx="10840028" cy="5198839"/>
          </a:xfrm>
        </p:spPr>
        <p:txBody>
          <a:bodyPr/>
          <a:lstStyle/>
          <a:p>
            <a:r>
              <a:rPr lang="da-DK" sz="3500" dirty="0"/>
              <a:t>Matematik </a:t>
            </a:r>
            <a:r>
              <a:rPr lang="da-DK" sz="3500" u="sng" dirty="0"/>
              <a:t>er vigtigt </a:t>
            </a:r>
            <a:r>
              <a:rPr lang="da-DK" sz="3500" dirty="0"/>
              <a:t>for alle diplomingeniørstuderende og vi skal derfor gøre en særlig indsats for at løfte kompetencerne</a:t>
            </a:r>
            <a:br>
              <a:rPr lang="da-DK" sz="4000" dirty="0"/>
            </a:br>
            <a:br>
              <a:rPr lang="da-DK" sz="4000" dirty="0"/>
            </a:br>
            <a:endParaRPr lang="da-DK" sz="4000" dirty="0"/>
          </a:p>
        </p:txBody>
      </p:sp>
      <p:sp>
        <p:nvSpPr>
          <p:cNvPr id="4" name="Pladsholder til slidenummer 3">
            <a:extLst>
              <a:ext uri="{FF2B5EF4-FFF2-40B4-BE49-F238E27FC236}">
                <a16:creationId xmlns:a16="http://schemas.microsoft.com/office/drawing/2014/main" id="{87BCB797-02CC-1031-56C4-6528FBA5FC8B}"/>
              </a:ext>
            </a:extLst>
          </p:cNvPr>
          <p:cNvSpPr>
            <a:spLocks noGrp="1"/>
          </p:cNvSpPr>
          <p:nvPr>
            <p:ph type="sldNum" sz="quarter" idx="17"/>
          </p:nvPr>
        </p:nvSpPr>
        <p:spPr/>
        <p:txBody>
          <a:bodyPr/>
          <a:lstStyle/>
          <a:p>
            <a:fld id="{103EA872-A674-449B-A120-B97244F8E91D}" type="slidenum">
              <a:rPr lang="da-DK" smtClean="0"/>
              <a:pPr/>
              <a:t>14</a:t>
            </a:fld>
            <a:endParaRPr lang="da-DK" dirty="0"/>
          </a:p>
        </p:txBody>
      </p:sp>
      <p:pic>
        <p:nvPicPr>
          <p:cNvPr id="5" name="Billede 4">
            <a:extLst>
              <a:ext uri="{FF2B5EF4-FFF2-40B4-BE49-F238E27FC236}">
                <a16:creationId xmlns:a16="http://schemas.microsoft.com/office/drawing/2014/main" id="{8759BA99-174F-7235-E6BB-D5554B73AE0B}"/>
              </a:ext>
            </a:extLst>
          </p:cNvPr>
          <p:cNvPicPr>
            <a:picLocks noChangeAspect="1"/>
          </p:cNvPicPr>
          <p:nvPr/>
        </p:nvPicPr>
        <p:blipFill>
          <a:blip r:embed="rId2"/>
          <a:stretch>
            <a:fillRect/>
          </a:stretch>
        </p:blipFill>
        <p:spPr>
          <a:xfrm>
            <a:off x="1558702" y="2852935"/>
            <a:ext cx="7848872" cy="3332987"/>
          </a:xfrm>
          <a:prstGeom prst="rect">
            <a:avLst/>
          </a:prstGeom>
        </p:spPr>
      </p:pic>
    </p:spTree>
    <p:extLst>
      <p:ext uri="{BB962C8B-B14F-4D97-AF65-F5344CB8AC3E}">
        <p14:creationId xmlns:p14="http://schemas.microsoft.com/office/powerpoint/2010/main" val="207906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AFB75-BD13-B919-0A49-AB1DC8C07EC7}"/>
              </a:ext>
            </a:extLst>
          </p:cNvPr>
          <p:cNvSpPr>
            <a:spLocks noGrp="1"/>
          </p:cNvSpPr>
          <p:nvPr>
            <p:ph type="ctrTitle"/>
          </p:nvPr>
        </p:nvSpPr>
        <p:spPr>
          <a:xfrm>
            <a:off x="249859" y="1052736"/>
            <a:ext cx="6565427" cy="5198839"/>
          </a:xfrm>
        </p:spPr>
        <p:txBody>
          <a:bodyPr/>
          <a:lstStyle/>
          <a:p>
            <a:r>
              <a:rPr lang="da-DK" sz="2500" b="0" dirty="0"/>
              <a:t>Det skal vi af mange grunde… </a:t>
            </a:r>
            <a:br>
              <a:rPr lang="da-DK" sz="2000" dirty="0"/>
            </a:br>
            <a:br>
              <a:rPr lang="da-DK" sz="2000" dirty="0"/>
            </a:br>
            <a:r>
              <a:rPr lang="da-DK" sz="2500" b="0" u="sng" dirty="0"/>
              <a:t>De studerende</a:t>
            </a:r>
            <a:r>
              <a:rPr lang="da-DK" sz="2500" b="0" dirty="0"/>
              <a:t>: får en dårlig start på DTU, dårlig stemning på årgangen, forskudte studieplaner</a:t>
            </a:r>
            <a:br>
              <a:rPr lang="da-DK" sz="2500" b="0" dirty="0"/>
            </a:br>
            <a:br>
              <a:rPr lang="da-DK" sz="2500" b="0" dirty="0"/>
            </a:br>
            <a:r>
              <a:rPr lang="da-DK" sz="2500" b="0" u="sng" dirty="0"/>
              <a:t>Studielederne: </a:t>
            </a:r>
            <a:r>
              <a:rPr lang="da-DK" sz="2500" b="0" dirty="0"/>
              <a:t>individuel vejledning med studerende om forskudte studieplaner og studerende der ”hænger” i systemet</a:t>
            </a:r>
            <a:br>
              <a:rPr lang="da-DK" sz="2500" b="0" dirty="0"/>
            </a:br>
            <a:br>
              <a:rPr lang="da-DK" sz="2500" b="0" dirty="0"/>
            </a:br>
            <a:r>
              <a:rPr lang="da-DK" sz="2500" b="0" u="sng" dirty="0"/>
              <a:t>Underviserne: </a:t>
            </a:r>
            <a:r>
              <a:rPr lang="da-DK" sz="2500" b="0" dirty="0"/>
              <a:t>studerende der ikke har de nødvendige forudsætninger for at følge progressionen</a:t>
            </a:r>
            <a:br>
              <a:rPr lang="da-DK" sz="2500" b="0" dirty="0"/>
            </a:br>
            <a:endParaRPr lang="da-DK" sz="2500" b="0" dirty="0"/>
          </a:p>
        </p:txBody>
      </p:sp>
      <p:sp>
        <p:nvSpPr>
          <p:cNvPr id="4" name="Pladsholder til slidenummer 3">
            <a:extLst>
              <a:ext uri="{FF2B5EF4-FFF2-40B4-BE49-F238E27FC236}">
                <a16:creationId xmlns:a16="http://schemas.microsoft.com/office/drawing/2014/main" id="{19D5370B-4B21-9596-3E50-AD24A44A394C}"/>
              </a:ext>
            </a:extLst>
          </p:cNvPr>
          <p:cNvSpPr>
            <a:spLocks noGrp="1"/>
          </p:cNvSpPr>
          <p:nvPr>
            <p:ph type="sldNum" sz="quarter" idx="17"/>
          </p:nvPr>
        </p:nvSpPr>
        <p:spPr/>
        <p:txBody>
          <a:bodyPr/>
          <a:lstStyle/>
          <a:p>
            <a:fld id="{103EA872-A674-449B-A120-B97244F8E91D}" type="slidenum">
              <a:rPr lang="da-DK" smtClean="0"/>
              <a:pPr/>
              <a:t>15</a:t>
            </a:fld>
            <a:endParaRPr lang="da-DK" dirty="0"/>
          </a:p>
        </p:txBody>
      </p:sp>
      <p:pic>
        <p:nvPicPr>
          <p:cNvPr id="6" name="Billede 5">
            <a:extLst>
              <a:ext uri="{FF2B5EF4-FFF2-40B4-BE49-F238E27FC236}">
                <a16:creationId xmlns:a16="http://schemas.microsoft.com/office/drawing/2014/main" id="{83C28D0A-6497-A7A2-6657-5B238B0A04B7}"/>
              </a:ext>
            </a:extLst>
          </p:cNvPr>
          <p:cNvPicPr>
            <a:picLocks noChangeAspect="1"/>
          </p:cNvPicPr>
          <p:nvPr/>
        </p:nvPicPr>
        <p:blipFill>
          <a:blip r:embed="rId2"/>
          <a:stretch>
            <a:fillRect/>
          </a:stretch>
        </p:blipFill>
        <p:spPr>
          <a:xfrm>
            <a:off x="6840640" y="2420888"/>
            <a:ext cx="4882110" cy="3716108"/>
          </a:xfrm>
          <a:prstGeom prst="rect">
            <a:avLst/>
          </a:prstGeom>
        </p:spPr>
      </p:pic>
    </p:spTree>
    <p:extLst>
      <p:ext uri="{BB962C8B-B14F-4D97-AF65-F5344CB8AC3E}">
        <p14:creationId xmlns:p14="http://schemas.microsoft.com/office/powerpoint/2010/main" val="383923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2D06A-05CA-4813-4B29-8AEFA9E1873B}"/>
              </a:ext>
            </a:extLst>
          </p:cNvPr>
          <p:cNvSpPr>
            <a:spLocks noGrp="1"/>
          </p:cNvSpPr>
          <p:nvPr>
            <p:ph type="ctrTitle"/>
          </p:nvPr>
        </p:nvSpPr>
        <p:spPr>
          <a:xfrm>
            <a:off x="694606" y="1628800"/>
            <a:ext cx="5472608" cy="4622775"/>
          </a:xfrm>
        </p:spPr>
        <p:txBody>
          <a:bodyPr/>
          <a:lstStyle/>
          <a:p>
            <a:r>
              <a:rPr lang="da-DK" sz="3000" dirty="0"/>
              <a:t>Forslag</a:t>
            </a:r>
            <a:br>
              <a:rPr lang="da-DK" sz="3000" u="sng" dirty="0"/>
            </a:br>
            <a:r>
              <a:rPr lang="da-DK" sz="2500" b="0" dirty="0"/>
              <a:t>Gør brush-up kurset</a:t>
            </a:r>
            <a:br>
              <a:rPr lang="da-DK" sz="2500" b="0" dirty="0"/>
            </a:br>
            <a:r>
              <a:rPr lang="da-DK" sz="2500" b="0" dirty="0"/>
              <a:t>- Obligatorisk</a:t>
            </a:r>
            <a:br>
              <a:rPr lang="da-DK" sz="2500" b="0" dirty="0"/>
            </a:br>
            <a:r>
              <a:rPr lang="da-DK" sz="2500" b="0" dirty="0"/>
              <a:t>- ECTS båret (1 ECTS fra basismats 5 ECTS)</a:t>
            </a:r>
            <a:br>
              <a:rPr lang="da-DK" sz="2500" b="0" dirty="0"/>
            </a:br>
            <a:r>
              <a:rPr lang="da-DK" sz="2500" b="0" dirty="0"/>
              <a:t>- Bestået inden 3-ugers perioden (juleferien)</a:t>
            </a:r>
            <a:br>
              <a:rPr lang="da-DK" sz="2500" b="0" dirty="0"/>
            </a:br>
            <a:r>
              <a:rPr lang="da-DK" sz="2500" b="0" dirty="0"/>
              <a:t>- fra sommer 2024</a:t>
            </a:r>
            <a:br>
              <a:rPr lang="da-DK" sz="4000" dirty="0"/>
            </a:br>
            <a:endParaRPr lang="da-DK" sz="4000" dirty="0"/>
          </a:p>
        </p:txBody>
      </p:sp>
      <p:sp>
        <p:nvSpPr>
          <p:cNvPr id="4" name="Pladsholder til slidenummer 3">
            <a:extLst>
              <a:ext uri="{FF2B5EF4-FFF2-40B4-BE49-F238E27FC236}">
                <a16:creationId xmlns:a16="http://schemas.microsoft.com/office/drawing/2014/main" id="{53222EE2-6D74-75FA-9D64-0AB4DB5A61DF}"/>
              </a:ext>
            </a:extLst>
          </p:cNvPr>
          <p:cNvSpPr>
            <a:spLocks noGrp="1"/>
          </p:cNvSpPr>
          <p:nvPr>
            <p:ph type="sldNum" sz="quarter" idx="17"/>
          </p:nvPr>
        </p:nvSpPr>
        <p:spPr/>
        <p:txBody>
          <a:bodyPr/>
          <a:lstStyle/>
          <a:p>
            <a:fld id="{103EA872-A674-449B-A120-B97244F8E91D}" type="slidenum">
              <a:rPr lang="da-DK" smtClean="0"/>
              <a:pPr/>
              <a:t>16</a:t>
            </a:fld>
            <a:endParaRPr lang="da-DK" dirty="0"/>
          </a:p>
        </p:txBody>
      </p:sp>
      <p:pic>
        <p:nvPicPr>
          <p:cNvPr id="5" name="Billede 4">
            <a:extLst>
              <a:ext uri="{FF2B5EF4-FFF2-40B4-BE49-F238E27FC236}">
                <a16:creationId xmlns:a16="http://schemas.microsoft.com/office/drawing/2014/main" id="{57014F88-83A7-C70C-1176-28788F5C69F7}"/>
              </a:ext>
            </a:extLst>
          </p:cNvPr>
          <p:cNvPicPr>
            <a:picLocks noChangeAspect="1"/>
          </p:cNvPicPr>
          <p:nvPr/>
        </p:nvPicPr>
        <p:blipFill>
          <a:blip r:embed="rId2"/>
          <a:stretch>
            <a:fillRect/>
          </a:stretch>
        </p:blipFill>
        <p:spPr>
          <a:xfrm>
            <a:off x="6671270" y="600448"/>
            <a:ext cx="4629796" cy="2838846"/>
          </a:xfrm>
          <a:prstGeom prst="rect">
            <a:avLst/>
          </a:prstGeom>
        </p:spPr>
      </p:pic>
    </p:spTree>
    <p:extLst>
      <p:ext uri="{BB962C8B-B14F-4D97-AF65-F5344CB8AC3E}">
        <p14:creationId xmlns:p14="http://schemas.microsoft.com/office/powerpoint/2010/main" val="3933585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BB8C0-F2A7-B312-9A07-703870138D68}"/>
              </a:ext>
            </a:extLst>
          </p:cNvPr>
          <p:cNvSpPr>
            <a:spLocks noGrp="1"/>
          </p:cNvSpPr>
          <p:nvPr>
            <p:ph type="ctrTitle"/>
          </p:nvPr>
        </p:nvSpPr>
        <p:spPr>
          <a:xfrm>
            <a:off x="249859" y="1628800"/>
            <a:ext cx="5413299" cy="4622775"/>
          </a:xfrm>
        </p:spPr>
        <p:txBody>
          <a:bodyPr/>
          <a:lstStyle/>
          <a:p>
            <a:r>
              <a:rPr lang="da-DK" sz="4900" b="0" i="1" dirty="0"/>
              <a:t>Hvad mener DUU der skal til for at det bliver en succes? </a:t>
            </a:r>
          </a:p>
        </p:txBody>
      </p:sp>
      <p:sp>
        <p:nvSpPr>
          <p:cNvPr id="4" name="Pladsholder til slidenummer 3">
            <a:extLst>
              <a:ext uri="{FF2B5EF4-FFF2-40B4-BE49-F238E27FC236}">
                <a16:creationId xmlns:a16="http://schemas.microsoft.com/office/drawing/2014/main" id="{687ECE42-8711-4245-3749-3116A7EB9424}"/>
              </a:ext>
            </a:extLst>
          </p:cNvPr>
          <p:cNvSpPr>
            <a:spLocks noGrp="1"/>
          </p:cNvSpPr>
          <p:nvPr>
            <p:ph type="sldNum" sz="quarter" idx="17"/>
          </p:nvPr>
        </p:nvSpPr>
        <p:spPr/>
        <p:txBody>
          <a:bodyPr/>
          <a:lstStyle/>
          <a:p>
            <a:fld id="{103EA872-A674-449B-A120-B97244F8E91D}" type="slidenum">
              <a:rPr lang="da-DK" smtClean="0"/>
              <a:pPr/>
              <a:t>17</a:t>
            </a:fld>
            <a:endParaRPr lang="da-DK" dirty="0"/>
          </a:p>
        </p:txBody>
      </p:sp>
      <p:pic>
        <p:nvPicPr>
          <p:cNvPr id="6" name="Billede 5">
            <a:extLst>
              <a:ext uri="{FF2B5EF4-FFF2-40B4-BE49-F238E27FC236}">
                <a16:creationId xmlns:a16="http://schemas.microsoft.com/office/drawing/2014/main" id="{0E700B3A-A57A-9E00-92BF-E5A5D3ABA08F}"/>
              </a:ext>
            </a:extLst>
          </p:cNvPr>
          <p:cNvPicPr>
            <a:picLocks noChangeAspect="1"/>
          </p:cNvPicPr>
          <p:nvPr/>
        </p:nvPicPr>
        <p:blipFill>
          <a:blip r:embed="rId2"/>
          <a:stretch>
            <a:fillRect/>
          </a:stretch>
        </p:blipFill>
        <p:spPr>
          <a:xfrm>
            <a:off x="5666903" y="3053852"/>
            <a:ext cx="5638809" cy="2967172"/>
          </a:xfrm>
          <a:prstGeom prst="rect">
            <a:avLst/>
          </a:prstGeom>
        </p:spPr>
      </p:pic>
      <p:pic>
        <p:nvPicPr>
          <p:cNvPr id="8" name="Billede 7">
            <a:extLst>
              <a:ext uri="{FF2B5EF4-FFF2-40B4-BE49-F238E27FC236}">
                <a16:creationId xmlns:a16="http://schemas.microsoft.com/office/drawing/2014/main" id="{9B9ECC1A-9C24-1DB5-57F4-A21DB3112C23}"/>
              </a:ext>
            </a:extLst>
          </p:cNvPr>
          <p:cNvPicPr>
            <a:picLocks noChangeAspect="1"/>
          </p:cNvPicPr>
          <p:nvPr/>
        </p:nvPicPr>
        <p:blipFill>
          <a:blip r:embed="rId3"/>
          <a:stretch>
            <a:fillRect/>
          </a:stretch>
        </p:blipFill>
        <p:spPr>
          <a:xfrm>
            <a:off x="6167214" y="578593"/>
            <a:ext cx="4164413" cy="2216877"/>
          </a:xfrm>
          <a:prstGeom prst="rect">
            <a:avLst/>
          </a:prstGeom>
        </p:spPr>
      </p:pic>
    </p:spTree>
    <p:extLst>
      <p:ext uri="{BB962C8B-B14F-4D97-AF65-F5344CB8AC3E}">
        <p14:creationId xmlns:p14="http://schemas.microsoft.com/office/powerpoint/2010/main" val="131282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da-DK" dirty="0"/>
              <a:t>Basismat 1-2 og familie-koncept </a:t>
            </a: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endParaRPr lang="da-DK"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Tree>
    <p:custDataLst>
      <p:custData r:id="rId1"/>
      <p:custData r:id="rId2"/>
    </p:custDataLst>
    <p:extLst>
      <p:ext uri="{BB962C8B-B14F-4D97-AF65-F5344CB8AC3E}">
        <p14:creationId xmlns:p14="http://schemas.microsoft.com/office/powerpoint/2010/main" val="232071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da-DK" dirty="0"/>
              <a:t>Aktuelle udfordringer med Basismat 	</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1774725" y="1706328"/>
            <a:ext cx="10415687" cy="4545578"/>
          </a:xfrm>
        </p:spPr>
        <p:txBody>
          <a:bodyPr/>
          <a:lstStyle/>
          <a:p>
            <a:r>
              <a:rPr lang="da-DK" sz="2000" dirty="0"/>
              <a:t>Alt for få består første gang (under 40%!!)</a:t>
            </a:r>
          </a:p>
          <a:p>
            <a:endParaRPr lang="da-DK" sz="1000" dirty="0"/>
          </a:p>
          <a:p>
            <a:r>
              <a:rPr lang="da-DK" sz="2000" dirty="0"/>
              <a:t>Stort pædagogisk spring fra gymnasiematematik A til Basismat 1</a:t>
            </a:r>
          </a:p>
          <a:p>
            <a:endParaRPr lang="da-DK" sz="1000" dirty="0"/>
          </a:p>
          <a:p>
            <a:r>
              <a:rPr lang="da-DK" sz="2000" dirty="0"/>
              <a:t>De studerende opdager for sent at de ikke har forudsætningerne</a:t>
            </a:r>
          </a:p>
          <a:p>
            <a:endParaRPr lang="da-DK" sz="1000" dirty="0"/>
          </a:p>
          <a:p>
            <a:r>
              <a:rPr lang="da-DK" sz="2000" dirty="0"/>
              <a:t>De kan ikke se relevansen for deres uddannelse (“Latterligt at jeg skal bruge tid på det her!”)</a:t>
            </a:r>
          </a:p>
          <a:p>
            <a:endParaRPr lang="da-DK" sz="1000" dirty="0"/>
          </a:p>
          <a:p>
            <a:r>
              <a:rPr lang="da-DK" sz="2000" dirty="0"/>
              <a:t>Matematik-</a:t>
            </a:r>
            <a:r>
              <a:rPr lang="da-DK" sz="2000" dirty="0" err="1"/>
              <a:t>skills</a:t>
            </a:r>
            <a:r>
              <a:rPr lang="da-DK" sz="2000" dirty="0"/>
              <a:t> vokser progressivt - en hel uge mellem hver undervisning giver bølgedale, som de studerende skal kæmpe sig op af, før de kan lære mere</a:t>
            </a:r>
          </a:p>
          <a:p>
            <a:endParaRPr lang="da-DK" sz="1000" dirty="0"/>
          </a:p>
          <a:p>
            <a:r>
              <a:rPr lang="da-DK" sz="2000" dirty="0"/>
              <a:t>Gymnasiematematikken kan være langt væk (flere år/drukture siden)</a:t>
            </a:r>
          </a:p>
          <a:p>
            <a:endParaRPr lang="da-DK" sz="1000" dirty="0"/>
          </a:p>
          <a:p>
            <a:r>
              <a:rPr lang="da-DK" sz="2000" dirty="0"/>
              <a:t>Basismat 1 opleves af mange som uddannelsens sværeste hurdle</a:t>
            </a:r>
          </a:p>
        </p:txBody>
      </p:sp>
      <p:sp>
        <p:nvSpPr>
          <p:cNvPr id="4" name="Slide Number Placeholder 3"/>
          <p:cNvSpPr>
            <a:spLocks noGrp="1"/>
          </p:cNvSpPr>
          <p:nvPr>
            <p:ph type="sldNum" sz="quarter" idx="11"/>
          </p:nvPr>
        </p:nvSpPr>
        <p:spPr/>
        <p:txBody>
          <a:bodyPr/>
          <a:lstStyle/>
          <a:p>
            <a:fld id="{103EA872-A674-449B-A120-B97244F8E91D}" type="slidenum">
              <a:rPr lang="da-DK" smtClean="0"/>
              <a:pPr/>
              <a:t>19</a:t>
            </a:fld>
            <a:endParaRPr lang="da-DK" dirty="0"/>
          </a:p>
        </p:txBody>
      </p:sp>
    </p:spTree>
    <p:custDataLst>
      <p:custData r:id="rId1"/>
      <p:custData r:id="rId2"/>
    </p:custDataLst>
    <p:extLst>
      <p:ext uri="{BB962C8B-B14F-4D97-AF65-F5344CB8AC3E}">
        <p14:creationId xmlns:p14="http://schemas.microsoft.com/office/powerpoint/2010/main" val="179638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da-DK" dirty="0">
                <a:solidFill>
                  <a:srgbClr val="FFFFFF"/>
                </a:solidFill>
                <a:latin typeface="Arial"/>
                <a:cs typeface="Arial"/>
              </a:rPr>
              <a:t>D</a:t>
            </a:r>
            <a:r>
              <a:rPr lang="da-DK" b="1" i="0" u="none" strike="noStrike" dirty="0">
                <a:solidFill>
                  <a:srgbClr val="FFFFFF"/>
                </a:solidFill>
                <a:effectLst/>
                <a:latin typeface="Arial"/>
                <a:cs typeface="Arial"/>
              </a:rPr>
              <a:t>UU 26. maj 2023</a:t>
            </a:r>
            <a:br>
              <a:rPr lang="da-DK" b="0" i="0" dirty="0">
                <a:effectLst/>
                <a:latin typeface="Arial" panose="020B0604020202020204" pitchFamily="34" charset="0"/>
              </a:rPr>
            </a:br>
            <a:endParaRPr lang="da-DK" sz="2000" dirty="0">
              <a:latin typeface="Arial"/>
              <a:cs typeface="Arial"/>
            </a:endParaRP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endParaRPr lang="da-DK" dirty="0" err="1">
              <a:cs typeface="Arial"/>
            </a:endParaRPr>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24C8C45C-947F-4981-8B3F-4F32E973C901}" type="slidenum">
              <a:rPr kumimoji="0" lang="da-DK"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a:t>
            </a:fld>
            <a:endParaRPr kumimoji="0" lang="da-DK"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custDataLst>
      <p:custData r:id="rId1"/>
      <p:custData r:id="rId2"/>
    </p:custDataLst>
    <p:extLst>
      <p:ext uri="{BB962C8B-B14F-4D97-AF65-F5344CB8AC3E}">
        <p14:creationId xmlns:p14="http://schemas.microsoft.com/office/powerpoint/2010/main" val="45464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Erfaringerne fra civilingeniørernes Mat 1 </a:t>
            </a:r>
          </a:p>
        </p:txBody>
      </p:sp>
      <p:sp>
        <p:nvSpPr>
          <p:cNvPr id="3" name="Content Placeholder 2"/>
          <p:cNvSpPr>
            <a:spLocks noGrp="1"/>
          </p:cNvSpPr>
          <p:nvPr>
            <p:ph idx="1"/>
          </p:nvPr>
        </p:nvSpPr>
        <p:spPr>
          <a:xfrm>
            <a:off x="1774726" y="2564904"/>
            <a:ext cx="9312374" cy="3687002"/>
          </a:xfrm>
        </p:spPr>
        <p:txBody>
          <a:bodyPr/>
          <a:lstStyle/>
          <a:p>
            <a:r>
              <a:rPr lang="da-DK" dirty="0"/>
              <a:t>Mat 1 er 20 point og meget højere niveau end Basismat 1</a:t>
            </a:r>
          </a:p>
          <a:p>
            <a:endParaRPr lang="da-DK" dirty="0"/>
          </a:p>
          <a:p>
            <a:r>
              <a:rPr lang="da-DK" dirty="0"/>
              <a:t>Nogle Basismat studerende følger Mat 1, fordi undervisningen passer dem bedre (”Det er en fest!”)</a:t>
            </a:r>
          </a:p>
          <a:p>
            <a:endParaRPr lang="da-DK" dirty="0"/>
          </a:p>
          <a:p>
            <a:r>
              <a:rPr lang="da-DK" dirty="0"/>
              <a:t>Mat 1 har historisk haft samme beståelsesrater som Basismat 1 har nu (30-40-50%)</a:t>
            </a:r>
          </a:p>
          <a:p>
            <a:endParaRPr lang="da-DK" dirty="0"/>
          </a:p>
          <a:p>
            <a:r>
              <a:rPr lang="da-DK" dirty="0"/>
              <a:t>I dag har Mat 1 beståelsesrater på 80%</a:t>
            </a:r>
          </a:p>
        </p:txBody>
      </p:sp>
      <p:sp>
        <p:nvSpPr>
          <p:cNvPr id="4" name="Slide Number Placeholder 3"/>
          <p:cNvSpPr>
            <a:spLocks noGrp="1"/>
          </p:cNvSpPr>
          <p:nvPr>
            <p:ph type="sldNum" sz="quarter" idx="11"/>
          </p:nvPr>
        </p:nvSpPr>
        <p:spPr/>
        <p:txBody>
          <a:bodyPr/>
          <a:lstStyle/>
          <a:p>
            <a:fld id="{103EA872-A674-449B-A120-B97244F8E91D}" type="slidenum">
              <a:rPr lang="da-DK" smtClean="0"/>
              <a:pPr/>
              <a:t>20</a:t>
            </a:fld>
            <a:endParaRPr lang="da-DK" dirty="0"/>
          </a:p>
        </p:txBody>
      </p:sp>
    </p:spTree>
    <p:extLst>
      <p:ext uri="{BB962C8B-B14F-4D97-AF65-F5344CB8AC3E}">
        <p14:creationId xmlns:p14="http://schemas.microsoft.com/office/powerpoint/2010/main" val="235265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10630" y="1916832"/>
            <a:ext cx="4279289" cy="1656184"/>
          </a:xfrm>
          <a:prstGeom prst="rect">
            <a:avLst/>
          </a:prstGeom>
          <a:noFill/>
          <a:ln w="571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2" name="Title 1"/>
          <p:cNvSpPr>
            <a:spLocks noGrp="1"/>
          </p:cNvSpPr>
          <p:nvPr>
            <p:ph type="title"/>
          </p:nvPr>
        </p:nvSpPr>
        <p:spPr/>
        <p:txBody>
          <a:bodyPr/>
          <a:lstStyle/>
          <a:p>
            <a:r>
              <a:rPr lang="da-DK" dirty="0"/>
              <a:t>Grund-konceptet</a:t>
            </a:r>
          </a:p>
        </p:txBody>
      </p:sp>
      <p:sp>
        <p:nvSpPr>
          <p:cNvPr id="4" name="Slide Number Placeholder 3"/>
          <p:cNvSpPr>
            <a:spLocks noGrp="1"/>
          </p:cNvSpPr>
          <p:nvPr>
            <p:ph type="sldNum" sz="quarter" idx="11"/>
          </p:nvPr>
        </p:nvSpPr>
        <p:spPr/>
        <p:txBody>
          <a:bodyPr/>
          <a:lstStyle/>
          <a:p>
            <a:fld id="{103EA872-A674-449B-A120-B97244F8E91D}" type="slidenum">
              <a:rPr lang="da-DK" smtClean="0"/>
              <a:pPr/>
              <a:t>21</a:t>
            </a:fld>
            <a:endParaRPr lang="da-DK" dirty="0"/>
          </a:p>
        </p:txBody>
      </p:sp>
      <p:cxnSp>
        <p:nvCxnSpPr>
          <p:cNvPr id="6" name="Straight Connector 5"/>
          <p:cNvCxnSpPr/>
          <p:nvPr/>
        </p:nvCxnSpPr>
        <p:spPr bwMode="auto">
          <a:xfrm>
            <a:off x="5270066" y="2492898"/>
            <a:ext cx="1080120"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6666158" y="2492898"/>
            <a:ext cx="4454065"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641822" y="2492898"/>
            <a:ext cx="1346373" cy="6028"/>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137670" y="1988840"/>
            <a:ext cx="1492396" cy="246221"/>
          </a:xfrm>
          <a:prstGeom prst="rect">
            <a:avLst/>
          </a:prstGeom>
          <a:noFill/>
        </p:spPr>
        <p:txBody>
          <a:bodyPr wrap="none" lIns="0" tIns="0" rIns="0" bIns="0" rtlCol="0">
            <a:spAutoFit/>
          </a:bodyPr>
          <a:lstStyle/>
          <a:p>
            <a:pPr algn="l">
              <a:spcBef>
                <a:spcPts val="432"/>
              </a:spcBef>
            </a:pPr>
            <a:r>
              <a:rPr lang="da-DK" dirty="0">
                <a:latin typeface="+mn-lt"/>
              </a:rPr>
              <a:t>13-ugersperiode</a:t>
            </a:r>
          </a:p>
        </p:txBody>
      </p:sp>
      <p:sp>
        <p:nvSpPr>
          <p:cNvPr id="12" name="TextBox 11"/>
          <p:cNvSpPr txBox="1"/>
          <p:nvPr/>
        </p:nvSpPr>
        <p:spPr>
          <a:xfrm>
            <a:off x="5189919" y="1988842"/>
            <a:ext cx="1276372" cy="246221"/>
          </a:xfrm>
          <a:prstGeom prst="rect">
            <a:avLst/>
          </a:prstGeom>
          <a:noFill/>
        </p:spPr>
        <p:txBody>
          <a:bodyPr wrap="square" lIns="0" tIns="0" rIns="0" bIns="0" rtlCol="0">
            <a:spAutoFit/>
          </a:bodyPr>
          <a:lstStyle/>
          <a:p>
            <a:pPr algn="ctr">
              <a:spcBef>
                <a:spcPts val="432"/>
              </a:spcBef>
            </a:pPr>
            <a:r>
              <a:rPr lang="da-DK" dirty="0">
                <a:latin typeface="+mn-lt"/>
              </a:rPr>
              <a:t>Eksamen</a:t>
            </a:r>
          </a:p>
        </p:txBody>
      </p:sp>
      <p:sp>
        <p:nvSpPr>
          <p:cNvPr id="13" name="TextBox 12"/>
          <p:cNvSpPr txBox="1"/>
          <p:nvPr/>
        </p:nvSpPr>
        <p:spPr>
          <a:xfrm>
            <a:off x="6684971" y="1988840"/>
            <a:ext cx="1378583" cy="246221"/>
          </a:xfrm>
          <a:prstGeom prst="rect">
            <a:avLst/>
          </a:prstGeom>
          <a:noFill/>
        </p:spPr>
        <p:txBody>
          <a:bodyPr wrap="none" lIns="0" tIns="0" rIns="0" bIns="0" rtlCol="0">
            <a:spAutoFit/>
          </a:bodyPr>
          <a:lstStyle/>
          <a:p>
            <a:pPr algn="l">
              <a:spcBef>
                <a:spcPts val="432"/>
              </a:spcBef>
            </a:pPr>
            <a:r>
              <a:rPr lang="da-DK" dirty="0">
                <a:latin typeface="+mn-lt"/>
              </a:rPr>
              <a:t>3-ugersperiode</a:t>
            </a:r>
          </a:p>
        </p:txBody>
      </p:sp>
      <p:cxnSp>
        <p:nvCxnSpPr>
          <p:cNvPr id="15" name="Straight Connector 14"/>
          <p:cNvCxnSpPr/>
          <p:nvPr/>
        </p:nvCxnSpPr>
        <p:spPr bwMode="auto">
          <a:xfrm>
            <a:off x="2372823" y="2493937"/>
            <a:ext cx="1224136" cy="0"/>
          </a:xfrm>
          <a:prstGeom prst="line">
            <a:avLst/>
          </a:prstGeom>
          <a:solidFill>
            <a:schemeClr val="accent1"/>
          </a:solidFill>
          <a:ln w="57150" cap="flat" cmpd="sng" algn="ctr">
            <a:solidFill>
              <a:schemeClr val="tx1"/>
            </a:solidFill>
            <a:prstDash val="sysDot"/>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1137670" y="2492898"/>
            <a:ext cx="1224136"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a:off x="6666158" y="2636914"/>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9" name="Rectangle 18"/>
          <p:cNvSpPr/>
          <p:nvPr/>
        </p:nvSpPr>
        <p:spPr bwMode="auto">
          <a:xfrm>
            <a:off x="8177740" y="2636914"/>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20" name="Rectangle 19"/>
          <p:cNvSpPr/>
          <p:nvPr/>
        </p:nvSpPr>
        <p:spPr bwMode="auto">
          <a:xfrm>
            <a:off x="9690494" y="2636914"/>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22" name="Rectangle 21"/>
          <p:cNvSpPr/>
          <p:nvPr/>
        </p:nvSpPr>
        <p:spPr bwMode="auto">
          <a:xfrm>
            <a:off x="1126654"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23" name="Rectangle 22"/>
          <p:cNvSpPr/>
          <p:nvPr/>
        </p:nvSpPr>
        <p:spPr bwMode="auto">
          <a:xfrm>
            <a:off x="1574829"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24" name="Rectangle 23"/>
          <p:cNvSpPr/>
          <p:nvPr/>
        </p:nvSpPr>
        <p:spPr bwMode="auto">
          <a:xfrm>
            <a:off x="2023800"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26" name="Rectangle 25"/>
          <p:cNvSpPr/>
          <p:nvPr/>
        </p:nvSpPr>
        <p:spPr bwMode="auto">
          <a:xfrm>
            <a:off x="3675129"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27" name="Rectangle 26"/>
          <p:cNvSpPr/>
          <p:nvPr/>
        </p:nvSpPr>
        <p:spPr bwMode="auto">
          <a:xfrm>
            <a:off x="4123304"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28" name="Rectangle 27"/>
          <p:cNvSpPr/>
          <p:nvPr/>
        </p:nvSpPr>
        <p:spPr bwMode="auto">
          <a:xfrm>
            <a:off x="4572275"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0" name="Rectangle 29"/>
          <p:cNvSpPr/>
          <p:nvPr/>
        </p:nvSpPr>
        <p:spPr bwMode="auto">
          <a:xfrm>
            <a:off x="2593318" y="264793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1" name="Rectangle 30"/>
          <p:cNvSpPr/>
          <p:nvPr/>
        </p:nvSpPr>
        <p:spPr bwMode="auto">
          <a:xfrm>
            <a:off x="3041493" y="264793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2" name="Rectangle 31"/>
          <p:cNvSpPr/>
          <p:nvPr/>
        </p:nvSpPr>
        <p:spPr bwMode="auto">
          <a:xfrm>
            <a:off x="2817405" y="264793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3" name="Rectangle 32"/>
          <p:cNvSpPr/>
          <p:nvPr/>
        </p:nvSpPr>
        <p:spPr bwMode="auto">
          <a:xfrm>
            <a:off x="3265558" y="265502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7" name="TextBox 16"/>
          <p:cNvSpPr txBox="1"/>
          <p:nvPr/>
        </p:nvSpPr>
        <p:spPr>
          <a:xfrm>
            <a:off x="8396270" y="3888990"/>
            <a:ext cx="1014701" cy="246221"/>
          </a:xfrm>
          <a:prstGeom prst="rect">
            <a:avLst/>
          </a:prstGeom>
          <a:noFill/>
        </p:spPr>
        <p:txBody>
          <a:bodyPr wrap="none" lIns="0" tIns="0" rIns="0" bIns="0" rtlCol="0">
            <a:spAutoFit/>
          </a:bodyPr>
          <a:lstStyle/>
          <a:p>
            <a:pPr algn="l">
              <a:spcBef>
                <a:spcPts val="432"/>
              </a:spcBef>
            </a:pPr>
            <a:r>
              <a:rPr lang="da-DK" dirty="0">
                <a:latin typeface="+mn-lt"/>
              </a:rPr>
              <a:t>Basismat 1</a:t>
            </a:r>
          </a:p>
        </p:txBody>
      </p:sp>
      <p:sp>
        <p:nvSpPr>
          <p:cNvPr id="34" name="Rectangle 33"/>
          <p:cNvSpPr/>
          <p:nvPr/>
        </p:nvSpPr>
        <p:spPr bwMode="auto">
          <a:xfrm>
            <a:off x="1710940" y="4215710"/>
            <a:ext cx="2598365" cy="747885"/>
          </a:xfrm>
          <a:prstGeom prst="rect">
            <a:avLst/>
          </a:prstGeom>
          <a:solidFill>
            <a:schemeClr val="bg1">
              <a:lumMod val="75000"/>
            </a:schemeClr>
          </a:solidFill>
          <a:ln w="9525" cap="flat" cmpd="sng" algn="ctr">
            <a:solidFill>
              <a:srgbClr val="000000"/>
            </a:solidFill>
            <a:prstDash val="dashDot"/>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5" name="TextBox 34"/>
          <p:cNvSpPr txBox="1"/>
          <p:nvPr/>
        </p:nvSpPr>
        <p:spPr>
          <a:xfrm>
            <a:off x="1953642" y="4325154"/>
            <a:ext cx="2053318" cy="543739"/>
          </a:xfrm>
          <a:prstGeom prst="rect">
            <a:avLst/>
          </a:prstGeom>
          <a:noFill/>
        </p:spPr>
        <p:txBody>
          <a:bodyPr wrap="none" lIns="0" tIns="0" rIns="0" bIns="0" rtlCol="0">
            <a:spAutoFit/>
          </a:bodyPr>
          <a:lstStyle/>
          <a:p>
            <a:pPr algn="ctr">
              <a:spcBef>
                <a:spcPts val="432"/>
              </a:spcBef>
            </a:pPr>
            <a:r>
              <a:rPr lang="da-DK" dirty="0" err="1">
                <a:latin typeface="+mn-lt"/>
              </a:rPr>
              <a:t>Brush</a:t>
            </a:r>
            <a:r>
              <a:rPr lang="da-DK" dirty="0">
                <a:latin typeface="+mn-lt"/>
              </a:rPr>
              <a:t>-up </a:t>
            </a:r>
          </a:p>
          <a:p>
            <a:pPr algn="ctr">
              <a:spcBef>
                <a:spcPts val="432"/>
              </a:spcBef>
            </a:pPr>
            <a:r>
              <a:rPr lang="da-DK" dirty="0">
                <a:latin typeface="+mn-lt"/>
              </a:rPr>
              <a:t>Gymnasiematematik A</a:t>
            </a:r>
          </a:p>
        </p:txBody>
      </p:sp>
      <p:sp>
        <p:nvSpPr>
          <p:cNvPr id="36" name="TextBox 35"/>
          <p:cNvSpPr txBox="1"/>
          <p:nvPr/>
        </p:nvSpPr>
        <p:spPr>
          <a:xfrm>
            <a:off x="1137670" y="3209029"/>
            <a:ext cx="3144259" cy="246221"/>
          </a:xfrm>
          <a:prstGeom prst="rect">
            <a:avLst/>
          </a:prstGeom>
          <a:noFill/>
        </p:spPr>
        <p:txBody>
          <a:bodyPr wrap="none" lIns="0" tIns="0" rIns="0" bIns="0" rtlCol="0">
            <a:spAutoFit/>
          </a:bodyPr>
          <a:lstStyle/>
          <a:p>
            <a:pPr algn="l">
              <a:spcBef>
                <a:spcPts val="432"/>
              </a:spcBef>
            </a:pPr>
            <a:r>
              <a:rPr lang="da-DK" dirty="0">
                <a:latin typeface="+mn-lt"/>
              </a:rPr>
              <a:t>”Ugens Test” i gymnasiematematik</a:t>
            </a:r>
          </a:p>
        </p:txBody>
      </p:sp>
      <p:sp>
        <p:nvSpPr>
          <p:cNvPr id="37" name="Rectangle 36"/>
          <p:cNvSpPr/>
          <p:nvPr/>
        </p:nvSpPr>
        <p:spPr bwMode="auto">
          <a:xfrm>
            <a:off x="1486694" y="4048741"/>
            <a:ext cx="2998551" cy="1036443"/>
          </a:xfrm>
          <a:prstGeom prst="rect">
            <a:avLst/>
          </a:prstGeom>
          <a:noFill/>
          <a:ln w="571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8" name="Rectangle 37"/>
          <p:cNvSpPr/>
          <p:nvPr/>
        </p:nvSpPr>
        <p:spPr bwMode="auto">
          <a:xfrm>
            <a:off x="6516518" y="1927885"/>
            <a:ext cx="4835272" cy="3445331"/>
          </a:xfrm>
          <a:prstGeom prst="rect">
            <a:avLst/>
          </a:prstGeom>
          <a:noFill/>
          <a:ln w="571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6325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726" y="2420888"/>
            <a:ext cx="9312374" cy="3831018"/>
          </a:xfrm>
        </p:spPr>
        <p:txBody>
          <a:bodyPr/>
          <a:lstStyle/>
          <a:p>
            <a:r>
              <a:rPr lang="da-DK" b="1" dirty="0"/>
              <a:t>Ugens Test (UT) </a:t>
            </a:r>
          </a:p>
          <a:p>
            <a:pPr lvl="1"/>
            <a:r>
              <a:rPr lang="da-DK" dirty="0"/>
              <a:t>En test hver uge i 10 uger i efterårets 13-ugersperiode</a:t>
            </a:r>
          </a:p>
          <a:p>
            <a:pPr lvl="1"/>
            <a:r>
              <a:rPr lang="da-DK" dirty="0"/>
              <a:t>Hver bestået test giver 0,5 point (samlet op til 5 point)</a:t>
            </a:r>
          </a:p>
          <a:p>
            <a:pPr lvl="1"/>
            <a:r>
              <a:rPr lang="da-DK" dirty="0"/>
              <a:t>Pointene kan lægges oveni eksamensresultatet for Basismat 1</a:t>
            </a:r>
          </a:p>
          <a:p>
            <a:pPr lvl="1"/>
            <a:r>
              <a:rPr lang="da-DK" dirty="0"/>
              <a:t>Består man ikke en test, får man henvisninger til specifikke dele i </a:t>
            </a:r>
            <a:r>
              <a:rPr lang="da-DK" dirty="0" err="1"/>
              <a:t>DTUs</a:t>
            </a:r>
            <a:r>
              <a:rPr lang="da-DK" dirty="0"/>
              <a:t> </a:t>
            </a:r>
            <a:r>
              <a:rPr lang="da-DK" dirty="0" err="1"/>
              <a:t>Brush</a:t>
            </a:r>
            <a:r>
              <a:rPr lang="da-DK" dirty="0"/>
              <a:t> Up kursus i gymnasiematematik</a:t>
            </a:r>
          </a:p>
          <a:p>
            <a:pPr lvl="1"/>
            <a:endParaRPr lang="da-DK" dirty="0"/>
          </a:p>
          <a:p>
            <a:r>
              <a:rPr lang="da-DK" b="1" dirty="0"/>
              <a:t>PR-arbejde for matematik af undervisere på 13-ugerskurser på 1. semester</a:t>
            </a:r>
          </a:p>
          <a:p>
            <a:pPr lvl="1"/>
            <a:r>
              <a:rPr lang="da-DK" dirty="0"/>
              <a:t>”Husk alle sammen at der kommer øvelser i dette i Basismat 1”</a:t>
            </a:r>
          </a:p>
          <a:p>
            <a:pPr lvl="1"/>
            <a:r>
              <a:rPr lang="da-DK" dirty="0"/>
              <a:t>”Det her kræver større matematik-færdigheder, som i lærer til januar”</a:t>
            </a:r>
          </a:p>
          <a:p>
            <a:pPr lvl="1"/>
            <a:r>
              <a:rPr lang="da-DK" dirty="0"/>
              <a:t>Undervisere skaber (1) efterspørgsel på matematik-kundskaber og (2) forventninger om en stor indsats (fx ”Undgå studiejob i 3-ugers, Basismat 1 er hårdt arbejde.”)</a:t>
            </a:r>
          </a:p>
        </p:txBody>
      </p:sp>
      <p:sp>
        <p:nvSpPr>
          <p:cNvPr id="4" name="Slide Number Placeholder 3"/>
          <p:cNvSpPr>
            <a:spLocks noGrp="1"/>
          </p:cNvSpPr>
          <p:nvPr>
            <p:ph type="sldNum" sz="quarter" idx="11"/>
          </p:nvPr>
        </p:nvSpPr>
        <p:spPr/>
        <p:txBody>
          <a:bodyPr/>
          <a:lstStyle/>
          <a:p>
            <a:fld id="{103EA872-A674-449B-A120-B97244F8E91D}" type="slidenum">
              <a:rPr lang="da-DK" smtClean="0"/>
              <a:pPr/>
              <a:t>22</a:t>
            </a:fld>
            <a:endParaRPr lang="da-DK" dirty="0"/>
          </a:p>
        </p:txBody>
      </p:sp>
      <p:cxnSp>
        <p:nvCxnSpPr>
          <p:cNvPr id="5" name="Straight Connector 4"/>
          <p:cNvCxnSpPr/>
          <p:nvPr/>
        </p:nvCxnSpPr>
        <p:spPr bwMode="auto">
          <a:xfrm flipV="1">
            <a:off x="4479277" y="929508"/>
            <a:ext cx="1346373" cy="6028"/>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1975125" y="425450"/>
            <a:ext cx="1492396" cy="246221"/>
          </a:xfrm>
          <a:prstGeom prst="rect">
            <a:avLst/>
          </a:prstGeom>
          <a:noFill/>
        </p:spPr>
        <p:txBody>
          <a:bodyPr wrap="none" lIns="0" tIns="0" rIns="0" bIns="0" rtlCol="0">
            <a:spAutoFit/>
          </a:bodyPr>
          <a:lstStyle/>
          <a:p>
            <a:pPr algn="l">
              <a:spcBef>
                <a:spcPts val="432"/>
              </a:spcBef>
            </a:pPr>
            <a:r>
              <a:rPr lang="da-DK" dirty="0">
                <a:latin typeface="+mn-lt"/>
              </a:rPr>
              <a:t>13-ugersperiode</a:t>
            </a:r>
          </a:p>
        </p:txBody>
      </p:sp>
      <p:cxnSp>
        <p:nvCxnSpPr>
          <p:cNvPr id="7" name="Straight Connector 6"/>
          <p:cNvCxnSpPr/>
          <p:nvPr/>
        </p:nvCxnSpPr>
        <p:spPr bwMode="auto">
          <a:xfrm>
            <a:off x="3210278" y="930547"/>
            <a:ext cx="1224136" cy="0"/>
          </a:xfrm>
          <a:prstGeom prst="line">
            <a:avLst/>
          </a:prstGeom>
          <a:solidFill>
            <a:schemeClr val="accent1"/>
          </a:solidFill>
          <a:ln w="57150" cap="flat" cmpd="sng" algn="ctr">
            <a:solidFill>
              <a:schemeClr val="tx1"/>
            </a:solidFill>
            <a:prstDash val="sysDot"/>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975125" y="929508"/>
            <a:ext cx="1224136"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auto">
          <a:xfrm>
            <a:off x="1964109" y="107352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0" name="Rectangle 9"/>
          <p:cNvSpPr/>
          <p:nvPr/>
        </p:nvSpPr>
        <p:spPr bwMode="auto">
          <a:xfrm>
            <a:off x="2412284" y="107352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1" name="Rectangle 10"/>
          <p:cNvSpPr/>
          <p:nvPr/>
        </p:nvSpPr>
        <p:spPr bwMode="auto">
          <a:xfrm>
            <a:off x="2861255" y="107352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Rectangle 11"/>
          <p:cNvSpPr/>
          <p:nvPr/>
        </p:nvSpPr>
        <p:spPr bwMode="auto">
          <a:xfrm>
            <a:off x="4512584" y="107352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3" name="Rectangle 12"/>
          <p:cNvSpPr/>
          <p:nvPr/>
        </p:nvSpPr>
        <p:spPr bwMode="auto">
          <a:xfrm>
            <a:off x="4960759" y="107352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4" name="Rectangle 13"/>
          <p:cNvSpPr/>
          <p:nvPr/>
        </p:nvSpPr>
        <p:spPr bwMode="auto">
          <a:xfrm>
            <a:off x="5409730" y="107352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5" name="Rectangle 14"/>
          <p:cNvSpPr/>
          <p:nvPr/>
        </p:nvSpPr>
        <p:spPr bwMode="auto">
          <a:xfrm>
            <a:off x="3430773" y="108454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6" name="Rectangle 15"/>
          <p:cNvSpPr/>
          <p:nvPr/>
        </p:nvSpPr>
        <p:spPr bwMode="auto">
          <a:xfrm>
            <a:off x="3878948" y="108454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7" name="Rectangle 16"/>
          <p:cNvSpPr/>
          <p:nvPr/>
        </p:nvSpPr>
        <p:spPr bwMode="auto">
          <a:xfrm>
            <a:off x="3654860" y="108454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8" name="Rectangle 17"/>
          <p:cNvSpPr/>
          <p:nvPr/>
        </p:nvSpPr>
        <p:spPr bwMode="auto">
          <a:xfrm>
            <a:off x="4103013" y="109163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9" name="TextBox 18"/>
          <p:cNvSpPr txBox="1"/>
          <p:nvPr/>
        </p:nvSpPr>
        <p:spPr>
          <a:xfrm>
            <a:off x="1975125" y="1645639"/>
            <a:ext cx="3144259" cy="246221"/>
          </a:xfrm>
          <a:prstGeom prst="rect">
            <a:avLst/>
          </a:prstGeom>
          <a:noFill/>
        </p:spPr>
        <p:txBody>
          <a:bodyPr wrap="none" lIns="0" tIns="0" rIns="0" bIns="0" rtlCol="0">
            <a:spAutoFit/>
          </a:bodyPr>
          <a:lstStyle/>
          <a:p>
            <a:pPr algn="l">
              <a:spcBef>
                <a:spcPts val="432"/>
              </a:spcBef>
            </a:pPr>
            <a:r>
              <a:rPr lang="da-DK" dirty="0">
                <a:latin typeface="+mn-lt"/>
              </a:rPr>
              <a:t>”Ugens Test” i gymnasiematematik</a:t>
            </a:r>
          </a:p>
        </p:txBody>
      </p:sp>
      <p:sp>
        <p:nvSpPr>
          <p:cNvPr id="20" name="Rectangle 19"/>
          <p:cNvSpPr/>
          <p:nvPr/>
        </p:nvSpPr>
        <p:spPr bwMode="auto">
          <a:xfrm>
            <a:off x="1815917" y="378341"/>
            <a:ext cx="4279289" cy="1656184"/>
          </a:xfrm>
          <a:prstGeom prst="rect">
            <a:avLst/>
          </a:prstGeom>
          <a:noFill/>
          <a:ln w="571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36863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726" y="2348880"/>
            <a:ext cx="9312374" cy="3897506"/>
          </a:xfrm>
        </p:spPr>
        <p:txBody>
          <a:bodyPr/>
          <a:lstStyle/>
          <a:p>
            <a:r>
              <a:rPr lang="da-DK" sz="2400" dirty="0"/>
              <a:t>Udnyttelse af </a:t>
            </a:r>
            <a:r>
              <a:rPr lang="da-DK" sz="2400" dirty="0" err="1"/>
              <a:t>DTUs</a:t>
            </a:r>
            <a:r>
              <a:rPr lang="da-DK" sz="2400" dirty="0"/>
              <a:t> online og asynkrone kursus i gymnasiets Matematik A</a:t>
            </a:r>
          </a:p>
          <a:p>
            <a:endParaRPr lang="da-DK" sz="2400" dirty="0"/>
          </a:p>
          <a:p>
            <a:r>
              <a:rPr lang="da-DK" sz="2400" dirty="0"/>
              <a:t>Gennem de 10 gange Ugens Test i 13-ugersperioden opdager studerende udfordringer med gymnasiematematik (”Hov, jeg er ikke så dygtig, som jeg troede”)</a:t>
            </a:r>
          </a:p>
          <a:p>
            <a:endParaRPr lang="da-DK" sz="2400" dirty="0"/>
          </a:p>
          <a:p>
            <a:r>
              <a:rPr lang="da-DK" sz="2400" dirty="0" err="1"/>
              <a:t>Brush</a:t>
            </a:r>
            <a:r>
              <a:rPr lang="da-DK" sz="2400" dirty="0"/>
              <a:t> Up kurset kan ‘skæres til’ for den enkelte studerende gennem ”Ugens Test” i gymnasiematematikken</a:t>
            </a:r>
          </a:p>
        </p:txBody>
      </p:sp>
      <p:sp>
        <p:nvSpPr>
          <p:cNvPr id="4" name="Slide Number Placeholder 3"/>
          <p:cNvSpPr>
            <a:spLocks noGrp="1"/>
          </p:cNvSpPr>
          <p:nvPr>
            <p:ph type="sldNum" sz="quarter" idx="11"/>
          </p:nvPr>
        </p:nvSpPr>
        <p:spPr/>
        <p:txBody>
          <a:bodyPr/>
          <a:lstStyle/>
          <a:p>
            <a:fld id="{103EA872-A674-449B-A120-B97244F8E91D}" type="slidenum">
              <a:rPr lang="da-DK" smtClean="0"/>
              <a:pPr/>
              <a:t>23</a:t>
            </a:fld>
            <a:endParaRPr lang="da-DK" dirty="0"/>
          </a:p>
        </p:txBody>
      </p:sp>
      <p:sp>
        <p:nvSpPr>
          <p:cNvPr id="5" name="Rectangle 4"/>
          <p:cNvSpPr/>
          <p:nvPr/>
        </p:nvSpPr>
        <p:spPr bwMode="auto">
          <a:xfrm>
            <a:off x="2014069" y="425450"/>
            <a:ext cx="2684175" cy="747885"/>
          </a:xfrm>
          <a:prstGeom prst="rect">
            <a:avLst/>
          </a:prstGeom>
          <a:solidFill>
            <a:schemeClr val="bg1">
              <a:lumMod val="75000"/>
            </a:schemeClr>
          </a:solidFill>
          <a:ln w="9525" cap="flat" cmpd="sng" algn="ctr">
            <a:solidFill>
              <a:srgbClr val="000000"/>
            </a:solidFill>
            <a:prstDash val="dashDot"/>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6" name="TextBox 5"/>
          <p:cNvSpPr txBox="1"/>
          <p:nvPr/>
        </p:nvSpPr>
        <p:spPr>
          <a:xfrm>
            <a:off x="2253447" y="534894"/>
            <a:ext cx="2128788" cy="543739"/>
          </a:xfrm>
          <a:prstGeom prst="rect">
            <a:avLst/>
          </a:prstGeom>
          <a:noFill/>
        </p:spPr>
        <p:txBody>
          <a:bodyPr wrap="none" lIns="0" tIns="0" rIns="0" bIns="0" rtlCol="0">
            <a:spAutoFit/>
          </a:bodyPr>
          <a:lstStyle/>
          <a:p>
            <a:pPr algn="ctr">
              <a:spcBef>
                <a:spcPts val="432"/>
              </a:spcBef>
            </a:pPr>
            <a:r>
              <a:rPr lang="da-DK" dirty="0" err="1">
                <a:latin typeface="+mn-lt"/>
              </a:rPr>
              <a:t>Brush</a:t>
            </a:r>
            <a:r>
              <a:rPr lang="da-DK" dirty="0">
                <a:latin typeface="+mn-lt"/>
              </a:rPr>
              <a:t>-up</a:t>
            </a:r>
          </a:p>
          <a:p>
            <a:pPr algn="ctr">
              <a:spcBef>
                <a:spcPts val="432"/>
              </a:spcBef>
            </a:pPr>
            <a:r>
              <a:rPr lang="da-DK" dirty="0">
                <a:latin typeface="+mn-lt"/>
              </a:rPr>
              <a:t>Gymnasiematematik A</a:t>
            </a:r>
          </a:p>
        </p:txBody>
      </p:sp>
      <p:sp>
        <p:nvSpPr>
          <p:cNvPr id="7" name="Rectangle 6"/>
          <p:cNvSpPr/>
          <p:nvPr/>
        </p:nvSpPr>
        <p:spPr bwMode="auto">
          <a:xfrm>
            <a:off x="1845501" y="281170"/>
            <a:ext cx="3097577" cy="1036443"/>
          </a:xfrm>
          <a:prstGeom prst="rect">
            <a:avLst/>
          </a:prstGeom>
          <a:noFill/>
          <a:ln w="571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8" name="Rektangel: foldet hjørne 1">
            <a:extLst>
              <a:ext uri="{FF2B5EF4-FFF2-40B4-BE49-F238E27FC236}">
                <a16:creationId xmlns:a16="http://schemas.microsoft.com/office/drawing/2014/main" id="{181FE59B-3FD3-6252-6AF7-791310FFC60D}"/>
              </a:ext>
            </a:extLst>
          </p:cNvPr>
          <p:cNvSpPr/>
          <p:nvPr/>
        </p:nvSpPr>
        <p:spPr bwMode="auto">
          <a:xfrm>
            <a:off x="8194634" y="421049"/>
            <a:ext cx="3744416" cy="1793128"/>
          </a:xfrm>
          <a:prstGeom prst="foldedCorner">
            <a:avLst/>
          </a:prstGeom>
          <a:solidFill>
            <a:srgbClr val="FFCC00"/>
          </a:solidFill>
          <a:ln w="9525" cap="flat" cmpd="sng" algn="ctr">
            <a:solidFill>
              <a:srgbClr val="FFFF0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2000" b="1" i="0" u="none" strike="noStrike" cap="none" normalizeH="0" baseline="0" dirty="0">
              <a:ln>
                <a:noFill/>
              </a:ln>
              <a:effectLst/>
              <a:latin typeface="+mn-lt"/>
            </a:endParaRPr>
          </a:p>
          <a:p>
            <a:pPr marL="0" marR="0" indent="0" algn="ctr" defTabSz="914400" rtl="0" eaLnBrk="1" fontAlgn="base" latinLnBrk="0" hangingPunct="1">
              <a:lnSpc>
                <a:spcPct val="100000"/>
              </a:lnSpc>
              <a:spcBef>
                <a:spcPts val="432"/>
              </a:spcBef>
              <a:spcAft>
                <a:spcPct val="0"/>
              </a:spcAft>
              <a:buClrTx/>
              <a:buSzTx/>
              <a:buFontTx/>
              <a:buNone/>
              <a:tabLst/>
            </a:pPr>
            <a:r>
              <a:rPr lang="da-DK" sz="2000" b="1" dirty="0">
                <a:latin typeface="+mn-lt"/>
              </a:rPr>
              <a:t>NYT: </a:t>
            </a:r>
          </a:p>
          <a:p>
            <a:pPr marL="0" marR="0" indent="0" algn="ctr" defTabSz="914400" rtl="0" eaLnBrk="1" fontAlgn="base" latinLnBrk="0" hangingPunct="1">
              <a:lnSpc>
                <a:spcPct val="100000"/>
              </a:lnSpc>
              <a:spcBef>
                <a:spcPts val="432"/>
              </a:spcBef>
              <a:spcAft>
                <a:spcPct val="0"/>
              </a:spcAft>
              <a:buClrTx/>
              <a:buSzTx/>
              <a:buFontTx/>
              <a:buNone/>
              <a:tabLst/>
            </a:pPr>
            <a:r>
              <a:rPr lang="da-DK" sz="2000" b="1" dirty="0" err="1">
                <a:latin typeface="+mn-lt"/>
              </a:rPr>
              <a:t>Brush</a:t>
            </a:r>
            <a:r>
              <a:rPr lang="da-DK" sz="2000" b="1" dirty="0">
                <a:latin typeface="+mn-lt"/>
              </a:rPr>
              <a:t>-up kursus obligatorisk (1 ECTS)</a:t>
            </a:r>
            <a:endParaRPr kumimoji="0" lang="da-DK" sz="2000" b="1" i="0" u="none" strike="noStrike" cap="none" normalizeH="0" baseline="0" dirty="0">
              <a:ln>
                <a:noFill/>
              </a:ln>
              <a:solidFill>
                <a:srgbClr val="990000"/>
              </a:solidFill>
              <a:effectLst/>
              <a:latin typeface="+mn-lt"/>
            </a:endParaRPr>
          </a:p>
        </p:txBody>
      </p:sp>
    </p:spTree>
    <p:extLst>
      <p:ext uri="{BB962C8B-B14F-4D97-AF65-F5344CB8AC3E}">
        <p14:creationId xmlns:p14="http://schemas.microsoft.com/office/powerpoint/2010/main" val="1929967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5223" y="4221087"/>
            <a:ext cx="7321876" cy="2030819"/>
          </a:xfrm>
        </p:spPr>
        <p:txBody>
          <a:bodyPr/>
          <a:lstStyle/>
          <a:p>
            <a:r>
              <a:rPr lang="da-DK" sz="2000" dirty="0"/>
              <a:t>Anvendelse af elementer fra Mat 1</a:t>
            </a:r>
          </a:p>
          <a:p>
            <a:r>
              <a:rPr lang="da-DK" sz="2000" dirty="0"/>
              <a:t>Forelæsninger, daglige øvelser og dagens test </a:t>
            </a:r>
          </a:p>
          <a:p>
            <a:r>
              <a:rPr lang="da-DK" sz="2000" dirty="0"/>
              <a:t>To temaøvelser, der rammer uddannelsernes fagligheder</a:t>
            </a:r>
          </a:p>
          <a:p>
            <a:r>
              <a:rPr lang="da-DK" sz="2000" dirty="0"/>
              <a:t>Små mængder hjemmearbejde</a:t>
            </a:r>
          </a:p>
          <a:p>
            <a:r>
              <a:rPr lang="da-DK" sz="2000" dirty="0"/>
              <a:t>Blended </a:t>
            </a:r>
            <a:r>
              <a:rPr lang="da-DK" sz="2000" dirty="0" err="1"/>
              <a:t>learning</a:t>
            </a:r>
            <a:r>
              <a:rPr lang="da-DK" sz="2000" dirty="0"/>
              <a:t> med video-materiale</a:t>
            </a:r>
          </a:p>
          <a:p>
            <a:endParaRPr lang="da-DK" sz="2000" dirty="0"/>
          </a:p>
        </p:txBody>
      </p:sp>
      <p:sp>
        <p:nvSpPr>
          <p:cNvPr id="4" name="Slide Number Placeholder 3"/>
          <p:cNvSpPr>
            <a:spLocks noGrp="1"/>
          </p:cNvSpPr>
          <p:nvPr>
            <p:ph type="sldNum" sz="quarter" idx="11"/>
          </p:nvPr>
        </p:nvSpPr>
        <p:spPr/>
        <p:txBody>
          <a:bodyPr/>
          <a:lstStyle/>
          <a:p>
            <a:fld id="{103EA872-A674-449B-A120-B97244F8E91D}" type="slidenum">
              <a:rPr lang="da-DK" smtClean="0"/>
              <a:pPr/>
              <a:t>24</a:t>
            </a:fld>
            <a:endParaRPr lang="da-DK" dirty="0"/>
          </a:p>
        </p:txBody>
      </p:sp>
      <p:cxnSp>
        <p:nvCxnSpPr>
          <p:cNvPr id="7" name="Straight Connector 6"/>
          <p:cNvCxnSpPr/>
          <p:nvPr/>
        </p:nvCxnSpPr>
        <p:spPr bwMode="auto">
          <a:xfrm>
            <a:off x="3945397" y="914247"/>
            <a:ext cx="4454065"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auto">
          <a:xfrm>
            <a:off x="3945397" y="1058263"/>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0" name="Rectangle 9"/>
          <p:cNvSpPr/>
          <p:nvPr/>
        </p:nvSpPr>
        <p:spPr bwMode="auto">
          <a:xfrm>
            <a:off x="5456979" y="1058263"/>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1" name="Rectangle 10"/>
          <p:cNvSpPr/>
          <p:nvPr/>
        </p:nvSpPr>
        <p:spPr bwMode="auto">
          <a:xfrm>
            <a:off x="6969733" y="1058263"/>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extBox 11"/>
          <p:cNvSpPr txBox="1"/>
          <p:nvPr/>
        </p:nvSpPr>
        <p:spPr>
          <a:xfrm>
            <a:off x="5675509" y="2310339"/>
            <a:ext cx="1014701" cy="246221"/>
          </a:xfrm>
          <a:prstGeom prst="rect">
            <a:avLst/>
          </a:prstGeom>
          <a:noFill/>
        </p:spPr>
        <p:txBody>
          <a:bodyPr wrap="none" lIns="0" tIns="0" rIns="0" bIns="0" rtlCol="0">
            <a:spAutoFit/>
          </a:bodyPr>
          <a:lstStyle/>
          <a:p>
            <a:pPr algn="l">
              <a:spcBef>
                <a:spcPts val="432"/>
              </a:spcBef>
            </a:pPr>
            <a:r>
              <a:rPr lang="da-DK" dirty="0">
                <a:latin typeface="+mn-lt"/>
              </a:rPr>
              <a:t>Basismat 1</a:t>
            </a:r>
          </a:p>
        </p:txBody>
      </p:sp>
      <p:sp>
        <p:nvSpPr>
          <p:cNvPr id="13" name="Rectangle 12"/>
          <p:cNvSpPr/>
          <p:nvPr/>
        </p:nvSpPr>
        <p:spPr bwMode="auto">
          <a:xfrm>
            <a:off x="3765223" y="631741"/>
            <a:ext cx="4835272" cy="3445331"/>
          </a:xfrm>
          <a:prstGeom prst="rect">
            <a:avLst/>
          </a:prstGeom>
          <a:noFill/>
          <a:ln w="571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77756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580133" y="2192618"/>
            <a:ext cx="5495950" cy="1524414"/>
          </a:xfrm>
          <a:prstGeom prst="roundRect">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4" name="Slide Number Placeholder 3"/>
          <p:cNvSpPr>
            <a:spLocks noGrp="1"/>
          </p:cNvSpPr>
          <p:nvPr>
            <p:ph type="sldNum" sz="quarter" idx="11"/>
          </p:nvPr>
        </p:nvSpPr>
        <p:spPr/>
        <p:txBody>
          <a:bodyPr/>
          <a:lstStyle/>
          <a:p>
            <a:fld id="{103EA872-A674-449B-A120-B97244F8E91D}" type="slidenum">
              <a:rPr lang="da-DK" smtClean="0"/>
              <a:pPr/>
              <a:t>25</a:t>
            </a:fld>
            <a:endParaRPr lang="da-DK" dirty="0"/>
          </a:p>
        </p:txBody>
      </p:sp>
      <p:sp>
        <p:nvSpPr>
          <p:cNvPr id="9" name="Rectangle 8"/>
          <p:cNvSpPr/>
          <p:nvPr/>
        </p:nvSpPr>
        <p:spPr bwMode="auto">
          <a:xfrm>
            <a:off x="1342678" y="1872765"/>
            <a:ext cx="2808312" cy="4378809"/>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2000" b="0" i="0" u="none" strike="noStrike" cap="none" normalizeH="0" baseline="0" dirty="0" err="1">
              <a:ln>
                <a:noFill/>
              </a:ln>
              <a:solidFill>
                <a:srgbClr val="FFFFFF"/>
              </a:solidFill>
              <a:effectLst/>
              <a:latin typeface="+mn-lt"/>
              <a:ea typeface="ＭＳ Ｐゴシック" pitchFamily="-80" charset="-128"/>
            </a:endParaRPr>
          </a:p>
        </p:txBody>
      </p:sp>
      <p:sp>
        <p:nvSpPr>
          <p:cNvPr id="12" name="TextBox 11"/>
          <p:cNvSpPr txBox="1"/>
          <p:nvPr/>
        </p:nvSpPr>
        <p:spPr>
          <a:xfrm>
            <a:off x="1918742" y="534775"/>
            <a:ext cx="8411838" cy="738664"/>
          </a:xfrm>
          <a:prstGeom prst="rect">
            <a:avLst/>
          </a:prstGeom>
          <a:noFill/>
        </p:spPr>
        <p:txBody>
          <a:bodyPr wrap="square" lIns="0" tIns="0" rIns="0" bIns="0" rtlCol="0">
            <a:spAutoFit/>
          </a:bodyPr>
          <a:lstStyle/>
          <a:p>
            <a:pPr algn="l">
              <a:spcBef>
                <a:spcPts val="432"/>
              </a:spcBef>
            </a:pPr>
            <a:r>
              <a:rPr lang="da-DK" sz="2400" b="1" dirty="0">
                <a:latin typeface="+mn-lt"/>
              </a:rPr>
              <a:t>Skema for to gange </a:t>
            </a:r>
            <a:r>
              <a:rPr lang="da-DK" sz="2400" b="1" u="sng" dirty="0">
                <a:latin typeface="+mn-lt"/>
              </a:rPr>
              <a:t>mandag til torsdag</a:t>
            </a:r>
            <a:r>
              <a:rPr lang="da-DK" sz="2400" b="1" dirty="0">
                <a:latin typeface="+mn-lt"/>
              </a:rPr>
              <a:t> i de to første uger + mandag og tirsdag i tredje uge = 10 dage i alt</a:t>
            </a:r>
          </a:p>
        </p:txBody>
      </p:sp>
      <p:sp>
        <p:nvSpPr>
          <p:cNvPr id="13" name="TextBox 12"/>
          <p:cNvSpPr txBox="1"/>
          <p:nvPr/>
        </p:nvSpPr>
        <p:spPr>
          <a:xfrm>
            <a:off x="406574" y="2204864"/>
            <a:ext cx="512961" cy="307777"/>
          </a:xfrm>
          <a:prstGeom prst="rect">
            <a:avLst/>
          </a:prstGeom>
          <a:noFill/>
        </p:spPr>
        <p:txBody>
          <a:bodyPr wrap="none" lIns="0" tIns="0" rIns="0" bIns="0" rtlCol="0">
            <a:spAutoFit/>
          </a:bodyPr>
          <a:lstStyle/>
          <a:p>
            <a:pPr algn="l">
              <a:spcBef>
                <a:spcPts val="432"/>
              </a:spcBef>
            </a:pPr>
            <a:r>
              <a:rPr lang="da-DK" sz="2000" dirty="0">
                <a:latin typeface="+mn-lt"/>
              </a:rPr>
              <a:t>8-10</a:t>
            </a:r>
          </a:p>
        </p:txBody>
      </p:sp>
      <p:cxnSp>
        <p:nvCxnSpPr>
          <p:cNvPr id="6" name="Straight Connector 5"/>
          <p:cNvCxnSpPr/>
          <p:nvPr/>
        </p:nvCxnSpPr>
        <p:spPr bwMode="auto">
          <a:xfrm>
            <a:off x="1355776" y="2996952"/>
            <a:ext cx="279521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355776" y="5157192"/>
            <a:ext cx="279521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1861315" y="2203635"/>
            <a:ext cx="1426673" cy="307777"/>
          </a:xfrm>
          <a:prstGeom prst="rect">
            <a:avLst/>
          </a:prstGeom>
          <a:noFill/>
        </p:spPr>
        <p:txBody>
          <a:bodyPr wrap="none" lIns="0" tIns="0" rIns="0" bIns="0" rtlCol="0">
            <a:spAutoFit/>
          </a:bodyPr>
          <a:lstStyle/>
          <a:p>
            <a:pPr algn="l">
              <a:spcBef>
                <a:spcPts val="432"/>
              </a:spcBef>
            </a:pPr>
            <a:r>
              <a:rPr lang="da-DK" sz="2000" dirty="0">
                <a:latin typeface="+mn-lt"/>
              </a:rPr>
              <a:t>Forelæsning</a:t>
            </a:r>
          </a:p>
        </p:txBody>
      </p:sp>
      <p:sp>
        <p:nvSpPr>
          <p:cNvPr id="16" name="TextBox 15"/>
          <p:cNvSpPr txBox="1"/>
          <p:nvPr/>
        </p:nvSpPr>
        <p:spPr>
          <a:xfrm>
            <a:off x="406574" y="3879374"/>
            <a:ext cx="655629" cy="307777"/>
          </a:xfrm>
          <a:prstGeom prst="rect">
            <a:avLst/>
          </a:prstGeom>
          <a:noFill/>
        </p:spPr>
        <p:txBody>
          <a:bodyPr wrap="none" lIns="0" tIns="0" rIns="0" bIns="0" rtlCol="0">
            <a:spAutoFit/>
          </a:bodyPr>
          <a:lstStyle/>
          <a:p>
            <a:pPr algn="l">
              <a:spcBef>
                <a:spcPts val="432"/>
              </a:spcBef>
            </a:pPr>
            <a:r>
              <a:rPr lang="da-DK" sz="2000" dirty="0">
                <a:latin typeface="+mn-lt"/>
              </a:rPr>
              <a:t>10-14</a:t>
            </a:r>
          </a:p>
        </p:txBody>
      </p:sp>
      <p:sp>
        <p:nvSpPr>
          <p:cNvPr id="17" name="TextBox 16"/>
          <p:cNvSpPr txBox="1"/>
          <p:nvPr/>
        </p:nvSpPr>
        <p:spPr>
          <a:xfrm>
            <a:off x="1558702" y="3878145"/>
            <a:ext cx="2094099" cy="307777"/>
          </a:xfrm>
          <a:prstGeom prst="rect">
            <a:avLst/>
          </a:prstGeom>
          <a:noFill/>
        </p:spPr>
        <p:txBody>
          <a:bodyPr wrap="none" lIns="0" tIns="0" rIns="0" bIns="0" rtlCol="0">
            <a:spAutoFit/>
          </a:bodyPr>
          <a:lstStyle/>
          <a:p>
            <a:pPr algn="l">
              <a:spcBef>
                <a:spcPts val="432"/>
              </a:spcBef>
            </a:pPr>
            <a:r>
              <a:rPr lang="da-DK" sz="2000" dirty="0">
                <a:latin typeface="+mn-lt"/>
              </a:rPr>
              <a:t>Øvelser med </a:t>
            </a:r>
            <a:r>
              <a:rPr lang="da-DK" sz="2000" dirty="0" err="1">
                <a:latin typeface="+mn-lt"/>
              </a:rPr>
              <a:t>TA’er</a:t>
            </a:r>
            <a:endParaRPr lang="da-DK" sz="2000" dirty="0">
              <a:latin typeface="+mn-lt"/>
            </a:endParaRPr>
          </a:p>
        </p:txBody>
      </p:sp>
      <p:sp>
        <p:nvSpPr>
          <p:cNvPr id="18" name="TextBox 17"/>
          <p:cNvSpPr txBox="1"/>
          <p:nvPr/>
        </p:nvSpPr>
        <p:spPr>
          <a:xfrm>
            <a:off x="406574" y="5520332"/>
            <a:ext cx="655629" cy="307777"/>
          </a:xfrm>
          <a:prstGeom prst="rect">
            <a:avLst/>
          </a:prstGeom>
          <a:noFill/>
        </p:spPr>
        <p:txBody>
          <a:bodyPr wrap="none" lIns="0" tIns="0" rIns="0" bIns="0" rtlCol="0">
            <a:spAutoFit/>
          </a:bodyPr>
          <a:lstStyle/>
          <a:p>
            <a:pPr algn="l">
              <a:spcBef>
                <a:spcPts val="432"/>
              </a:spcBef>
            </a:pPr>
            <a:r>
              <a:rPr lang="da-DK" sz="2000" dirty="0">
                <a:latin typeface="+mn-lt"/>
              </a:rPr>
              <a:t>14-15</a:t>
            </a:r>
          </a:p>
        </p:txBody>
      </p:sp>
      <p:sp>
        <p:nvSpPr>
          <p:cNvPr id="19" name="TextBox 18"/>
          <p:cNvSpPr txBox="1"/>
          <p:nvPr/>
        </p:nvSpPr>
        <p:spPr>
          <a:xfrm>
            <a:off x="1591376" y="5519103"/>
            <a:ext cx="2004395" cy="307777"/>
          </a:xfrm>
          <a:prstGeom prst="rect">
            <a:avLst/>
          </a:prstGeom>
          <a:noFill/>
        </p:spPr>
        <p:txBody>
          <a:bodyPr wrap="none" lIns="0" tIns="0" rIns="0" bIns="0" rtlCol="0">
            <a:spAutoFit/>
          </a:bodyPr>
          <a:lstStyle/>
          <a:p>
            <a:pPr algn="l">
              <a:spcBef>
                <a:spcPts val="432"/>
              </a:spcBef>
            </a:pPr>
            <a:r>
              <a:rPr lang="da-DK" sz="2000" dirty="0">
                <a:latin typeface="+mn-lt"/>
              </a:rPr>
              <a:t>Dagens Test (DT)</a:t>
            </a:r>
          </a:p>
        </p:txBody>
      </p:sp>
      <p:sp>
        <p:nvSpPr>
          <p:cNvPr id="22" name="TextBox 21"/>
          <p:cNvSpPr txBox="1"/>
          <p:nvPr/>
        </p:nvSpPr>
        <p:spPr>
          <a:xfrm>
            <a:off x="4295006" y="5178878"/>
            <a:ext cx="7644044" cy="1692771"/>
          </a:xfrm>
          <a:prstGeom prst="rect">
            <a:avLst/>
          </a:prstGeom>
          <a:noFill/>
        </p:spPr>
        <p:txBody>
          <a:bodyPr wrap="square" lIns="0" tIns="0" rIns="0" bIns="0" rtlCol="0">
            <a:spAutoFit/>
          </a:bodyPr>
          <a:lstStyle/>
          <a:p>
            <a:pPr marL="342900" indent="-342900" algn="l">
              <a:spcBef>
                <a:spcPts val="432"/>
              </a:spcBef>
              <a:buFontTx/>
              <a:buChar char="-"/>
            </a:pPr>
            <a:r>
              <a:rPr lang="da-DK" sz="2000" dirty="0">
                <a:latin typeface="+mn-lt"/>
              </a:rPr>
              <a:t>Testen giver 1 point til eksamen hvis løst korrekt før kl. 15</a:t>
            </a:r>
          </a:p>
          <a:p>
            <a:pPr marL="342900" indent="-342900" algn="l">
              <a:spcBef>
                <a:spcPts val="432"/>
              </a:spcBef>
              <a:buFontTx/>
              <a:buChar char="-"/>
            </a:pPr>
            <a:r>
              <a:rPr lang="da-DK" sz="2000" dirty="0">
                <a:latin typeface="+mn-lt"/>
              </a:rPr>
              <a:t>Testen giver 0,5 point hvis den er løst korrekt før søndag kl. 23:59</a:t>
            </a:r>
          </a:p>
          <a:p>
            <a:pPr marL="342900" indent="-342900" algn="l">
              <a:spcBef>
                <a:spcPts val="432"/>
              </a:spcBef>
              <a:buFontTx/>
              <a:buChar char="-"/>
            </a:pPr>
            <a:r>
              <a:rPr lang="da-DK" sz="2000" dirty="0">
                <a:latin typeface="+mn-lt"/>
              </a:rPr>
              <a:t>Dagens Test erstatter de nuværende hjemmeopgaver i Basismat </a:t>
            </a:r>
          </a:p>
          <a:p>
            <a:pPr marL="342900" indent="-342900" algn="l">
              <a:spcBef>
                <a:spcPts val="432"/>
              </a:spcBef>
              <a:buFontTx/>
              <a:buChar char="-"/>
            </a:pPr>
            <a:endParaRPr lang="da-DK" sz="2000" dirty="0">
              <a:latin typeface="+mn-lt"/>
            </a:endParaRPr>
          </a:p>
        </p:txBody>
      </p:sp>
      <p:sp>
        <p:nvSpPr>
          <p:cNvPr id="20" name="Rectangle 19"/>
          <p:cNvSpPr/>
          <p:nvPr/>
        </p:nvSpPr>
        <p:spPr>
          <a:xfrm>
            <a:off x="5879182" y="2383437"/>
            <a:ext cx="5409506" cy="1631216"/>
          </a:xfrm>
          <a:prstGeom prst="rect">
            <a:avLst/>
          </a:prstGeom>
          <a:noFill/>
        </p:spPr>
        <p:txBody>
          <a:bodyPr wrap="square">
            <a:spAutoFit/>
          </a:bodyPr>
          <a:lstStyle/>
          <a:p>
            <a:r>
              <a:rPr lang="da-DK" sz="2000" dirty="0">
                <a:latin typeface="+mn-lt"/>
              </a:rPr>
              <a:t>Vi holder fast på dem i 7 timer hver dag.</a:t>
            </a:r>
          </a:p>
          <a:p>
            <a:r>
              <a:rPr lang="da-DK" sz="2000" dirty="0">
                <a:latin typeface="+mn-lt"/>
              </a:rPr>
              <a:t>Ingen yderligere forberedelse om aftenen (tidligt i seng)</a:t>
            </a:r>
          </a:p>
          <a:p>
            <a:endParaRPr lang="da-DK" sz="2000" dirty="0">
              <a:latin typeface="+mn-lt"/>
            </a:endParaRPr>
          </a:p>
        </p:txBody>
      </p:sp>
    </p:spTree>
    <p:extLst>
      <p:ext uri="{BB962C8B-B14F-4D97-AF65-F5344CB8AC3E}">
        <p14:creationId xmlns:p14="http://schemas.microsoft.com/office/powerpoint/2010/main" val="768171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03EA872-A674-449B-A120-B97244F8E91D}" type="slidenum">
              <a:rPr lang="da-DK" smtClean="0"/>
              <a:pPr/>
              <a:t>26</a:t>
            </a:fld>
            <a:endParaRPr lang="da-DK" dirty="0"/>
          </a:p>
        </p:txBody>
      </p:sp>
      <p:sp>
        <p:nvSpPr>
          <p:cNvPr id="9" name="Rectangle 8"/>
          <p:cNvSpPr/>
          <p:nvPr/>
        </p:nvSpPr>
        <p:spPr bwMode="auto">
          <a:xfrm>
            <a:off x="1342678" y="1872765"/>
            <a:ext cx="2808312" cy="4378809"/>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2000" b="0" i="0" u="none" strike="noStrike" cap="none" normalizeH="0" baseline="0" dirty="0" err="1">
              <a:ln>
                <a:noFill/>
              </a:ln>
              <a:solidFill>
                <a:srgbClr val="FFFFFF"/>
              </a:solidFill>
              <a:effectLst/>
              <a:latin typeface="+mn-lt"/>
              <a:ea typeface="ＭＳ Ｐゴシック" pitchFamily="-80" charset="-128"/>
            </a:endParaRPr>
          </a:p>
        </p:txBody>
      </p:sp>
      <p:sp>
        <p:nvSpPr>
          <p:cNvPr id="12" name="TextBox 11"/>
          <p:cNvSpPr txBox="1"/>
          <p:nvPr/>
        </p:nvSpPr>
        <p:spPr>
          <a:xfrm>
            <a:off x="1918742" y="534775"/>
            <a:ext cx="8411838" cy="369332"/>
          </a:xfrm>
          <a:prstGeom prst="rect">
            <a:avLst/>
          </a:prstGeom>
          <a:noFill/>
        </p:spPr>
        <p:txBody>
          <a:bodyPr wrap="square" lIns="0" tIns="0" rIns="0" bIns="0" rtlCol="0">
            <a:spAutoFit/>
          </a:bodyPr>
          <a:lstStyle/>
          <a:p>
            <a:pPr algn="l">
              <a:spcBef>
                <a:spcPts val="432"/>
              </a:spcBef>
            </a:pPr>
            <a:r>
              <a:rPr lang="da-DK" sz="2400" b="1" dirty="0">
                <a:latin typeface="+mn-lt"/>
              </a:rPr>
              <a:t>Skema for de to fredage med temaøvelser</a:t>
            </a:r>
          </a:p>
        </p:txBody>
      </p:sp>
      <p:sp>
        <p:nvSpPr>
          <p:cNvPr id="13" name="TextBox 12"/>
          <p:cNvSpPr txBox="1"/>
          <p:nvPr/>
        </p:nvSpPr>
        <p:spPr>
          <a:xfrm>
            <a:off x="406574" y="2204864"/>
            <a:ext cx="512961" cy="307777"/>
          </a:xfrm>
          <a:prstGeom prst="rect">
            <a:avLst/>
          </a:prstGeom>
          <a:noFill/>
        </p:spPr>
        <p:txBody>
          <a:bodyPr wrap="none" lIns="0" tIns="0" rIns="0" bIns="0" rtlCol="0">
            <a:spAutoFit/>
          </a:bodyPr>
          <a:lstStyle/>
          <a:p>
            <a:pPr algn="l">
              <a:spcBef>
                <a:spcPts val="432"/>
              </a:spcBef>
            </a:pPr>
            <a:r>
              <a:rPr lang="da-DK" sz="2000" dirty="0">
                <a:latin typeface="+mn-lt"/>
              </a:rPr>
              <a:t>8-10</a:t>
            </a:r>
          </a:p>
        </p:txBody>
      </p:sp>
      <p:cxnSp>
        <p:nvCxnSpPr>
          <p:cNvPr id="6" name="Straight Connector 5"/>
          <p:cNvCxnSpPr/>
          <p:nvPr/>
        </p:nvCxnSpPr>
        <p:spPr bwMode="auto">
          <a:xfrm>
            <a:off x="1355776" y="2996952"/>
            <a:ext cx="279521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355776" y="5157192"/>
            <a:ext cx="279521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1558703" y="2203635"/>
            <a:ext cx="2376264" cy="615553"/>
          </a:xfrm>
          <a:prstGeom prst="rect">
            <a:avLst/>
          </a:prstGeom>
          <a:noFill/>
        </p:spPr>
        <p:txBody>
          <a:bodyPr wrap="square" lIns="0" tIns="0" rIns="0" bIns="0" rtlCol="0">
            <a:spAutoFit/>
          </a:bodyPr>
          <a:lstStyle/>
          <a:p>
            <a:pPr algn="l">
              <a:spcBef>
                <a:spcPts val="432"/>
              </a:spcBef>
            </a:pPr>
            <a:r>
              <a:rPr lang="da-DK" sz="2000" dirty="0">
                <a:latin typeface="+mn-lt"/>
              </a:rPr>
              <a:t>Forelæsning i tema-øvelse relevant stof </a:t>
            </a:r>
          </a:p>
        </p:txBody>
      </p:sp>
      <p:sp>
        <p:nvSpPr>
          <p:cNvPr id="16" name="TextBox 15"/>
          <p:cNvSpPr txBox="1"/>
          <p:nvPr/>
        </p:nvSpPr>
        <p:spPr>
          <a:xfrm>
            <a:off x="406574" y="3879374"/>
            <a:ext cx="655629" cy="307777"/>
          </a:xfrm>
          <a:prstGeom prst="rect">
            <a:avLst/>
          </a:prstGeom>
          <a:noFill/>
        </p:spPr>
        <p:txBody>
          <a:bodyPr wrap="none" lIns="0" tIns="0" rIns="0" bIns="0" rtlCol="0">
            <a:spAutoFit/>
          </a:bodyPr>
          <a:lstStyle/>
          <a:p>
            <a:pPr algn="l">
              <a:spcBef>
                <a:spcPts val="432"/>
              </a:spcBef>
            </a:pPr>
            <a:r>
              <a:rPr lang="da-DK" sz="2000" dirty="0">
                <a:latin typeface="+mn-lt"/>
              </a:rPr>
              <a:t>10-14</a:t>
            </a:r>
          </a:p>
        </p:txBody>
      </p:sp>
      <p:sp>
        <p:nvSpPr>
          <p:cNvPr id="17" name="TextBox 16"/>
          <p:cNvSpPr txBox="1"/>
          <p:nvPr/>
        </p:nvSpPr>
        <p:spPr>
          <a:xfrm>
            <a:off x="1558702" y="3878145"/>
            <a:ext cx="2037069" cy="630975"/>
          </a:xfrm>
          <a:prstGeom prst="rect">
            <a:avLst/>
          </a:prstGeom>
          <a:noFill/>
        </p:spPr>
        <p:txBody>
          <a:bodyPr wrap="square" lIns="0" tIns="0" rIns="0" bIns="0" rtlCol="0">
            <a:spAutoFit/>
          </a:bodyPr>
          <a:lstStyle/>
          <a:p>
            <a:pPr algn="l">
              <a:spcBef>
                <a:spcPts val="432"/>
              </a:spcBef>
            </a:pPr>
            <a:r>
              <a:rPr lang="da-DK" sz="2000" dirty="0">
                <a:latin typeface="+mn-lt"/>
              </a:rPr>
              <a:t>Tema-øvelse med </a:t>
            </a:r>
            <a:r>
              <a:rPr lang="da-DK" sz="2000" dirty="0" err="1">
                <a:latin typeface="+mn-lt"/>
              </a:rPr>
              <a:t>TA’er</a:t>
            </a:r>
            <a:endParaRPr lang="da-DK" sz="2000" dirty="0">
              <a:latin typeface="+mn-lt"/>
            </a:endParaRPr>
          </a:p>
        </p:txBody>
      </p:sp>
      <p:sp>
        <p:nvSpPr>
          <p:cNvPr id="18" name="TextBox 17"/>
          <p:cNvSpPr txBox="1"/>
          <p:nvPr/>
        </p:nvSpPr>
        <p:spPr>
          <a:xfrm>
            <a:off x="406574" y="5520332"/>
            <a:ext cx="655629" cy="307777"/>
          </a:xfrm>
          <a:prstGeom prst="rect">
            <a:avLst/>
          </a:prstGeom>
          <a:noFill/>
        </p:spPr>
        <p:txBody>
          <a:bodyPr wrap="none" lIns="0" tIns="0" rIns="0" bIns="0" rtlCol="0">
            <a:spAutoFit/>
          </a:bodyPr>
          <a:lstStyle/>
          <a:p>
            <a:pPr algn="l">
              <a:spcBef>
                <a:spcPts val="432"/>
              </a:spcBef>
            </a:pPr>
            <a:r>
              <a:rPr lang="da-DK" sz="2000" dirty="0">
                <a:latin typeface="+mn-lt"/>
              </a:rPr>
              <a:t>14-15</a:t>
            </a:r>
          </a:p>
        </p:txBody>
      </p:sp>
      <p:sp>
        <p:nvSpPr>
          <p:cNvPr id="19" name="TextBox 18"/>
          <p:cNvSpPr txBox="1"/>
          <p:nvPr/>
        </p:nvSpPr>
        <p:spPr>
          <a:xfrm>
            <a:off x="1591376" y="5519103"/>
            <a:ext cx="2343591" cy="615553"/>
          </a:xfrm>
          <a:prstGeom prst="rect">
            <a:avLst/>
          </a:prstGeom>
          <a:noFill/>
        </p:spPr>
        <p:txBody>
          <a:bodyPr wrap="square" lIns="0" tIns="0" rIns="0" bIns="0" rtlCol="0">
            <a:spAutoFit/>
          </a:bodyPr>
          <a:lstStyle/>
          <a:p>
            <a:pPr algn="l">
              <a:spcBef>
                <a:spcPts val="432"/>
              </a:spcBef>
            </a:pPr>
            <a:r>
              <a:rPr lang="da-DK" sz="2000" dirty="0">
                <a:latin typeface="+mn-lt"/>
              </a:rPr>
              <a:t>Dagens Test (DT) i temaøvelsen</a:t>
            </a:r>
          </a:p>
        </p:txBody>
      </p:sp>
      <p:sp>
        <p:nvSpPr>
          <p:cNvPr id="22" name="TextBox 21"/>
          <p:cNvSpPr txBox="1"/>
          <p:nvPr/>
        </p:nvSpPr>
        <p:spPr>
          <a:xfrm>
            <a:off x="4295006" y="5178878"/>
            <a:ext cx="7644044" cy="1333698"/>
          </a:xfrm>
          <a:prstGeom prst="rect">
            <a:avLst/>
          </a:prstGeom>
          <a:noFill/>
        </p:spPr>
        <p:txBody>
          <a:bodyPr wrap="square" lIns="0" tIns="0" rIns="0" bIns="0" rtlCol="0">
            <a:spAutoFit/>
          </a:bodyPr>
          <a:lstStyle/>
          <a:p>
            <a:pPr marL="342900" indent="-342900">
              <a:spcBef>
                <a:spcPts val="432"/>
              </a:spcBef>
              <a:buFontTx/>
              <a:buChar char="-"/>
            </a:pPr>
            <a:r>
              <a:rPr lang="da-DK" sz="2000">
                <a:latin typeface="+mn-lt"/>
              </a:rPr>
              <a:t>Hver Dagens Test for temaøvelser giver </a:t>
            </a:r>
            <a:r>
              <a:rPr lang="da-DK" sz="2000" dirty="0">
                <a:latin typeface="+mn-lt"/>
              </a:rPr>
              <a:t>op til 10 point til eksamen</a:t>
            </a:r>
          </a:p>
          <a:p>
            <a:pPr marL="342900" indent="-342900" algn="l">
              <a:spcBef>
                <a:spcPts val="432"/>
              </a:spcBef>
              <a:buFontTx/>
              <a:buChar char="-"/>
            </a:pPr>
            <a:r>
              <a:rPr lang="da-DK" sz="2000" dirty="0">
                <a:latin typeface="+mn-lt"/>
              </a:rPr>
              <a:t>Løsning skal afleveres før søndag kl. 23:59</a:t>
            </a:r>
          </a:p>
          <a:p>
            <a:pPr marL="342900" indent="-342900" algn="l">
              <a:spcBef>
                <a:spcPts val="432"/>
              </a:spcBef>
              <a:buFontTx/>
              <a:buChar char="-"/>
            </a:pPr>
            <a:endParaRPr lang="da-DK" sz="2000" dirty="0">
              <a:latin typeface="+mn-lt"/>
            </a:endParaRPr>
          </a:p>
        </p:txBody>
      </p:sp>
      <p:sp>
        <p:nvSpPr>
          <p:cNvPr id="3" name="Rectangle 2"/>
          <p:cNvSpPr/>
          <p:nvPr/>
        </p:nvSpPr>
        <p:spPr>
          <a:xfrm>
            <a:off x="6023198" y="1156188"/>
            <a:ext cx="5409506" cy="3939540"/>
          </a:xfrm>
          <a:prstGeom prst="rect">
            <a:avLst/>
          </a:prstGeom>
          <a:noFill/>
        </p:spPr>
        <p:txBody>
          <a:bodyPr wrap="square">
            <a:spAutoFit/>
          </a:bodyPr>
          <a:lstStyle/>
          <a:p>
            <a:r>
              <a:rPr lang="da-DK" sz="2000" dirty="0">
                <a:latin typeface="+mn-lt"/>
              </a:rPr>
              <a:t>Fire-fem forskellige varianter af temaøvelsen opdelt efter ”uddannelsesfamilier”</a:t>
            </a:r>
          </a:p>
          <a:p>
            <a:pPr marL="800100" lvl="1" indent="-342900">
              <a:buFontTx/>
              <a:buChar char="-"/>
            </a:pPr>
            <a:r>
              <a:rPr lang="da-DK" sz="2000" dirty="0">
                <a:latin typeface="+mn-lt"/>
              </a:rPr>
              <a:t>Kemi/Bio</a:t>
            </a:r>
          </a:p>
          <a:p>
            <a:pPr marL="800100" lvl="1" indent="-342900">
              <a:buFontTx/>
              <a:buChar char="-"/>
            </a:pPr>
            <a:r>
              <a:rPr lang="da-DK" sz="2000" dirty="0">
                <a:latin typeface="+mn-lt"/>
              </a:rPr>
              <a:t>Industri</a:t>
            </a:r>
          </a:p>
          <a:p>
            <a:pPr marL="800100" lvl="1" indent="-342900">
              <a:buFontTx/>
              <a:buChar char="-"/>
            </a:pPr>
            <a:r>
              <a:rPr lang="da-DK" sz="2000" dirty="0">
                <a:latin typeface="+mn-lt"/>
              </a:rPr>
              <a:t>Bygge/Anlæg</a:t>
            </a:r>
          </a:p>
          <a:p>
            <a:pPr marL="800100" lvl="1" indent="-342900">
              <a:buFontTx/>
              <a:buChar char="-"/>
            </a:pPr>
            <a:r>
              <a:rPr lang="da-DK" sz="2000" dirty="0">
                <a:latin typeface="+mn-lt"/>
              </a:rPr>
              <a:t>Software</a:t>
            </a:r>
          </a:p>
          <a:p>
            <a:pPr marL="800100" lvl="1" indent="-342900">
              <a:buFontTx/>
              <a:buChar char="-"/>
            </a:pPr>
            <a:r>
              <a:rPr lang="da-DK" sz="2000" dirty="0" err="1">
                <a:latin typeface="+mn-lt"/>
              </a:rPr>
              <a:t>Elektro</a:t>
            </a:r>
            <a:r>
              <a:rPr lang="da-DK" sz="2000" dirty="0">
                <a:latin typeface="+mn-lt"/>
              </a:rPr>
              <a:t>/Energi</a:t>
            </a:r>
          </a:p>
          <a:p>
            <a:r>
              <a:rPr lang="da-DK" sz="2000" dirty="0">
                <a:latin typeface="+mn-lt"/>
              </a:rPr>
              <a:t>Udvikles i samarbejde med studieledere  </a:t>
            </a:r>
          </a:p>
          <a:p>
            <a:endParaRPr lang="da-DK" sz="2000" dirty="0">
              <a:latin typeface="+mn-lt"/>
            </a:endParaRPr>
          </a:p>
        </p:txBody>
      </p:sp>
      <p:sp>
        <p:nvSpPr>
          <p:cNvPr id="20" name="Rounded Rectangle 19"/>
          <p:cNvSpPr/>
          <p:nvPr/>
        </p:nvSpPr>
        <p:spPr bwMode="auto">
          <a:xfrm>
            <a:off x="5580132" y="1073038"/>
            <a:ext cx="6131697" cy="3652106"/>
          </a:xfrm>
          <a:prstGeom prst="roundRect">
            <a:avLst>
              <a:gd name="adj" fmla="val 7316"/>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341126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da-DK" dirty="0"/>
              <a:t>Eksamen	</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1774725" y="3573016"/>
            <a:ext cx="10415687" cy="2678890"/>
          </a:xfrm>
        </p:spPr>
        <p:txBody>
          <a:bodyPr/>
          <a:lstStyle/>
          <a:p>
            <a:pPr marL="0" indent="0">
              <a:buNone/>
            </a:pPr>
            <a:r>
              <a:rPr lang="da-DK" sz="2000" b="1" dirty="0"/>
              <a:t>Point</a:t>
            </a:r>
          </a:p>
          <a:p>
            <a:r>
              <a:rPr lang="da-DK" sz="2000" dirty="0"/>
              <a:t>Eksamen giver op til 70 point </a:t>
            </a:r>
          </a:p>
          <a:p>
            <a:r>
              <a:rPr lang="da-DK" sz="2000" dirty="0"/>
              <a:t>10x Dagens Test giver op til 10 point</a:t>
            </a:r>
          </a:p>
          <a:p>
            <a:r>
              <a:rPr lang="da-DK" sz="2000" dirty="0"/>
              <a:t>2x Dagens Test for temaøvelser giver op til 20 point</a:t>
            </a:r>
          </a:p>
          <a:p>
            <a:r>
              <a:rPr lang="da-DK" sz="2000" dirty="0"/>
              <a:t>SAMLET: op til 100 point</a:t>
            </a:r>
          </a:p>
          <a:p>
            <a:endParaRPr lang="da-DK" sz="2000" dirty="0"/>
          </a:p>
          <a:p>
            <a:r>
              <a:rPr lang="da-DK" sz="2000" dirty="0"/>
              <a:t>10x Ugens Test i gymnasiemat. fra 13-ugersperioden giver op til 5 point “oven i hatten”</a:t>
            </a:r>
          </a:p>
        </p:txBody>
      </p:sp>
      <p:sp>
        <p:nvSpPr>
          <p:cNvPr id="4" name="Slide Number Placeholder 3"/>
          <p:cNvSpPr>
            <a:spLocks noGrp="1"/>
          </p:cNvSpPr>
          <p:nvPr>
            <p:ph type="sldNum" sz="quarter" idx="11"/>
          </p:nvPr>
        </p:nvSpPr>
        <p:spPr/>
        <p:txBody>
          <a:bodyPr/>
          <a:lstStyle/>
          <a:p>
            <a:fld id="{103EA872-A674-449B-A120-B97244F8E91D}" type="slidenum">
              <a:rPr lang="da-DK" smtClean="0"/>
              <a:pPr/>
              <a:t>27</a:t>
            </a:fld>
            <a:endParaRPr lang="da-DK" dirty="0"/>
          </a:p>
        </p:txBody>
      </p:sp>
      <p:sp>
        <p:nvSpPr>
          <p:cNvPr id="7" name="Content Placeholder 5">
            <a:extLst>
              <a:ext uri="{FF2B5EF4-FFF2-40B4-BE49-F238E27FC236}">
                <a16:creationId xmlns:a16="http://schemas.microsoft.com/office/drawing/2014/main" id="{5A5890CD-8F90-4FE7-841F-F7B0C2865BA2}"/>
              </a:ext>
            </a:extLst>
          </p:cNvPr>
          <p:cNvSpPr txBox="1">
            <a:spLocks/>
          </p:cNvSpPr>
          <p:nvPr/>
        </p:nvSpPr>
        <p:spPr bwMode="auto">
          <a:xfrm>
            <a:off x="1796121" y="1688137"/>
            <a:ext cx="10415687" cy="2678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indent="0">
              <a:buNone/>
            </a:pPr>
            <a:r>
              <a:rPr lang="da-DK" sz="2000" b="1" kern="0" dirty="0"/>
              <a:t>Består af:</a:t>
            </a:r>
          </a:p>
          <a:p>
            <a:r>
              <a:rPr lang="da-DK" sz="2000" kern="0" dirty="0"/>
              <a:t>1 time uden hjælpemidler (ligesom Dagens Test)</a:t>
            </a:r>
          </a:p>
          <a:p>
            <a:r>
              <a:rPr lang="da-DK" sz="2000" kern="0" dirty="0"/>
              <a:t>3 timer med hjælpemidler (ligesom Dagens Test i temaøvelse)</a:t>
            </a:r>
          </a:p>
          <a:p>
            <a:r>
              <a:rPr lang="da-DK" sz="2000" kern="0" dirty="0"/>
              <a:t>Denne form kender de fra gymnasiematematik </a:t>
            </a:r>
          </a:p>
          <a:p>
            <a:pPr marL="0" indent="0">
              <a:buNone/>
            </a:pPr>
            <a:endParaRPr lang="da-DK" sz="2000" kern="0" dirty="0"/>
          </a:p>
          <a:p>
            <a:pPr marL="0" indent="0">
              <a:buNone/>
            </a:pPr>
            <a:endParaRPr lang="da-DK" sz="2000" kern="0" dirty="0"/>
          </a:p>
        </p:txBody>
      </p:sp>
    </p:spTree>
    <p:custDataLst>
      <p:custData r:id="rId1"/>
      <p:custData r:id="rId2"/>
    </p:custDataLst>
    <p:extLst>
      <p:ext uri="{BB962C8B-B14F-4D97-AF65-F5344CB8AC3E}">
        <p14:creationId xmlns:p14="http://schemas.microsoft.com/office/powerpoint/2010/main" val="3982837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BasisMat</a:t>
            </a:r>
            <a:r>
              <a:rPr lang="da-DK" dirty="0"/>
              <a:t> 2 – 13 dage fra kl. 8 til kl. 15 (5 ECTS) </a:t>
            </a:r>
          </a:p>
        </p:txBody>
      </p:sp>
      <p:sp>
        <p:nvSpPr>
          <p:cNvPr id="4" name="Slide Number Placeholder 3"/>
          <p:cNvSpPr>
            <a:spLocks noGrp="1"/>
          </p:cNvSpPr>
          <p:nvPr>
            <p:ph type="sldNum" sz="quarter" idx="11"/>
          </p:nvPr>
        </p:nvSpPr>
        <p:spPr/>
        <p:txBody>
          <a:bodyPr/>
          <a:lstStyle/>
          <a:p>
            <a:fld id="{103EA872-A674-449B-A120-B97244F8E91D}" type="slidenum">
              <a:rPr lang="da-DK" smtClean="0"/>
              <a:pPr/>
              <a:t>28</a:t>
            </a:fld>
            <a:endParaRPr lang="da-DK" dirty="0"/>
          </a:p>
        </p:txBody>
      </p:sp>
      <p:cxnSp>
        <p:nvCxnSpPr>
          <p:cNvPr id="7" name="Straight Connector 6"/>
          <p:cNvCxnSpPr/>
          <p:nvPr/>
        </p:nvCxnSpPr>
        <p:spPr bwMode="auto">
          <a:xfrm>
            <a:off x="1846734" y="2492898"/>
            <a:ext cx="9202533"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1837209" y="2165142"/>
            <a:ext cx="1594988" cy="246221"/>
          </a:xfrm>
          <a:prstGeom prst="rect">
            <a:avLst/>
          </a:prstGeom>
          <a:noFill/>
        </p:spPr>
        <p:txBody>
          <a:bodyPr wrap="none" lIns="0" tIns="0" rIns="0" bIns="0" rtlCol="0">
            <a:spAutoFit/>
          </a:bodyPr>
          <a:lstStyle/>
          <a:p>
            <a:pPr algn="l">
              <a:spcBef>
                <a:spcPts val="432"/>
              </a:spcBef>
            </a:pPr>
            <a:r>
              <a:rPr lang="da-DK" b="1" dirty="0">
                <a:latin typeface="+mn-lt"/>
              </a:rPr>
              <a:t>13-ugersperiode</a:t>
            </a:r>
          </a:p>
        </p:txBody>
      </p:sp>
      <p:sp>
        <p:nvSpPr>
          <p:cNvPr id="18" name="Rectangle 17"/>
          <p:cNvSpPr/>
          <p:nvPr/>
        </p:nvSpPr>
        <p:spPr bwMode="auto">
          <a:xfrm>
            <a:off x="1818159" y="2627389"/>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20" name="Rectangle 19"/>
          <p:cNvSpPr/>
          <p:nvPr/>
        </p:nvSpPr>
        <p:spPr bwMode="auto">
          <a:xfrm>
            <a:off x="5025369" y="263691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grpSp>
        <p:nvGrpSpPr>
          <p:cNvPr id="5" name="Group 4"/>
          <p:cNvGrpSpPr/>
          <p:nvPr/>
        </p:nvGrpSpPr>
        <p:grpSpPr>
          <a:xfrm>
            <a:off x="1842273" y="2645495"/>
            <a:ext cx="1413049" cy="2574181"/>
            <a:chOff x="1342678" y="1872765"/>
            <a:chExt cx="2819873" cy="4378809"/>
          </a:xfrm>
        </p:grpSpPr>
        <p:sp>
          <p:nvSpPr>
            <p:cNvPr id="39" name="Rectangle 38"/>
            <p:cNvSpPr/>
            <p:nvPr/>
          </p:nvSpPr>
          <p:spPr bwMode="auto">
            <a:xfrm>
              <a:off x="1342678" y="1872765"/>
              <a:ext cx="2808312" cy="4378809"/>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800" b="0" i="0" u="none" strike="noStrike" cap="none" normalizeH="0" baseline="0" dirty="0" err="1">
                <a:ln>
                  <a:noFill/>
                </a:ln>
                <a:solidFill>
                  <a:srgbClr val="FFFFFF"/>
                </a:solidFill>
                <a:effectLst/>
                <a:latin typeface="+mn-lt"/>
                <a:ea typeface="ＭＳ Ｐゴシック" pitchFamily="-80" charset="-128"/>
              </a:endParaRPr>
            </a:p>
          </p:txBody>
        </p:sp>
        <p:cxnSp>
          <p:nvCxnSpPr>
            <p:cNvPr id="40" name="Straight Connector 39"/>
            <p:cNvCxnSpPr/>
            <p:nvPr/>
          </p:nvCxnSpPr>
          <p:spPr bwMode="auto">
            <a:xfrm>
              <a:off x="1355776" y="2996952"/>
              <a:ext cx="279521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1355776" y="5157192"/>
              <a:ext cx="279521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p:cNvSpPr txBox="1"/>
            <p:nvPr/>
          </p:nvSpPr>
          <p:spPr>
            <a:xfrm>
              <a:off x="1558701" y="1941268"/>
              <a:ext cx="2073880" cy="942378"/>
            </a:xfrm>
            <a:prstGeom prst="rect">
              <a:avLst/>
            </a:prstGeom>
            <a:noFill/>
          </p:spPr>
          <p:txBody>
            <a:bodyPr wrap="square" lIns="0" tIns="0" rIns="0" bIns="0" rtlCol="0">
              <a:spAutoFit/>
            </a:bodyPr>
            <a:lstStyle/>
            <a:p>
              <a:pPr algn="l">
                <a:spcBef>
                  <a:spcPts val="432"/>
                </a:spcBef>
              </a:pPr>
              <a:r>
                <a:rPr lang="da-DK" sz="1800" dirty="0" err="1">
                  <a:latin typeface="+mn-lt"/>
                </a:rPr>
                <a:t>Forelæs-ning</a:t>
              </a:r>
              <a:endParaRPr lang="da-DK" sz="1800" dirty="0">
                <a:latin typeface="+mn-lt"/>
              </a:endParaRPr>
            </a:p>
          </p:txBody>
        </p:sp>
        <p:sp>
          <p:nvSpPr>
            <p:cNvPr id="43" name="TextBox 42"/>
            <p:cNvSpPr txBox="1"/>
            <p:nvPr/>
          </p:nvSpPr>
          <p:spPr>
            <a:xfrm>
              <a:off x="1558701" y="3615779"/>
              <a:ext cx="2603850" cy="942378"/>
            </a:xfrm>
            <a:prstGeom prst="rect">
              <a:avLst/>
            </a:prstGeom>
            <a:noFill/>
          </p:spPr>
          <p:txBody>
            <a:bodyPr wrap="square" lIns="0" tIns="0" rIns="0" bIns="0" rtlCol="0">
              <a:spAutoFit/>
            </a:bodyPr>
            <a:lstStyle/>
            <a:p>
              <a:pPr algn="l">
                <a:spcBef>
                  <a:spcPts val="432"/>
                </a:spcBef>
              </a:pPr>
              <a:r>
                <a:rPr lang="da-DK" sz="1800" dirty="0">
                  <a:latin typeface="+mn-lt"/>
                </a:rPr>
                <a:t>Øvelser med </a:t>
              </a:r>
              <a:r>
                <a:rPr lang="da-DK" sz="1800" dirty="0" err="1">
                  <a:latin typeface="+mn-lt"/>
                </a:rPr>
                <a:t>TA’er</a:t>
              </a:r>
              <a:endParaRPr lang="da-DK" sz="1800" dirty="0">
                <a:latin typeface="+mn-lt"/>
              </a:endParaRPr>
            </a:p>
          </p:txBody>
        </p:sp>
        <p:sp>
          <p:nvSpPr>
            <p:cNvPr id="44" name="TextBox 43"/>
            <p:cNvSpPr txBox="1"/>
            <p:nvPr/>
          </p:nvSpPr>
          <p:spPr>
            <a:xfrm>
              <a:off x="1591375" y="5256737"/>
              <a:ext cx="2491817" cy="942378"/>
            </a:xfrm>
            <a:prstGeom prst="rect">
              <a:avLst/>
            </a:prstGeom>
            <a:noFill/>
          </p:spPr>
          <p:txBody>
            <a:bodyPr wrap="square" lIns="0" tIns="0" rIns="0" bIns="0" rtlCol="0">
              <a:spAutoFit/>
            </a:bodyPr>
            <a:lstStyle/>
            <a:p>
              <a:pPr algn="l">
                <a:spcBef>
                  <a:spcPts val="432"/>
                </a:spcBef>
              </a:pPr>
              <a:r>
                <a:rPr lang="da-DK" sz="1800" dirty="0">
                  <a:latin typeface="+mn-lt"/>
                </a:rPr>
                <a:t>Dagens Test (DT)</a:t>
              </a:r>
            </a:p>
          </p:txBody>
        </p:sp>
      </p:grpSp>
      <p:sp>
        <p:nvSpPr>
          <p:cNvPr id="45" name="Rectangle 44"/>
          <p:cNvSpPr/>
          <p:nvPr/>
        </p:nvSpPr>
        <p:spPr bwMode="auto">
          <a:xfrm>
            <a:off x="6188513" y="263783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46" name="Rectangle 45"/>
          <p:cNvSpPr/>
          <p:nvPr/>
        </p:nvSpPr>
        <p:spPr bwMode="auto">
          <a:xfrm>
            <a:off x="5611865" y="2638392"/>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47" name="Rectangle 46"/>
          <p:cNvSpPr/>
          <p:nvPr/>
        </p:nvSpPr>
        <p:spPr bwMode="auto">
          <a:xfrm>
            <a:off x="6775009" y="2633702"/>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48" name="Rectangle 47"/>
          <p:cNvSpPr/>
          <p:nvPr/>
        </p:nvSpPr>
        <p:spPr bwMode="auto">
          <a:xfrm>
            <a:off x="7334693" y="262982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49" name="Rectangle 48"/>
          <p:cNvSpPr/>
          <p:nvPr/>
        </p:nvSpPr>
        <p:spPr bwMode="auto">
          <a:xfrm>
            <a:off x="8497837" y="263074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50" name="Rectangle 49"/>
          <p:cNvSpPr/>
          <p:nvPr/>
        </p:nvSpPr>
        <p:spPr bwMode="auto">
          <a:xfrm>
            <a:off x="7921189" y="2631302"/>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51" name="Rectangle 50"/>
          <p:cNvSpPr/>
          <p:nvPr/>
        </p:nvSpPr>
        <p:spPr bwMode="auto">
          <a:xfrm>
            <a:off x="9084333" y="2626612"/>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52" name="Rectangle 51"/>
          <p:cNvSpPr/>
          <p:nvPr/>
        </p:nvSpPr>
        <p:spPr bwMode="auto">
          <a:xfrm>
            <a:off x="3304511" y="263931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53" name="Rectangle 52"/>
          <p:cNvSpPr/>
          <p:nvPr/>
        </p:nvSpPr>
        <p:spPr bwMode="auto">
          <a:xfrm>
            <a:off x="4467655" y="264023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54" name="Rectangle 53"/>
          <p:cNvSpPr/>
          <p:nvPr/>
        </p:nvSpPr>
        <p:spPr bwMode="auto">
          <a:xfrm>
            <a:off x="3891007" y="2640792"/>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grpSp>
        <p:nvGrpSpPr>
          <p:cNvPr id="56" name="Group 55"/>
          <p:cNvGrpSpPr/>
          <p:nvPr/>
        </p:nvGrpSpPr>
        <p:grpSpPr>
          <a:xfrm>
            <a:off x="9675985" y="2640233"/>
            <a:ext cx="1407256" cy="2574181"/>
            <a:chOff x="1342678" y="1872765"/>
            <a:chExt cx="2808312" cy="4378809"/>
          </a:xfrm>
        </p:grpSpPr>
        <p:sp>
          <p:nvSpPr>
            <p:cNvPr id="57" name="Rectangle 56"/>
            <p:cNvSpPr/>
            <p:nvPr/>
          </p:nvSpPr>
          <p:spPr bwMode="auto">
            <a:xfrm>
              <a:off x="1342678" y="1872765"/>
              <a:ext cx="2808312" cy="4378809"/>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800" b="0" i="0" u="none" strike="noStrike" cap="none" normalizeH="0" baseline="0" dirty="0" err="1">
                <a:ln>
                  <a:noFill/>
                </a:ln>
                <a:solidFill>
                  <a:srgbClr val="FFFFFF"/>
                </a:solidFill>
                <a:effectLst/>
                <a:latin typeface="+mn-lt"/>
                <a:ea typeface="ＭＳ Ｐゴシック" pitchFamily="-80" charset="-128"/>
              </a:endParaRPr>
            </a:p>
          </p:txBody>
        </p:sp>
        <p:sp>
          <p:nvSpPr>
            <p:cNvPr id="60" name="TextBox 59"/>
            <p:cNvSpPr txBox="1"/>
            <p:nvPr/>
          </p:nvSpPr>
          <p:spPr>
            <a:xfrm>
              <a:off x="1502493" y="3169744"/>
              <a:ext cx="2648497" cy="1500824"/>
            </a:xfrm>
            <a:prstGeom prst="rect">
              <a:avLst/>
            </a:prstGeom>
            <a:noFill/>
          </p:spPr>
          <p:txBody>
            <a:bodyPr wrap="square" lIns="0" tIns="0" rIns="0" bIns="0" rtlCol="0">
              <a:spAutoFit/>
            </a:bodyPr>
            <a:lstStyle/>
            <a:p>
              <a:pPr algn="ctr">
                <a:spcBef>
                  <a:spcPts val="432"/>
                </a:spcBef>
              </a:pPr>
              <a:r>
                <a:rPr lang="da-DK" sz="1800" dirty="0">
                  <a:latin typeface="+mn-lt"/>
                </a:rPr>
                <a:t>Matematik</a:t>
              </a:r>
            </a:p>
            <a:p>
              <a:pPr algn="ctr">
                <a:spcBef>
                  <a:spcPts val="432"/>
                </a:spcBef>
              </a:pPr>
              <a:r>
                <a:rPr lang="da-DK" sz="1800" dirty="0">
                  <a:latin typeface="+mn-lt"/>
                </a:rPr>
                <a:t> ”</a:t>
              </a:r>
              <a:r>
                <a:rPr lang="da-DK" sz="1800" dirty="0" err="1">
                  <a:latin typeface="+mn-lt"/>
                </a:rPr>
                <a:t>Svende-prøve</a:t>
              </a:r>
              <a:r>
                <a:rPr lang="da-DK" sz="1800" dirty="0">
                  <a:latin typeface="+mn-lt"/>
                </a:rPr>
                <a:t>”</a:t>
              </a:r>
            </a:p>
          </p:txBody>
        </p:sp>
      </p:grpSp>
      <p:sp>
        <p:nvSpPr>
          <p:cNvPr id="66" name="Rektangel: foldet hjørne 1">
            <a:extLst>
              <a:ext uri="{FF2B5EF4-FFF2-40B4-BE49-F238E27FC236}">
                <a16:creationId xmlns:a16="http://schemas.microsoft.com/office/drawing/2014/main" id="{181FE59B-3FD3-6252-6AF7-791310FFC60D}"/>
              </a:ext>
            </a:extLst>
          </p:cNvPr>
          <p:cNvSpPr/>
          <p:nvPr/>
        </p:nvSpPr>
        <p:spPr bwMode="auto">
          <a:xfrm>
            <a:off x="8172924" y="4562617"/>
            <a:ext cx="3744416" cy="1793128"/>
          </a:xfrm>
          <a:prstGeom prst="foldedCorner">
            <a:avLst/>
          </a:prstGeom>
          <a:solidFill>
            <a:srgbClr val="FFCC00"/>
          </a:solidFill>
          <a:ln w="9525" cap="flat" cmpd="sng" algn="ctr">
            <a:solidFill>
              <a:srgbClr val="FFFF0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2000" b="1" i="0" u="none" strike="noStrike" cap="none" normalizeH="0" baseline="0" dirty="0">
              <a:ln>
                <a:noFill/>
              </a:ln>
              <a:effectLst/>
              <a:latin typeface="+mn-lt"/>
            </a:endParaRPr>
          </a:p>
          <a:p>
            <a:pPr marL="0" marR="0" indent="0" algn="ctr" defTabSz="914400" rtl="0" eaLnBrk="1" fontAlgn="base" latinLnBrk="0" hangingPunct="1">
              <a:lnSpc>
                <a:spcPct val="100000"/>
              </a:lnSpc>
              <a:spcBef>
                <a:spcPts val="432"/>
              </a:spcBef>
              <a:spcAft>
                <a:spcPct val="0"/>
              </a:spcAft>
              <a:buClrTx/>
              <a:buSzTx/>
              <a:buFontTx/>
              <a:buNone/>
              <a:tabLst/>
            </a:pPr>
            <a:r>
              <a:rPr lang="da-DK" sz="2000" b="1" dirty="0">
                <a:latin typeface="+mn-lt"/>
              </a:rPr>
              <a:t>Mulighed: </a:t>
            </a:r>
          </a:p>
          <a:p>
            <a:pPr marL="0" marR="0" indent="0" algn="ctr" defTabSz="914400" rtl="0" eaLnBrk="1" fontAlgn="base" latinLnBrk="0" hangingPunct="1">
              <a:lnSpc>
                <a:spcPct val="100000"/>
              </a:lnSpc>
              <a:spcBef>
                <a:spcPts val="432"/>
              </a:spcBef>
              <a:spcAft>
                <a:spcPct val="0"/>
              </a:spcAft>
              <a:buClrTx/>
              <a:buSzTx/>
              <a:buFontTx/>
              <a:buNone/>
              <a:tabLst/>
            </a:pPr>
            <a:r>
              <a:rPr lang="da-DK" sz="2000" b="1" dirty="0">
                <a:latin typeface="+mn-lt"/>
              </a:rPr>
              <a:t>B/IB fremfor 7 skala </a:t>
            </a:r>
          </a:p>
          <a:p>
            <a:pPr marL="0" marR="0" indent="0" algn="ctr" defTabSz="914400" rtl="0" eaLnBrk="1" fontAlgn="base" latinLnBrk="0" hangingPunct="1">
              <a:lnSpc>
                <a:spcPct val="100000"/>
              </a:lnSpc>
              <a:spcBef>
                <a:spcPts val="432"/>
              </a:spcBef>
              <a:spcAft>
                <a:spcPct val="0"/>
              </a:spcAft>
              <a:buClrTx/>
              <a:buSzTx/>
              <a:buFontTx/>
              <a:buNone/>
              <a:tabLst/>
            </a:pPr>
            <a:r>
              <a:rPr lang="da-DK" sz="2000" b="1" dirty="0">
                <a:latin typeface="+mn-lt"/>
              </a:rPr>
              <a:t>for et eller begge kurser</a:t>
            </a:r>
          </a:p>
          <a:p>
            <a:pPr marL="0" marR="0" indent="0" algn="ctr" defTabSz="914400" rtl="0" eaLnBrk="1" fontAlgn="base" latinLnBrk="0" hangingPunct="1">
              <a:lnSpc>
                <a:spcPct val="100000"/>
              </a:lnSpc>
              <a:spcBef>
                <a:spcPts val="432"/>
              </a:spcBef>
              <a:spcAft>
                <a:spcPct val="0"/>
              </a:spcAft>
              <a:buClrTx/>
              <a:buSzTx/>
              <a:buFontTx/>
              <a:buNone/>
              <a:tabLst/>
            </a:pPr>
            <a:endParaRPr kumimoji="0" lang="da-DK" sz="2000" b="1" i="0" u="none" strike="noStrike" cap="none" normalizeH="0" baseline="0" dirty="0">
              <a:ln>
                <a:noFill/>
              </a:ln>
              <a:solidFill>
                <a:srgbClr val="990000"/>
              </a:solidFill>
              <a:effectLst/>
              <a:latin typeface="+mn-lt"/>
            </a:endParaRPr>
          </a:p>
        </p:txBody>
      </p:sp>
      <p:sp>
        <p:nvSpPr>
          <p:cNvPr id="29" name="Rektangel: foldet hjørne 1">
            <a:extLst>
              <a:ext uri="{FF2B5EF4-FFF2-40B4-BE49-F238E27FC236}">
                <a16:creationId xmlns:a16="http://schemas.microsoft.com/office/drawing/2014/main" id="{181FE59B-3FD3-6252-6AF7-791310FFC60D}"/>
              </a:ext>
            </a:extLst>
          </p:cNvPr>
          <p:cNvSpPr/>
          <p:nvPr/>
        </p:nvSpPr>
        <p:spPr bwMode="auto">
          <a:xfrm>
            <a:off x="3951055" y="4562617"/>
            <a:ext cx="3136035" cy="1793128"/>
          </a:xfrm>
          <a:prstGeom prst="foldedCorner">
            <a:avLst/>
          </a:prstGeom>
          <a:solidFill>
            <a:srgbClr val="FFCC00"/>
          </a:solidFill>
          <a:ln w="9525" cap="flat" cmpd="sng" algn="ctr">
            <a:solidFill>
              <a:srgbClr val="FFFF0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2000" b="1" i="0" u="none" strike="noStrike" cap="none" normalizeH="0" baseline="0" dirty="0">
              <a:ln>
                <a:noFill/>
              </a:ln>
              <a:effectLst/>
              <a:latin typeface="+mn-lt"/>
            </a:endParaRPr>
          </a:p>
          <a:p>
            <a:pPr marL="0" marR="0" indent="0" algn="ctr" defTabSz="914400" rtl="0" eaLnBrk="1" fontAlgn="base" latinLnBrk="0" hangingPunct="1">
              <a:lnSpc>
                <a:spcPct val="100000"/>
              </a:lnSpc>
              <a:spcBef>
                <a:spcPts val="432"/>
              </a:spcBef>
              <a:spcAft>
                <a:spcPct val="0"/>
              </a:spcAft>
              <a:buClrTx/>
              <a:buSzTx/>
              <a:buFontTx/>
              <a:buNone/>
              <a:tabLst/>
            </a:pPr>
            <a:r>
              <a:rPr lang="da-DK" sz="2000" b="1" dirty="0">
                <a:latin typeface="+mn-lt"/>
              </a:rPr>
              <a:t>Fast dag om ugen</a:t>
            </a:r>
          </a:p>
        </p:txBody>
      </p:sp>
      <p:sp>
        <p:nvSpPr>
          <p:cNvPr id="31" name="Rektangel: foldet hjørne 1">
            <a:extLst>
              <a:ext uri="{FF2B5EF4-FFF2-40B4-BE49-F238E27FC236}">
                <a16:creationId xmlns:a16="http://schemas.microsoft.com/office/drawing/2014/main" id="{181FE59B-3FD3-6252-6AF7-791310FFC60D}"/>
              </a:ext>
            </a:extLst>
          </p:cNvPr>
          <p:cNvSpPr/>
          <p:nvPr/>
        </p:nvSpPr>
        <p:spPr bwMode="auto">
          <a:xfrm>
            <a:off x="4904173" y="2072310"/>
            <a:ext cx="3136035" cy="1793128"/>
          </a:xfrm>
          <a:prstGeom prst="foldedCorner">
            <a:avLst/>
          </a:prstGeom>
          <a:solidFill>
            <a:srgbClr val="FFCC00"/>
          </a:solidFill>
          <a:ln w="9525" cap="flat" cmpd="sng" algn="ctr">
            <a:solidFill>
              <a:srgbClr val="FFFF0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2000" b="1" dirty="0">
                <a:latin typeface="+mn-lt"/>
              </a:rPr>
              <a:t>Fx onsdag, alle studerende i Lyngby</a:t>
            </a:r>
          </a:p>
          <a:p>
            <a:pPr marL="0" marR="0" indent="0" algn="ctr" defTabSz="914400" rtl="0" eaLnBrk="1" fontAlgn="base" latinLnBrk="0" hangingPunct="1">
              <a:lnSpc>
                <a:spcPct val="100000"/>
              </a:lnSpc>
              <a:spcBef>
                <a:spcPts val="432"/>
              </a:spcBef>
              <a:spcAft>
                <a:spcPct val="0"/>
              </a:spcAft>
              <a:buClrTx/>
              <a:buSzTx/>
              <a:buFontTx/>
              <a:buNone/>
              <a:tabLst/>
            </a:pPr>
            <a:endParaRPr kumimoji="0" lang="da-DK" sz="2000" b="1" i="0" u="none" strike="noStrike" cap="none" normalizeH="0" baseline="0" dirty="0">
              <a:ln>
                <a:noFill/>
              </a:ln>
              <a:effectLst/>
              <a:latin typeface="+mn-lt"/>
            </a:endParaRPr>
          </a:p>
        </p:txBody>
      </p:sp>
      <p:sp>
        <p:nvSpPr>
          <p:cNvPr id="32" name="Rektangel: foldet hjørne 1">
            <a:extLst>
              <a:ext uri="{FF2B5EF4-FFF2-40B4-BE49-F238E27FC236}">
                <a16:creationId xmlns:a16="http://schemas.microsoft.com/office/drawing/2014/main" id="{181FE59B-3FD3-6252-6AF7-791310FFC60D}"/>
              </a:ext>
            </a:extLst>
          </p:cNvPr>
          <p:cNvSpPr/>
          <p:nvPr/>
        </p:nvSpPr>
        <p:spPr bwMode="auto">
          <a:xfrm>
            <a:off x="8327454" y="1558229"/>
            <a:ext cx="3558153" cy="1793128"/>
          </a:xfrm>
          <a:prstGeom prst="foldedCorner">
            <a:avLst/>
          </a:prstGeom>
          <a:solidFill>
            <a:srgbClr val="FFCC00"/>
          </a:solidFill>
          <a:ln w="9525" cap="flat" cmpd="sng" algn="ctr">
            <a:solidFill>
              <a:srgbClr val="FFFF0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2000" b="1" dirty="0">
                <a:latin typeface="+mn-lt"/>
              </a:rPr>
              <a:t>To gange på samme dag:</a:t>
            </a:r>
          </a:p>
          <a:p>
            <a:pPr marL="0" marR="0" indent="0" algn="ctr" defTabSz="914400" rtl="0" eaLnBrk="1" fontAlgn="base" latinLnBrk="0" hangingPunct="1">
              <a:lnSpc>
                <a:spcPct val="100000"/>
              </a:lnSpc>
              <a:spcBef>
                <a:spcPts val="432"/>
              </a:spcBef>
              <a:spcAft>
                <a:spcPct val="0"/>
              </a:spcAft>
              <a:buClrTx/>
              <a:buSzTx/>
              <a:buFontTx/>
              <a:buNone/>
              <a:tabLst/>
            </a:pPr>
            <a:r>
              <a:rPr lang="da-DK" sz="2000" b="1" dirty="0">
                <a:latin typeface="+mn-lt"/>
              </a:rPr>
              <a:t>8-15 og 10-17</a:t>
            </a:r>
          </a:p>
          <a:p>
            <a:pPr marL="0" marR="0" indent="0" algn="ctr" defTabSz="914400" rtl="0" eaLnBrk="1" fontAlgn="base" latinLnBrk="0" hangingPunct="1">
              <a:lnSpc>
                <a:spcPct val="100000"/>
              </a:lnSpc>
              <a:spcBef>
                <a:spcPts val="432"/>
              </a:spcBef>
              <a:spcAft>
                <a:spcPct val="0"/>
              </a:spcAft>
              <a:buClrTx/>
              <a:buSzTx/>
              <a:buFontTx/>
              <a:buNone/>
              <a:tabLst/>
            </a:pPr>
            <a:r>
              <a:rPr lang="da-DK" sz="2000" b="1" dirty="0">
                <a:latin typeface="+mn-lt"/>
              </a:rPr>
              <a:t>Aud. fra 8-10 og 10-12 </a:t>
            </a:r>
          </a:p>
        </p:txBody>
      </p:sp>
    </p:spTree>
    <p:extLst>
      <p:ext uri="{BB962C8B-B14F-4D97-AF65-F5344CB8AC3E}">
        <p14:creationId xmlns:p14="http://schemas.microsoft.com/office/powerpoint/2010/main" val="295388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66" grpId="0" animBg="1"/>
      <p:bldP spid="29"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Navnet - Basismat</a:t>
            </a:r>
          </a:p>
        </p:txBody>
      </p:sp>
      <p:sp>
        <p:nvSpPr>
          <p:cNvPr id="3" name="Content Placeholder 2"/>
          <p:cNvSpPr>
            <a:spLocks noGrp="1"/>
          </p:cNvSpPr>
          <p:nvPr>
            <p:ph idx="1"/>
          </p:nvPr>
        </p:nvSpPr>
        <p:spPr/>
        <p:txBody>
          <a:bodyPr/>
          <a:lstStyle/>
          <a:p>
            <a:pPr marL="0" indent="0">
              <a:buNone/>
            </a:pPr>
            <a:endParaRPr lang="da-DK" dirty="0"/>
          </a:p>
          <a:p>
            <a:pPr marL="0" indent="0">
              <a:buNone/>
            </a:pPr>
            <a:r>
              <a:rPr lang="da-DK" dirty="0"/>
              <a:t>Formålsparagraf: Analyser, Abstraher, Modeller, Beregn (modelleringscirklen)</a:t>
            </a:r>
          </a:p>
          <a:p>
            <a:endParaRPr lang="da-DK" dirty="0"/>
          </a:p>
          <a:p>
            <a:pPr marL="0" indent="0">
              <a:buNone/>
            </a:pPr>
            <a:endParaRPr lang="da-DK" dirty="0"/>
          </a:p>
          <a:p>
            <a:r>
              <a:rPr lang="da-DK" dirty="0" err="1"/>
              <a:t>DiploMat</a:t>
            </a:r>
            <a:r>
              <a:rPr lang="da-DK" dirty="0"/>
              <a:t> 1 – Analyse og modellering</a:t>
            </a:r>
          </a:p>
          <a:p>
            <a:r>
              <a:rPr lang="da-DK" dirty="0" err="1"/>
              <a:t>DiploMat</a:t>
            </a:r>
            <a:r>
              <a:rPr lang="da-DK" dirty="0"/>
              <a:t> 2 – Lineær algebra og modellering</a:t>
            </a:r>
          </a:p>
          <a:p>
            <a:endParaRPr lang="da-DK" dirty="0"/>
          </a:p>
          <a:p>
            <a:r>
              <a:rPr lang="da-DK" dirty="0"/>
              <a:t>(Introduktion til) matematik for diplomingeniører 1 – Analyse og modellering</a:t>
            </a:r>
          </a:p>
          <a:p>
            <a:r>
              <a:rPr lang="da-DK" dirty="0"/>
              <a:t>(Introduktion til) matematik for diplomingeniører 2 – Lineær algebra og modellering</a:t>
            </a:r>
          </a:p>
          <a:p>
            <a:endParaRPr lang="da-DK" dirty="0"/>
          </a:p>
          <a:p>
            <a:r>
              <a:rPr lang="da-DK" dirty="0" err="1"/>
              <a:t>IntroMat</a:t>
            </a:r>
            <a:r>
              <a:rPr lang="da-DK" dirty="0"/>
              <a:t> 1 – Analyse og modellering</a:t>
            </a:r>
          </a:p>
          <a:p>
            <a:r>
              <a:rPr lang="da-DK" dirty="0" err="1"/>
              <a:t>IntroMat</a:t>
            </a:r>
            <a:r>
              <a:rPr lang="da-DK" dirty="0"/>
              <a:t> 2 – Lineær algebra og modellering</a:t>
            </a:r>
          </a:p>
          <a:p>
            <a:endParaRPr lang="da-DK" dirty="0"/>
          </a:p>
          <a:p>
            <a:endParaRPr lang="da-DK" dirty="0"/>
          </a:p>
          <a:p>
            <a:endParaRPr lang="da-DK" dirty="0"/>
          </a:p>
          <a:p>
            <a:endParaRPr lang="da-DK" dirty="0"/>
          </a:p>
          <a:p>
            <a:endParaRPr lang="da-DK" dirty="0"/>
          </a:p>
        </p:txBody>
      </p:sp>
      <p:sp>
        <p:nvSpPr>
          <p:cNvPr id="4" name="Slide Number Placeholder 3"/>
          <p:cNvSpPr>
            <a:spLocks noGrp="1"/>
          </p:cNvSpPr>
          <p:nvPr>
            <p:ph type="sldNum" sz="quarter" idx="11"/>
          </p:nvPr>
        </p:nvSpPr>
        <p:spPr/>
        <p:txBody>
          <a:bodyPr/>
          <a:lstStyle/>
          <a:p>
            <a:fld id="{103EA872-A674-449B-A120-B97244F8E91D}" type="slidenum">
              <a:rPr lang="da-DK" smtClean="0"/>
              <a:pPr/>
              <a:t>29</a:t>
            </a:fld>
            <a:endParaRPr lang="da-DK" dirty="0"/>
          </a:p>
        </p:txBody>
      </p:sp>
    </p:spTree>
    <p:extLst>
      <p:ext uri="{BB962C8B-B14F-4D97-AF65-F5344CB8AC3E}">
        <p14:creationId xmlns:p14="http://schemas.microsoft.com/office/powerpoint/2010/main" val="397489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25AB-85B7-5105-B959-EA6B10DF9E55}"/>
              </a:ext>
            </a:extLst>
          </p:cNvPr>
          <p:cNvSpPr>
            <a:spLocks noGrp="1"/>
          </p:cNvSpPr>
          <p:nvPr>
            <p:ph type="title"/>
          </p:nvPr>
        </p:nvSpPr>
        <p:spPr>
          <a:xfrm>
            <a:off x="1774726" y="426127"/>
            <a:ext cx="9312374" cy="972716"/>
          </a:xfrm>
        </p:spPr>
        <p:txBody>
          <a:bodyPr wrap="square" anchor="b">
            <a:normAutofit/>
          </a:bodyPr>
          <a:lstStyle/>
          <a:p>
            <a:r>
              <a:rPr lang="da-DK" dirty="0"/>
              <a:t>DAGSORDEN</a:t>
            </a:r>
            <a:endParaRPr lang="da-DK" sz="2000" b="0" dirty="0"/>
          </a:p>
        </p:txBody>
      </p:sp>
      <p:sp>
        <p:nvSpPr>
          <p:cNvPr id="3" name="Content Placeholder 2">
            <a:extLst>
              <a:ext uri="{FF2B5EF4-FFF2-40B4-BE49-F238E27FC236}">
                <a16:creationId xmlns:a16="http://schemas.microsoft.com/office/drawing/2014/main" id="{03545906-CA74-4500-B490-6CAA1B233015}"/>
              </a:ext>
            </a:extLst>
          </p:cNvPr>
          <p:cNvSpPr>
            <a:spLocks noGrp="1"/>
          </p:cNvSpPr>
          <p:nvPr>
            <p:ph sz="half" idx="1"/>
          </p:nvPr>
        </p:nvSpPr>
        <p:spPr>
          <a:xfrm>
            <a:off x="1774800" y="1706399"/>
            <a:ext cx="4410177" cy="4546800"/>
          </a:xfrm>
        </p:spPr>
        <p:txBody>
          <a:bodyPr wrap="square" anchor="t">
            <a:normAutofit/>
          </a:bodyPr>
          <a:lstStyle/>
          <a:p>
            <a:pPr>
              <a:buFont typeface="Wingdings" panose="05000000000000000000" pitchFamily="2" charset="2"/>
              <a:buChar char="§"/>
            </a:pPr>
            <a:r>
              <a:rPr lang="da-DK" dirty="0"/>
              <a:t>Velkomst</a:t>
            </a:r>
          </a:p>
          <a:p>
            <a:pPr>
              <a:buFont typeface="Wingdings" panose="05000000000000000000" pitchFamily="2" charset="2"/>
              <a:buChar char="§"/>
            </a:pPr>
            <a:endParaRPr lang="da-DK" dirty="0"/>
          </a:p>
          <a:p>
            <a:pPr>
              <a:buFont typeface="Wingdings" panose="05000000000000000000" pitchFamily="2" charset="2"/>
              <a:buChar char="§"/>
            </a:pPr>
            <a:r>
              <a:rPr lang="da-DK" dirty="0"/>
              <a:t>Brush-up kurset</a:t>
            </a:r>
          </a:p>
          <a:p>
            <a:pPr>
              <a:buFont typeface="Wingdings" panose="05000000000000000000" pitchFamily="2" charset="2"/>
              <a:buChar char="§"/>
            </a:pPr>
            <a:endParaRPr lang="da-DK" dirty="0"/>
          </a:p>
          <a:p>
            <a:pPr marL="0" indent="0">
              <a:buNone/>
            </a:pPr>
            <a:r>
              <a:rPr lang="da-DK" dirty="0"/>
              <a:t>Pause</a:t>
            </a:r>
          </a:p>
          <a:p>
            <a:pPr>
              <a:buFont typeface="Wingdings" panose="05000000000000000000" pitchFamily="2" charset="2"/>
              <a:buChar char="§"/>
            </a:pPr>
            <a:endParaRPr lang="da-DK" dirty="0"/>
          </a:p>
          <a:p>
            <a:pPr>
              <a:buFont typeface="Wingdings" panose="05000000000000000000" pitchFamily="2" charset="2"/>
              <a:buChar char="§"/>
            </a:pPr>
            <a:r>
              <a:rPr lang="da-DK" dirty="0"/>
              <a:t>Basismat 2</a:t>
            </a:r>
          </a:p>
          <a:p>
            <a:pPr>
              <a:buFont typeface="Wingdings" panose="05000000000000000000" pitchFamily="2" charset="2"/>
              <a:buChar char="§"/>
            </a:pPr>
            <a:endParaRPr lang="da-DK" dirty="0"/>
          </a:p>
          <a:p>
            <a:pPr>
              <a:buFont typeface="Wingdings" panose="05000000000000000000" pitchFamily="2" charset="2"/>
              <a:buChar char="§"/>
            </a:pPr>
            <a:r>
              <a:rPr lang="da-DK" dirty="0"/>
              <a:t>Eventuelt</a:t>
            </a:r>
          </a:p>
          <a:p>
            <a:pPr>
              <a:buFont typeface="Wingdings" panose="05000000000000000000" pitchFamily="2" charset="2"/>
              <a:buChar char="§"/>
            </a:pPr>
            <a:endParaRPr lang="da-DK" dirty="0"/>
          </a:p>
        </p:txBody>
      </p:sp>
      <p:sp>
        <p:nvSpPr>
          <p:cNvPr id="4" name="Slide Number Placeholder 3">
            <a:extLst>
              <a:ext uri="{FF2B5EF4-FFF2-40B4-BE49-F238E27FC236}">
                <a16:creationId xmlns:a16="http://schemas.microsoft.com/office/drawing/2014/main" id="{402DFAFC-30D4-F958-54AC-9A45F687B3A8}"/>
              </a:ext>
            </a:extLst>
          </p:cNvPr>
          <p:cNvSpPr>
            <a:spLocks noGrp="1"/>
          </p:cNvSpPr>
          <p:nvPr>
            <p:ph type="sldNum" sz="quarter" idx="11"/>
          </p:nvPr>
        </p:nvSpPr>
        <p:spPr>
          <a:xfrm>
            <a:off x="11506450" y="6541200"/>
            <a:ext cx="432600" cy="316800"/>
          </a:xfrm>
        </p:spPr>
        <p:txBody>
          <a:bodyPr anchor="ctr">
            <a:norm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da-DK"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a:t>
            </a:fld>
            <a:endParaRPr kumimoji="0" lang="da-DK"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pic>
        <p:nvPicPr>
          <p:cNvPr id="7" name="Billede 6">
            <a:extLst>
              <a:ext uri="{FF2B5EF4-FFF2-40B4-BE49-F238E27FC236}">
                <a16:creationId xmlns:a16="http://schemas.microsoft.com/office/drawing/2014/main" id="{11B3233A-2D11-C490-98AD-3AE572876C6C}"/>
              </a:ext>
            </a:extLst>
          </p:cNvPr>
          <p:cNvPicPr>
            <a:picLocks noChangeAspect="1"/>
          </p:cNvPicPr>
          <p:nvPr/>
        </p:nvPicPr>
        <p:blipFill>
          <a:blip r:embed="rId2"/>
          <a:stretch>
            <a:fillRect/>
          </a:stretch>
        </p:blipFill>
        <p:spPr>
          <a:xfrm>
            <a:off x="5375428" y="1196752"/>
            <a:ext cx="6123754" cy="4362332"/>
          </a:xfrm>
          <a:prstGeom prst="rect">
            <a:avLst/>
          </a:prstGeom>
        </p:spPr>
      </p:pic>
    </p:spTree>
    <p:extLst>
      <p:ext uri="{BB962C8B-B14F-4D97-AF65-F5344CB8AC3E}">
        <p14:creationId xmlns:p14="http://schemas.microsoft.com/office/powerpoint/2010/main" val="2095450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Diplomingeniøruddannelser i faglige familier</a:t>
            </a:r>
          </a:p>
        </p:txBody>
      </p:sp>
      <p:sp>
        <p:nvSpPr>
          <p:cNvPr id="4" name="Slide Number Placeholder 3"/>
          <p:cNvSpPr>
            <a:spLocks noGrp="1"/>
          </p:cNvSpPr>
          <p:nvPr>
            <p:ph type="sldNum" sz="quarter" idx="11"/>
          </p:nvPr>
        </p:nvSpPr>
        <p:spPr/>
        <p:txBody>
          <a:bodyPr/>
          <a:lstStyle/>
          <a:p>
            <a:fld id="{103EA872-A674-449B-A120-B97244F8E91D}" type="slidenum">
              <a:rPr lang="da-DK" smtClean="0"/>
              <a:pPr/>
              <a:t>30</a:t>
            </a:fld>
            <a:endParaRPr lang="da-DK" dirty="0"/>
          </a:p>
        </p:txBody>
      </p:sp>
      <p:sp>
        <p:nvSpPr>
          <p:cNvPr id="5" name="Oval 4"/>
          <p:cNvSpPr/>
          <p:nvPr/>
        </p:nvSpPr>
        <p:spPr bwMode="auto">
          <a:xfrm>
            <a:off x="6212946" y="2175857"/>
            <a:ext cx="4104456" cy="1728192"/>
          </a:xfrm>
          <a:prstGeom prst="ellipse">
            <a:avLst/>
          </a:prstGeom>
          <a:solidFill>
            <a:schemeClr val="accent4">
              <a:lumMod val="50000"/>
              <a:lumOff val="50000"/>
            </a:schemeClr>
          </a:solidFill>
          <a:ln w="9525" cap="flat" cmpd="sng" algn="ctr">
            <a:solidFill>
              <a:schemeClr val="accent2"/>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3000" b="1" dirty="0">
                <a:solidFill>
                  <a:srgbClr val="FFFFFF"/>
                </a:solidFill>
                <a:latin typeface="+mn-lt"/>
              </a:rPr>
              <a:t>Software</a:t>
            </a:r>
            <a:endParaRPr kumimoji="0" lang="da-DK" sz="3000" b="1" i="0" u="none" strike="noStrike" cap="none" normalizeH="0" baseline="0" dirty="0">
              <a:ln>
                <a:noFill/>
              </a:ln>
              <a:solidFill>
                <a:srgbClr val="FFFFFF"/>
              </a:solidFill>
              <a:effectLst/>
              <a:latin typeface="+mn-lt"/>
            </a:endParaRPr>
          </a:p>
        </p:txBody>
      </p:sp>
      <p:sp>
        <p:nvSpPr>
          <p:cNvPr id="6" name="Oval 5"/>
          <p:cNvSpPr/>
          <p:nvPr/>
        </p:nvSpPr>
        <p:spPr bwMode="auto">
          <a:xfrm>
            <a:off x="7803432" y="3804896"/>
            <a:ext cx="4104456" cy="1728192"/>
          </a:xfrm>
          <a:prstGeom prst="ellipse">
            <a:avLst/>
          </a:prstGeom>
          <a:solidFill>
            <a:schemeClr val="accent4">
              <a:lumMod val="50000"/>
              <a:lumOff val="50000"/>
            </a:schemeClr>
          </a:solidFill>
          <a:ln w="9525" cap="flat" cmpd="sng" algn="ctr">
            <a:solidFill>
              <a:schemeClr val="accent2"/>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3000" b="1" dirty="0" err="1">
                <a:solidFill>
                  <a:srgbClr val="FFFFFF"/>
                </a:solidFill>
                <a:latin typeface="+mn-lt"/>
              </a:rPr>
              <a:t>Elektro</a:t>
            </a:r>
            <a:r>
              <a:rPr lang="da-DK" sz="3000" b="1" dirty="0">
                <a:solidFill>
                  <a:srgbClr val="FFFFFF"/>
                </a:solidFill>
                <a:latin typeface="+mn-lt"/>
              </a:rPr>
              <a:t>/Energi</a:t>
            </a:r>
            <a:endParaRPr kumimoji="0" lang="da-DK" sz="3000" b="1" i="0" u="none" strike="noStrike" cap="none" normalizeH="0" baseline="0" dirty="0">
              <a:ln>
                <a:noFill/>
              </a:ln>
              <a:solidFill>
                <a:srgbClr val="FFFFFF"/>
              </a:solidFill>
              <a:effectLst/>
              <a:latin typeface="+mn-lt"/>
            </a:endParaRPr>
          </a:p>
        </p:txBody>
      </p:sp>
      <p:sp>
        <p:nvSpPr>
          <p:cNvPr id="7" name="Oval 6"/>
          <p:cNvSpPr/>
          <p:nvPr/>
        </p:nvSpPr>
        <p:spPr bwMode="auto">
          <a:xfrm>
            <a:off x="46534" y="3660880"/>
            <a:ext cx="4104456" cy="1728192"/>
          </a:xfrm>
          <a:prstGeom prst="ellipse">
            <a:avLst/>
          </a:prstGeom>
          <a:solidFill>
            <a:schemeClr val="accent4">
              <a:lumMod val="50000"/>
              <a:lumOff val="50000"/>
            </a:schemeClr>
          </a:solidFill>
          <a:ln w="9525" cap="flat" cmpd="sng" algn="ctr">
            <a:solidFill>
              <a:schemeClr val="accent2"/>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3000" b="1" dirty="0">
                <a:solidFill>
                  <a:srgbClr val="FFFFFF"/>
                </a:solidFill>
                <a:latin typeface="+mn-lt"/>
              </a:rPr>
              <a:t>Bygge/Anlæg</a:t>
            </a:r>
            <a:endParaRPr kumimoji="0" lang="da-DK" sz="3000" b="1" i="0" u="none" strike="noStrike" cap="none" normalizeH="0" baseline="0" dirty="0">
              <a:ln>
                <a:noFill/>
              </a:ln>
              <a:solidFill>
                <a:srgbClr val="FFFFFF"/>
              </a:solidFill>
              <a:effectLst/>
              <a:latin typeface="+mn-lt"/>
            </a:endParaRPr>
          </a:p>
        </p:txBody>
      </p:sp>
      <p:sp>
        <p:nvSpPr>
          <p:cNvPr id="8" name="Oval 7"/>
          <p:cNvSpPr/>
          <p:nvPr/>
        </p:nvSpPr>
        <p:spPr bwMode="auto">
          <a:xfrm>
            <a:off x="2074826" y="2132856"/>
            <a:ext cx="4104456" cy="1728192"/>
          </a:xfrm>
          <a:prstGeom prst="ellipse">
            <a:avLst/>
          </a:prstGeom>
          <a:solidFill>
            <a:schemeClr val="accent4">
              <a:lumMod val="50000"/>
              <a:lumOff val="50000"/>
            </a:schemeClr>
          </a:solidFill>
          <a:ln w="9525" cap="flat" cmpd="sng" algn="ctr">
            <a:solidFill>
              <a:schemeClr val="accent2"/>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r>
              <a:rPr lang="da-DK" sz="3000" b="1" dirty="0">
                <a:solidFill>
                  <a:srgbClr val="FFFFFF"/>
                </a:solidFill>
                <a:latin typeface="+mn-lt"/>
              </a:rPr>
              <a:t>Industri</a:t>
            </a:r>
            <a:endParaRPr kumimoji="0" lang="da-DK" sz="3000" b="1" i="0" u="none" strike="noStrike" cap="none" normalizeH="0" baseline="0" dirty="0">
              <a:ln>
                <a:noFill/>
              </a:ln>
              <a:solidFill>
                <a:srgbClr val="FFFFFF"/>
              </a:solidFill>
              <a:effectLst/>
              <a:latin typeface="+mn-lt"/>
            </a:endParaRPr>
          </a:p>
        </p:txBody>
      </p:sp>
      <p:sp>
        <p:nvSpPr>
          <p:cNvPr id="9" name="Oval 8"/>
          <p:cNvSpPr/>
          <p:nvPr/>
        </p:nvSpPr>
        <p:spPr bwMode="auto">
          <a:xfrm>
            <a:off x="3860872" y="4324808"/>
            <a:ext cx="4104456" cy="1728192"/>
          </a:xfrm>
          <a:prstGeom prst="ellipse">
            <a:avLst/>
          </a:prstGeom>
          <a:solidFill>
            <a:schemeClr val="accent4">
              <a:lumMod val="50000"/>
              <a:lumOff val="50000"/>
            </a:schemeClr>
          </a:solidFill>
          <a:ln w="9525" cap="flat" cmpd="sng" algn="ctr">
            <a:solidFill>
              <a:schemeClr val="accent2"/>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spcBef>
                <a:spcPts val="432"/>
              </a:spcBef>
            </a:pPr>
            <a:r>
              <a:rPr lang="da-DK" sz="3000" b="1" dirty="0">
                <a:solidFill>
                  <a:srgbClr val="FFFFFF"/>
                </a:solidFill>
                <a:latin typeface="+mn-lt"/>
              </a:rPr>
              <a:t>Kemi/Biotek</a:t>
            </a:r>
            <a:endParaRPr kumimoji="0" lang="da-DK" sz="3000" b="1" i="0" u="none" strike="noStrike" cap="none" normalizeH="0" baseline="0" dirty="0">
              <a:ln>
                <a:noFill/>
              </a:ln>
              <a:solidFill>
                <a:srgbClr val="FFFFFF"/>
              </a:solidFill>
              <a:effectLst/>
              <a:latin typeface="+mn-lt"/>
            </a:endParaRPr>
          </a:p>
        </p:txBody>
      </p:sp>
    </p:spTree>
    <p:extLst>
      <p:ext uri="{BB962C8B-B14F-4D97-AF65-F5344CB8AC3E}">
        <p14:creationId xmlns:p14="http://schemas.microsoft.com/office/powerpoint/2010/main" val="755024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CDDC-DEF3-29C4-4AF9-CA11A1057340}"/>
              </a:ext>
            </a:extLst>
          </p:cNvPr>
          <p:cNvSpPr>
            <a:spLocks noGrp="1"/>
          </p:cNvSpPr>
          <p:nvPr>
            <p:ph type="title"/>
          </p:nvPr>
        </p:nvSpPr>
        <p:spPr/>
        <p:txBody>
          <a:bodyPr/>
          <a:lstStyle/>
          <a:p>
            <a:r>
              <a:rPr lang="da-DK" dirty="0"/>
              <a:t>Hvorfor familier? </a:t>
            </a:r>
          </a:p>
        </p:txBody>
      </p:sp>
      <p:sp>
        <p:nvSpPr>
          <p:cNvPr id="3" name="Pladsholder til indhold 2">
            <a:extLst>
              <a:ext uri="{FF2B5EF4-FFF2-40B4-BE49-F238E27FC236}">
                <a16:creationId xmlns:a16="http://schemas.microsoft.com/office/drawing/2014/main" id="{33A3FFCB-97AE-56EB-4362-2D75A4FCC574}"/>
              </a:ext>
            </a:extLst>
          </p:cNvPr>
          <p:cNvSpPr>
            <a:spLocks noGrp="1"/>
          </p:cNvSpPr>
          <p:nvPr>
            <p:ph idx="1"/>
          </p:nvPr>
        </p:nvSpPr>
        <p:spPr/>
        <p:txBody>
          <a:bodyPr/>
          <a:lstStyle/>
          <a:p>
            <a:r>
              <a:rPr lang="da-DK" sz="2400" dirty="0"/>
              <a:t>Mindre grupper af studieledere, der har meget til fælles</a:t>
            </a:r>
          </a:p>
          <a:p>
            <a:endParaRPr lang="da-DK" sz="2400" dirty="0"/>
          </a:p>
          <a:p>
            <a:r>
              <a:rPr lang="da-DK" sz="2400" dirty="0"/>
              <a:t>Udnytte hinandens studieplaner og kurser</a:t>
            </a:r>
          </a:p>
          <a:p>
            <a:pPr lvl="1"/>
            <a:r>
              <a:rPr lang="da-DK" sz="2400" dirty="0"/>
              <a:t> Identificere oplagte kurser til egen uddannelse</a:t>
            </a:r>
          </a:p>
          <a:p>
            <a:pPr lvl="1"/>
            <a:r>
              <a:rPr lang="da-DK" sz="2400" dirty="0"/>
              <a:t> Opdage oplagte tilvalgskurser </a:t>
            </a:r>
          </a:p>
          <a:p>
            <a:endParaRPr lang="da-DK" sz="2400" dirty="0"/>
          </a:p>
          <a:p>
            <a:r>
              <a:rPr lang="da-DK" sz="2400" dirty="0"/>
              <a:t>Samlæsning af familiekurser</a:t>
            </a:r>
          </a:p>
          <a:p>
            <a:pPr lvl="1"/>
            <a:r>
              <a:rPr lang="da-DK" sz="2400" dirty="0"/>
              <a:t> Bedre realiering af de akutte besparelser</a:t>
            </a:r>
          </a:p>
          <a:p>
            <a:pPr lvl="1"/>
            <a:r>
              <a:rPr lang="da-DK" sz="2400" dirty="0"/>
              <a:t> Skaber tid til specialkurser og videregående tilvalgskurser</a:t>
            </a:r>
          </a:p>
          <a:p>
            <a:pPr lvl="1"/>
            <a:r>
              <a:rPr lang="da-DK" sz="2400" dirty="0"/>
              <a:t> Ensartet fagligt fundament for familiestuderende i familie-  </a:t>
            </a:r>
            <a:r>
              <a:rPr lang="da-DK" sz="2400" dirty="0">
                <a:solidFill>
                  <a:schemeClr val="bg1"/>
                </a:solidFill>
              </a:rPr>
              <a:t>.</a:t>
            </a:r>
            <a:r>
              <a:rPr lang="da-DK" sz="2400" dirty="0"/>
              <a:t>tilvalgskurser</a:t>
            </a:r>
          </a:p>
          <a:p>
            <a:pPr lvl="1"/>
            <a:endParaRPr lang="da-DK" sz="2400" dirty="0"/>
          </a:p>
        </p:txBody>
      </p:sp>
      <p:sp>
        <p:nvSpPr>
          <p:cNvPr id="4" name="Pladsholder til slidenummer 3">
            <a:extLst>
              <a:ext uri="{FF2B5EF4-FFF2-40B4-BE49-F238E27FC236}">
                <a16:creationId xmlns:a16="http://schemas.microsoft.com/office/drawing/2014/main" id="{64EF40EE-9171-547A-914C-746E8BC28FD0}"/>
              </a:ext>
            </a:extLst>
          </p:cNvPr>
          <p:cNvSpPr>
            <a:spLocks noGrp="1"/>
          </p:cNvSpPr>
          <p:nvPr>
            <p:ph type="sldNum" sz="quarter" idx="11"/>
          </p:nvPr>
        </p:nvSpPr>
        <p:spPr/>
        <p:txBody>
          <a:bodyPr/>
          <a:lstStyle/>
          <a:p>
            <a:fld id="{103EA872-A674-449B-A120-B97244F8E91D}" type="slidenum">
              <a:rPr lang="da-DK" smtClean="0"/>
              <a:pPr/>
              <a:t>31</a:t>
            </a:fld>
            <a:endParaRPr lang="da-DK" dirty="0"/>
          </a:p>
        </p:txBody>
      </p:sp>
    </p:spTree>
    <p:extLst>
      <p:ext uri="{BB962C8B-B14F-4D97-AF65-F5344CB8AC3E}">
        <p14:creationId xmlns:p14="http://schemas.microsoft.com/office/powerpoint/2010/main" val="240218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p:txBody>
          <a:bodyPr/>
          <a:lstStyle/>
          <a:p>
            <a:r>
              <a:rPr lang="da-DK" dirty="0"/>
              <a:t>Bud på faglige familier</a:t>
            </a:r>
          </a:p>
        </p:txBody>
      </p:sp>
      <p:sp>
        <p:nvSpPr>
          <p:cNvPr id="4" name="Slide Number Placeholder 3"/>
          <p:cNvSpPr>
            <a:spLocks noGrp="1"/>
          </p:cNvSpPr>
          <p:nvPr>
            <p:ph type="sldNum" sz="quarter" idx="11"/>
          </p:nvPr>
        </p:nvSpPr>
        <p:spPr/>
        <p:txBody>
          <a:bodyPr/>
          <a:lstStyle/>
          <a:p>
            <a:fld id="{103EA872-A674-449B-A120-B97244F8E91D}" type="slidenum">
              <a:rPr lang="da-DK" smtClean="0"/>
              <a:pPr/>
              <a:t>32</a:t>
            </a:fld>
            <a:endParaRPr lang="da-DK" dirty="0"/>
          </a:p>
        </p:txBody>
      </p:sp>
      <p:graphicFrame>
        <p:nvGraphicFramePr>
          <p:cNvPr id="6" name="Google Shape;167;p21"/>
          <p:cNvGraphicFramePr/>
          <p:nvPr/>
        </p:nvGraphicFramePr>
        <p:xfrm>
          <a:off x="406574" y="1556792"/>
          <a:ext cx="11532476" cy="4742430"/>
        </p:xfrm>
        <a:graphic>
          <a:graphicData uri="http://schemas.openxmlformats.org/drawingml/2006/table">
            <a:tbl>
              <a:tblPr>
                <a:noFill/>
              </a:tblPr>
              <a:tblGrid>
                <a:gridCol w="2304256">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238966">
                  <a:extLst>
                    <a:ext uri="{9D8B030D-6E8A-4147-A177-3AD203B41FA5}">
                      <a16:colId xmlns:a16="http://schemas.microsoft.com/office/drawing/2014/main" val="20002"/>
                    </a:ext>
                  </a:extLst>
                </a:gridCol>
                <a:gridCol w="2306495">
                  <a:extLst>
                    <a:ext uri="{9D8B030D-6E8A-4147-A177-3AD203B41FA5}">
                      <a16:colId xmlns:a16="http://schemas.microsoft.com/office/drawing/2014/main" val="20003"/>
                    </a:ext>
                  </a:extLst>
                </a:gridCol>
                <a:gridCol w="2306495">
                  <a:extLst>
                    <a:ext uri="{9D8B030D-6E8A-4147-A177-3AD203B41FA5}">
                      <a16:colId xmlns:a16="http://schemas.microsoft.com/office/drawing/2014/main" val="20004"/>
                    </a:ext>
                  </a:extLst>
                </a:gridCol>
              </a:tblGrid>
              <a:tr h="609481">
                <a:tc>
                  <a:txBody>
                    <a:bodyPr/>
                    <a:lstStyle/>
                    <a:p>
                      <a:pPr marL="0" lvl="0" indent="0" algn="l" rtl="0">
                        <a:spcBef>
                          <a:spcPts val="0"/>
                        </a:spcBef>
                        <a:spcAft>
                          <a:spcPts val="0"/>
                        </a:spcAft>
                        <a:buNone/>
                      </a:pPr>
                      <a:r>
                        <a:rPr lang="da-DK" sz="2000" b="1" dirty="0"/>
                        <a:t>Software</a:t>
                      </a:r>
                      <a:endParaRPr sz="2000" b="1"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solidFill>
                      <a:srgbClr val="009DE2"/>
                    </a:solidFill>
                  </a:tcPr>
                </a:tc>
                <a:tc>
                  <a:txBody>
                    <a:bodyPr/>
                    <a:lstStyle/>
                    <a:p>
                      <a:pPr marL="0" lvl="0" indent="0" algn="l" rtl="0">
                        <a:spcBef>
                          <a:spcPts val="0"/>
                        </a:spcBef>
                        <a:spcAft>
                          <a:spcPts val="0"/>
                        </a:spcAft>
                        <a:buNone/>
                      </a:pPr>
                      <a:r>
                        <a:rPr lang="da-DK" sz="2000" b="1" dirty="0"/>
                        <a:t>Industri</a:t>
                      </a:r>
                      <a:endParaRPr sz="2000" b="1"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solidFill>
                      <a:srgbClr val="009DE2"/>
                    </a:solidFill>
                  </a:tcPr>
                </a:tc>
                <a:tc>
                  <a:txBody>
                    <a:bodyPr/>
                    <a:lstStyle/>
                    <a:p>
                      <a:pPr marL="0" lvl="0" indent="0" algn="l" rtl="0">
                        <a:spcBef>
                          <a:spcPts val="0"/>
                        </a:spcBef>
                        <a:spcAft>
                          <a:spcPts val="0"/>
                        </a:spcAft>
                        <a:buNone/>
                      </a:pPr>
                      <a:r>
                        <a:rPr lang="da-DK" sz="2000" b="1" dirty="0"/>
                        <a:t>Kemi/Biotek</a:t>
                      </a:r>
                      <a:endParaRPr sz="2000" b="1"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solidFill>
                      <a:srgbClr val="009DE2"/>
                    </a:solidFill>
                  </a:tcPr>
                </a:tc>
                <a:tc>
                  <a:txBody>
                    <a:bodyPr/>
                    <a:lstStyle/>
                    <a:p>
                      <a:pPr marL="0" lvl="0" indent="0" algn="l" rtl="0">
                        <a:spcBef>
                          <a:spcPts val="0"/>
                        </a:spcBef>
                        <a:spcAft>
                          <a:spcPts val="0"/>
                        </a:spcAft>
                        <a:buNone/>
                      </a:pPr>
                      <a:r>
                        <a:rPr lang="da-DK" sz="2000" b="1" dirty="0"/>
                        <a:t>Byggeri/anlæg</a:t>
                      </a:r>
                      <a:endParaRPr sz="2000" b="1"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solidFill>
                      <a:srgbClr val="009DE2"/>
                    </a:solidFill>
                  </a:tcPr>
                </a:tc>
                <a:tc>
                  <a:txBody>
                    <a:bodyPr/>
                    <a:lstStyle/>
                    <a:p>
                      <a:pPr marL="0" lvl="0" indent="0" algn="l" rtl="0">
                        <a:spcBef>
                          <a:spcPts val="0"/>
                        </a:spcBef>
                        <a:spcAft>
                          <a:spcPts val="0"/>
                        </a:spcAft>
                        <a:buNone/>
                      </a:pPr>
                      <a:r>
                        <a:rPr lang="da-DK" sz="2000" b="1" dirty="0" err="1"/>
                        <a:t>Elektro</a:t>
                      </a:r>
                      <a:r>
                        <a:rPr lang="da-DK" sz="2000" b="1" dirty="0"/>
                        <a:t>/Energi</a:t>
                      </a:r>
                      <a:endParaRPr sz="2000" b="1"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solidFill>
                      <a:srgbClr val="009DE2"/>
                    </a:solidFill>
                  </a:tcPr>
                </a:tc>
                <a:extLst>
                  <a:ext uri="{0D108BD9-81ED-4DB2-BD59-A6C34878D82A}">
                    <a16:rowId xmlns:a16="http://schemas.microsoft.com/office/drawing/2014/main" val="10000"/>
                  </a:ext>
                </a:extLst>
              </a:tr>
              <a:tr h="4132949">
                <a:tc>
                  <a:txBody>
                    <a:bodyPr/>
                    <a:lstStyle/>
                    <a:p>
                      <a:pPr marL="0" lvl="0" indent="0" algn="l" rtl="0">
                        <a:spcBef>
                          <a:spcPts val="0"/>
                        </a:spcBef>
                        <a:spcAft>
                          <a:spcPts val="0"/>
                        </a:spcAft>
                        <a:buNone/>
                      </a:pPr>
                      <a:r>
                        <a:rPr lang="da-DK" sz="2000" dirty="0"/>
                        <a:t>IT - økonomi</a:t>
                      </a:r>
                      <a:endParaRPr sz="2000" dirty="0"/>
                    </a:p>
                    <a:p>
                      <a:pPr marL="0" lvl="0" indent="0" algn="l" rtl="0">
                        <a:spcBef>
                          <a:spcPts val="0"/>
                        </a:spcBef>
                        <a:spcAft>
                          <a:spcPts val="0"/>
                        </a:spcAft>
                        <a:buClr>
                          <a:schemeClr val="dk1"/>
                        </a:buClr>
                        <a:buSzPts val="1100"/>
                        <a:buFont typeface="Arial"/>
                        <a:buNone/>
                      </a:pPr>
                      <a:endParaRPr sz="2000" dirty="0"/>
                    </a:p>
                    <a:p>
                      <a:pPr marL="0" lvl="0" indent="0" algn="l" rtl="0">
                        <a:spcBef>
                          <a:spcPts val="0"/>
                        </a:spcBef>
                        <a:spcAft>
                          <a:spcPts val="0"/>
                        </a:spcAft>
                        <a:buNone/>
                      </a:pPr>
                      <a:r>
                        <a:rPr lang="da-DK" sz="2000" dirty="0"/>
                        <a:t>IT - elektronik</a:t>
                      </a:r>
                      <a:endParaRPr sz="2000" dirty="0"/>
                    </a:p>
                    <a:p>
                      <a:pPr marL="0" lvl="0" indent="0" algn="l" rtl="0">
                        <a:spcBef>
                          <a:spcPts val="0"/>
                        </a:spcBef>
                        <a:spcAft>
                          <a:spcPts val="0"/>
                        </a:spcAft>
                        <a:buClr>
                          <a:schemeClr val="dk1"/>
                        </a:buClr>
                        <a:buSzPts val="1100"/>
                        <a:buFont typeface="Arial"/>
                        <a:buNone/>
                      </a:pPr>
                      <a:endParaRPr sz="2000" dirty="0"/>
                    </a:p>
                    <a:p>
                      <a:pPr marL="0" lvl="0" indent="0" algn="l" rtl="0">
                        <a:spcBef>
                          <a:spcPts val="0"/>
                        </a:spcBef>
                        <a:spcAft>
                          <a:spcPts val="0"/>
                        </a:spcAft>
                        <a:buClr>
                          <a:schemeClr val="dk1"/>
                        </a:buClr>
                        <a:buSzPts val="1100"/>
                        <a:buFont typeface="Arial"/>
                        <a:buNone/>
                      </a:pPr>
                      <a:r>
                        <a:rPr lang="da-DK" sz="2000" dirty="0"/>
                        <a:t>Softwareteknologi</a:t>
                      </a:r>
                      <a:endParaRPr sz="2000" dirty="0"/>
                    </a:p>
                    <a:p>
                      <a:pPr marL="0" lvl="0" indent="0" algn="l" rtl="0">
                        <a:spcBef>
                          <a:spcPts val="0"/>
                        </a:spcBef>
                        <a:spcAft>
                          <a:spcPts val="0"/>
                        </a:spcAft>
                        <a:buClr>
                          <a:schemeClr val="dk1"/>
                        </a:buClr>
                        <a:buSzPts val="1100"/>
                        <a:buFont typeface="Arial"/>
                        <a:buNone/>
                      </a:pPr>
                      <a:endParaRPr sz="2000" dirty="0"/>
                    </a:p>
                    <a:p>
                      <a:pPr marL="0" lvl="0" indent="0" algn="l" rtl="0">
                        <a:spcBef>
                          <a:spcPts val="0"/>
                        </a:spcBef>
                        <a:spcAft>
                          <a:spcPts val="0"/>
                        </a:spcAft>
                        <a:buClr>
                          <a:schemeClr val="dk1"/>
                        </a:buClr>
                        <a:buSzPts val="1100"/>
                        <a:buFont typeface="Arial"/>
                        <a:buNone/>
                      </a:pPr>
                      <a:r>
                        <a:rPr lang="da-DK" sz="2000" dirty="0"/>
                        <a:t>Sundheds-teknologi</a:t>
                      </a:r>
                      <a:endParaRPr sz="2000" dirty="0"/>
                    </a:p>
                    <a:p>
                      <a:pPr marL="0" lvl="0" indent="0" algn="l" rtl="0">
                        <a:spcBef>
                          <a:spcPts val="0"/>
                        </a:spcBef>
                        <a:spcAft>
                          <a:spcPts val="0"/>
                        </a:spcAft>
                        <a:buNone/>
                      </a:pPr>
                      <a:endParaRPr sz="2000"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tcPr>
                </a:tc>
                <a:tc>
                  <a:txBody>
                    <a:bodyPr/>
                    <a:lstStyle/>
                    <a:p>
                      <a:pPr marL="0" lvl="0" indent="0" algn="l" rtl="0">
                        <a:spcBef>
                          <a:spcPts val="0"/>
                        </a:spcBef>
                        <a:spcAft>
                          <a:spcPts val="0"/>
                        </a:spcAft>
                        <a:buNone/>
                      </a:pPr>
                      <a:r>
                        <a:rPr lang="da-DK" sz="2000" dirty="0"/>
                        <a:t>Eksport og teknologi</a:t>
                      </a:r>
                      <a:endParaRPr sz="2000" dirty="0"/>
                    </a:p>
                    <a:p>
                      <a:pPr marL="0" lvl="0" indent="0" algn="l" rtl="0">
                        <a:spcBef>
                          <a:spcPts val="0"/>
                        </a:spcBef>
                        <a:spcAft>
                          <a:spcPts val="0"/>
                        </a:spcAft>
                        <a:buClr>
                          <a:schemeClr val="dk1"/>
                        </a:buClr>
                        <a:buSzPts val="1100"/>
                        <a:buFont typeface="Arial"/>
                        <a:buNone/>
                      </a:pPr>
                      <a:endParaRPr sz="2000" dirty="0"/>
                    </a:p>
                    <a:p>
                      <a:pPr marL="0" lvl="0" indent="0" algn="l" rtl="0">
                        <a:spcBef>
                          <a:spcPts val="0"/>
                        </a:spcBef>
                        <a:spcAft>
                          <a:spcPts val="0"/>
                        </a:spcAft>
                        <a:buNone/>
                      </a:pPr>
                      <a:r>
                        <a:rPr lang="da-DK" sz="2000" dirty="0"/>
                        <a:t>Produktion</a:t>
                      </a:r>
                      <a:endParaRPr sz="2000" dirty="0">
                        <a:solidFill>
                          <a:schemeClr val="accent4"/>
                        </a:solidFill>
                      </a:endParaRPr>
                    </a:p>
                    <a:p>
                      <a:pPr marL="0" lvl="0" indent="0" algn="l" rtl="0">
                        <a:spcBef>
                          <a:spcPts val="0"/>
                        </a:spcBef>
                        <a:spcAft>
                          <a:spcPts val="0"/>
                        </a:spcAft>
                        <a:buClr>
                          <a:schemeClr val="dk1"/>
                        </a:buClr>
                        <a:buSzPts val="1100"/>
                        <a:buFont typeface="Arial"/>
                        <a:buNone/>
                      </a:pPr>
                      <a:r>
                        <a:rPr lang="da-DK" sz="2000" dirty="0"/>
                        <a:t> </a:t>
                      </a:r>
                      <a:endParaRPr sz="2000" dirty="0"/>
                    </a:p>
                    <a:p>
                      <a:pPr marL="0" lvl="0" indent="0" algn="l" rtl="0">
                        <a:spcBef>
                          <a:spcPts val="0"/>
                        </a:spcBef>
                        <a:spcAft>
                          <a:spcPts val="0"/>
                        </a:spcAft>
                        <a:buNone/>
                      </a:pPr>
                      <a:r>
                        <a:rPr lang="da-DK" sz="2000" dirty="0" err="1"/>
                        <a:t>Process</a:t>
                      </a:r>
                      <a:r>
                        <a:rPr lang="da-DK" sz="2000" dirty="0"/>
                        <a:t> og innovation</a:t>
                      </a:r>
                      <a:endParaRPr sz="2000" dirty="0"/>
                    </a:p>
                    <a:p>
                      <a:pPr marL="0" lvl="0" indent="0" algn="l" rtl="0">
                        <a:spcBef>
                          <a:spcPts val="0"/>
                        </a:spcBef>
                        <a:spcAft>
                          <a:spcPts val="0"/>
                        </a:spcAft>
                        <a:buClr>
                          <a:schemeClr val="dk1"/>
                        </a:buClr>
                        <a:buSzPts val="1100"/>
                        <a:buFont typeface="Arial"/>
                        <a:buNone/>
                      </a:pPr>
                      <a:endParaRPr sz="2000" dirty="0"/>
                    </a:p>
                    <a:p>
                      <a:pPr marL="0" lvl="0" indent="0" algn="l" rtl="0">
                        <a:spcBef>
                          <a:spcPts val="0"/>
                        </a:spcBef>
                        <a:spcAft>
                          <a:spcPts val="0"/>
                        </a:spcAft>
                        <a:buNone/>
                      </a:pPr>
                      <a:r>
                        <a:rPr lang="da-DK" sz="2000" dirty="0"/>
                        <a:t>Mobilitet, transport og logistik</a:t>
                      </a:r>
                      <a:endParaRPr sz="2000" dirty="0"/>
                    </a:p>
                    <a:p>
                      <a:pPr marL="0" lvl="0" indent="0" algn="l" rtl="0">
                        <a:spcBef>
                          <a:spcPts val="0"/>
                        </a:spcBef>
                        <a:spcAft>
                          <a:spcPts val="0"/>
                        </a:spcAft>
                        <a:buClr>
                          <a:schemeClr val="dk1"/>
                        </a:buClr>
                        <a:buSzPts val="1100"/>
                        <a:buFont typeface="Arial"/>
                        <a:buNone/>
                      </a:pPr>
                      <a:endParaRPr sz="2000" dirty="0"/>
                    </a:p>
                    <a:p>
                      <a:pPr marL="0" lvl="0" indent="0" algn="l" rtl="0">
                        <a:spcBef>
                          <a:spcPts val="0"/>
                        </a:spcBef>
                        <a:spcAft>
                          <a:spcPts val="0"/>
                        </a:spcAft>
                        <a:buNone/>
                      </a:pPr>
                      <a:r>
                        <a:rPr lang="da-DK" sz="2000" dirty="0"/>
                        <a:t>Maskinteknik </a:t>
                      </a:r>
                      <a:endParaRPr sz="2000"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tcPr>
                </a:tc>
                <a:tc>
                  <a:txBody>
                    <a:bodyPr/>
                    <a:lstStyle/>
                    <a:p>
                      <a:pPr marL="0" lvl="0" indent="0" algn="l" rtl="0">
                        <a:spcBef>
                          <a:spcPts val="0"/>
                        </a:spcBef>
                        <a:spcAft>
                          <a:spcPts val="0"/>
                        </a:spcAft>
                        <a:buNone/>
                      </a:pPr>
                      <a:r>
                        <a:rPr lang="da-DK" sz="2000" dirty="0"/>
                        <a:t>Kemi og bioteknik</a:t>
                      </a:r>
                      <a:endParaRPr sz="2000" dirty="0"/>
                    </a:p>
                    <a:p>
                      <a:pPr marL="0" lvl="0" indent="0" algn="l" rtl="0">
                        <a:spcBef>
                          <a:spcPts val="0"/>
                        </a:spcBef>
                        <a:spcAft>
                          <a:spcPts val="0"/>
                        </a:spcAft>
                        <a:buClr>
                          <a:schemeClr val="dk1"/>
                        </a:buClr>
                        <a:buSzPts val="1100"/>
                        <a:buFont typeface="Arial"/>
                        <a:buNone/>
                      </a:pPr>
                      <a:endParaRPr sz="2000" dirty="0"/>
                    </a:p>
                    <a:p>
                      <a:pPr marL="0" lvl="0" indent="0" algn="l" rtl="0">
                        <a:spcBef>
                          <a:spcPts val="0"/>
                        </a:spcBef>
                        <a:spcAft>
                          <a:spcPts val="0"/>
                        </a:spcAft>
                        <a:buClr>
                          <a:schemeClr val="dk1"/>
                        </a:buClr>
                        <a:buSzPts val="1100"/>
                        <a:buFont typeface="Arial"/>
                        <a:buNone/>
                      </a:pPr>
                      <a:r>
                        <a:rPr lang="da-DK" sz="2000" dirty="0"/>
                        <a:t>Kemiteknik og international business</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da-DK" sz="2000" dirty="0">
                          <a:solidFill>
                            <a:schemeClr val="dk1"/>
                          </a:solidFill>
                        </a:rPr>
                        <a:t>Fødevaresikker-hed og kvalitet</a:t>
                      </a:r>
                      <a:endParaRPr sz="2000" dirty="0">
                        <a:solidFill>
                          <a:schemeClr val="dk1"/>
                        </a:solidFill>
                      </a:endParaRPr>
                    </a:p>
                    <a:p>
                      <a:pPr marL="0" lvl="0" indent="0" algn="l" rtl="0">
                        <a:spcBef>
                          <a:spcPts val="0"/>
                        </a:spcBef>
                        <a:spcAft>
                          <a:spcPts val="0"/>
                        </a:spcAft>
                        <a:buClr>
                          <a:schemeClr val="dk1"/>
                        </a:buClr>
                        <a:buSzPts val="1100"/>
                        <a:buFont typeface="Arial"/>
                        <a:buNone/>
                      </a:pPr>
                      <a:endParaRPr sz="2000" dirty="0">
                        <a:solidFill>
                          <a:schemeClr val="dk1"/>
                        </a:solidFill>
                      </a:endParaRPr>
                    </a:p>
                    <a:p>
                      <a:pPr marL="0" lvl="0" indent="0" algn="l" rtl="0">
                        <a:spcBef>
                          <a:spcPts val="0"/>
                        </a:spcBef>
                        <a:spcAft>
                          <a:spcPts val="0"/>
                        </a:spcAft>
                        <a:buClr>
                          <a:schemeClr val="dk1"/>
                        </a:buClr>
                        <a:buSzPts val="1100"/>
                        <a:buFont typeface="Arial"/>
                        <a:buNone/>
                      </a:pPr>
                      <a:r>
                        <a:rPr lang="da-DK" sz="2000" dirty="0">
                          <a:solidFill>
                            <a:schemeClr val="dk1"/>
                          </a:solidFill>
                          <a:latin typeface="Roboto"/>
                          <a:ea typeface="Roboto"/>
                          <a:cs typeface="Roboto"/>
                          <a:sym typeface="Roboto"/>
                        </a:rPr>
                        <a:t>Fiskeriteknologi </a:t>
                      </a:r>
                      <a:endParaRPr sz="2000"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tcPr>
                </a:tc>
                <a:tc>
                  <a:txBody>
                    <a:bodyPr/>
                    <a:lstStyle/>
                    <a:p>
                      <a:pPr marL="0" lvl="0" indent="0" algn="l" rtl="0">
                        <a:spcBef>
                          <a:spcPts val="0"/>
                        </a:spcBef>
                        <a:spcAft>
                          <a:spcPts val="0"/>
                        </a:spcAft>
                        <a:buNone/>
                      </a:pPr>
                      <a:r>
                        <a:rPr lang="da-DK" sz="2000" dirty="0"/>
                        <a:t>Byggeri &amp; infrastruktur</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da-DK" sz="2000" dirty="0"/>
                        <a:t>Bygningsdesign</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da-DK" sz="2000" dirty="0">
                          <a:solidFill>
                            <a:schemeClr val="dk1"/>
                          </a:solidFill>
                          <a:latin typeface="Roboto"/>
                          <a:ea typeface="Roboto"/>
                          <a:cs typeface="Roboto"/>
                          <a:sym typeface="Roboto"/>
                        </a:rPr>
                        <a:t>Arktisk byggeri og infrastruktur</a:t>
                      </a:r>
                      <a:endParaRPr sz="2000" dirty="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sz="2000" dirty="0">
                        <a:solidFill>
                          <a:schemeClr val="dk1"/>
                        </a:solidFill>
                        <a:latin typeface="Roboto"/>
                        <a:ea typeface="Roboto"/>
                        <a:cs typeface="Roboto"/>
                        <a:sym typeface="Roboto"/>
                      </a:endParaRPr>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tcPr>
                </a:tc>
                <a:tc>
                  <a:txBody>
                    <a:bodyPr/>
                    <a:lstStyle/>
                    <a:p>
                      <a:pPr marL="0" lvl="0" indent="0" algn="l" rtl="0">
                        <a:spcBef>
                          <a:spcPts val="0"/>
                        </a:spcBef>
                        <a:spcAft>
                          <a:spcPts val="0"/>
                        </a:spcAft>
                        <a:buNone/>
                      </a:pPr>
                      <a:r>
                        <a:rPr lang="da-DK" sz="2000" dirty="0"/>
                        <a:t>Elektrisk energiteknologi</a:t>
                      </a:r>
                      <a:endParaRPr sz="2000" dirty="0"/>
                    </a:p>
                    <a:p>
                      <a:pPr marL="0" lvl="0" indent="0" algn="l" rtl="0">
                        <a:spcBef>
                          <a:spcPts val="0"/>
                        </a:spcBef>
                        <a:spcAft>
                          <a:spcPts val="0"/>
                        </a:spcAft>
                        <a:buClr>
                          <a:schemeClr val="dk1"/>
                        </a:buClr>
                        <a:buSzPts val="1100"/>
                        <a:buFont typeface="Arial"/>
                        <a:buNone/>
                      </a:pPr>
                      <a:endParaRPr sz="2000" dirty="0"/>
                    </a:p>
                    <a:p>
                      <a:pPr marL="0" lvl="0" indent="0" algn="l" rtl="0">
                        <a:spcBef>
                          <a:spcPts val="0"/>
                        </a:spcBef>
                        <a:spcAft>
                          <a:spcPts val="0"/>
                        </a:spcAft>
                        <a:buClr>
                          <a:schemeClr val="dk1"/>
                        </a:buClr>
                        <a:buSzPts val="1100"/>
                        <a:buFont typeface="Arial"/>
                        <a:buNone/>
                      </a:pPr>
                      <a:r>
                        <a:rPr lang="da-DK" sz="2000" dirty="0"/>
                        <a:t>Elektroteknologi</a:t>
                      </a:r>
                      <a:endParaRPr sz="2000" dirty="0"/>
                    </a:p>
                    <a:p>
                      <a:pPr marL="0" lvl="0" indent="0" algn="l" rtl="0">
                        <a:spcBef>
                          <a:spcPts val="0"/>
                        </a:spcBef>
                        <a:spcAft>
                          <a:spcPts val="0"/>
                        </a:spcAft>
                        <a:buNone/>
                      </a:pPr>
                      <a:endParaRPr sz="2000"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ustDataLst>
      <p:custData r:id="rId1"/>
      <p:custData r:id="rId2"/>
    </p:custDataLst>
    <p:extLst>
      <p:ext uri="{BB962C8B-B14F-4D97-AF65-F5344CB8AC3E}">
        <p14:creationId xmlns:p14="http://schemas.microsoft.com/office/powerpoint/2010/main" val="2476274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objekt 39" descr="ruta 2 v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0394" y="2928938"/>
            <a:ext cx="11668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Bildobjekt 37" descr="bilarn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62307" y="-1214438"/>
            <a:ext cx="962025" cy="628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upp 30"/>
          <p:cNvGrpSpPr>
            <a:grpSpLocks/>
          </p:cNvGrpSpPr>
          <p:nvPr/>
        </p:nvGrpSpPr>
        <p:grpSpPr bwMode="auto">
          <a:xfrm>
            <a:off x="1737520" y="3424238"/>
            <a:ext cx="7750175" cy="412750"/>
            <a:chOff x="357158" y="3424594"/>
            <a:chExt cx="7750162" cy="412153"/>
          </a:xfrm>
        </p:grpSpPr>
        <p:pic>
          <p:nvPicPr>
            <p:cNvPr id="10272" name="Bildobjekt 7"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58"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Bildobjekt 9"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726"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Bildobjekt 10"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2294"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Bildobjekt 11"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9862"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Bildobjekt 12"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430"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Bildobjekt 13"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998"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Bildobjekt 14"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2566"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Bildobjekt 15"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134"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0" name="Bildobjekt 16"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702"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1" name="Bildobjekt 24" descr="pil.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5272" y="3456427"/>
              <a:ext cx="392048" cy="34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Bildobjekt 17" descr="bakaxlar.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2069" y="3030539"/>
            <a:ext cx="70326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dobjekt 18" descr="balkar.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4894" y="1928814"/>
            <a:ext cx="15081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Bildobjekt 20" descr="boggi.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319" y="1857375"/>
            <a:ext cx="64611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23" descr="motor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5081" y="3016251"/>
            <a:ext cx="5730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Bildobjekt 25" descr="tak.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3506" y="1285875"/>
            <a:ext cx="2476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Bildobjekt 26" descr="överföring.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82306" y="3605213"/>
            <a:ext cx="184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Bildobjekt 27" descr="framaxlar.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0545" y="3071813"/>
            <a:ext cx="6191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Bildobjekt 28" descr="hyttpanel.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95319" y="3565526"/>
            <a:ext cx="492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Bildobjekt 31" descr="dörrar.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74881" y="2400301"/>
            <a:ext cx="13493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4" name="Group 63"/>
          <p:cNvGrpSpPr>
            <a:grpSpLocks/>
          </p:cNvGrpSpPr>
          <p:nvPr/>
        </p:nvGrpSpPr>
        <p:grpSpPr bwMode="auto">
          <a:xfrm>
            <a:off x="9516270" y="0"/>
            <a:ext cx="1150937" cy="5943600"/>
            <a:chOff x="5035" y="0"/>
            <a:chExt cx="725" cy="3744"/>
          </a:xfrm>
        </p:grpSpPr>
        <p:sp>
          <p:nvSpPr>
            <p:cNvPr id="10269" name="Rektangel 30"/>
            <p:cNvSpPr>
              <a:spLocks noChangeArrowheads="1"/>
            </p:cNvSpPr>
            <p:nvPr/>
          </p:nvSpPr>
          <p:spPr bwMode="auto">
            <a:xfrm>
              <a:off x="5035" y="826"/>
              <a:ext cx="725" cy="1019"/>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spcAft>
                  <a:spcPct val="0"/>
                </a:spcAft>
                <a:buClrTx/>
                <a:buSzTx/>
                <a:buFontTx/>
                <a:buNone/>
              </a:pPr>
              <a:endParaRPr kumimoji="0" lang="sv-SE" altLang="da-DK" sz="2000">
                <a:solidFill>
                  <a:srgbClr val="D2D6D9"/>
                </a:solidFill>
                <a:latin typeface="Arial" charset="0"/>
                <a:sym typeface="Arial" charset="0"/>
              </a:endParaRPr>
            </a:p>
          </p:txBody>
        </p:sp>
        <p:sp>
          <p:nvSpPr>
            <p:cNvPr id="10270" name="Rektangel 32"/>
            <p:cNvSpPr>
              <a:spLocks noChangeArrowheads="1"/>
            </p:cNvSpPr>
            <p:nvPr/>
          </p:nvSpPr>
          <p:spPr bwMode="auto">
            <a:xfrm>
              <a:off x="5035" y="2700"/>
              <a:ext cx="725" cy="1044"/>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spcAft>
                  <a:spcPct val="0"/>
                </a:spcAft>
                <a:buClrTx/>
                <a:buSzTx/>
                <a:buFontTx/>
                <a:buNone/>
              </a:pPr>
              <a:endParaRPr kumimoji="0" lang="sv-SE" altLang="da-DK" sz="2000">
                <a:solidFill>
                  <a:srgbClr val="D2D6D9"/>
                </a:solidFill>
                <a:latin typeface="Arial" charset="0"/>
                <a:sym typeface="Arial" charset="0"/>
              </a:endParaRPr>
            </a:p>
          </p:txBody>
        </p:sp>
        <p:sp>
          <p:nvSpPr>
            <p:cNvPr id="10271" name="Rektangel 30"/>
            <p:cNvSpPr>
              <a:spLocks noChangeArrowheads="1"/>
            </p:cNvSpPr>
            <p:nvPr/>
          </p:nvSpPr>
          <p:spPr bwMode="auto">
            <a:xfrm>
              <a:off x="5035" y="0"/>
              <a:ext cx="725" cy="8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spcAft>
                  <a:spcPct val="0"/>
                </a:spcAft>
                <a:buClrTx/>
                <a:buSzTx/>
                <a:buFontTx/>
                <a:buNone/>
              </a:pPr>
              <a:endParaRPr kumimoji="0" lang="sv-SE" altLang="da-DK" sz="2000">
                <a:solidFill>
                  <a:srgbClr val="D2D6D9"/>
                </a:solidFill>
                <a:latin typeface="Arial" charset="0"/>
                <a:sym typeface="Arial" charset="0"/>
              </a:endParaRPr>
            </a:p>
          </p:txBody>
        </p:sp>
      </p:grpSp>
      <p:grpSp>
        <p:nvGrpSpPr>
          <p:cNvPr id="10255" name="Group 66"/>
          <p:cNvGrpSpPr>
            <a:grpSpLocks/>
          </p:cNvGrpSpPr>
          <p:nvPr/>
        </p:nvGrpSpPr>
        <p:grpSpPr bwMode="auto">
          <a:xfrm>
            <a:off x="1720056" y="5500689"/>
            <a:ext cx="7277100" cy="498475"/>
            <a:chOff x="124" y="3465"/>
            <a:chExt cx="4584" cy="314"/>
          </a:xfrm>
        </p:grpSpPr>
        <p:sp>
          <p:nvSpPr>
            <p:cNvPr id="10260" name="Text Box 67"/>
            <p:cNvSpPr txBox="1">
              <a:spLocks noChangeArrowheads="1"/>
            </p:cNvSpPr>
            <p:nvPr/>
          </p:nvSpPr>
          <p:spPr bwMode="auto">
            <a:xfrm>
              <a:off x="1731" y="3465"/>
              <a:ext cx="3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Axle</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gears</a:t>
              </a:r>
            </a:p>
          </p:txBody>
        </p:sp>
        <p:sp>
          <p:nvSpPr>
            <p:cNvPr id="10261" name="Text Box 68"/>
            <p:cNvSpPr txBox="1">
              <a:spLocks noChangeArrowheads="1"/>
            </p:cNvSpPr>
            <p:nvPr/>
          </p:nvSpPr>
          <p:spPr bwMode="auto">
            <a:xfrm>
              <a:off x="1071" y="3523"/>
              <a:ext cx="66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Suspension</a:t>
              </a:r>
            </a:p>
          </p:txBody>
        </p:sp>
        <p:sp>
          <p:nvSpPr>
            <p:cNvPr id="10262" name="Text Box 69"/>
            <p:cNvSpPr txBox="1">
              <a:spLocks noChangeArrowheads="1"/>
            </p:cNvSpPr>
            <p:nvPr/>
          </p:nvSpPr>
          <p:spPr bwMode="auto">
            <a:xfrm>
              <a:off x="2198" y="3523"/>
              <a:ext cx="44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Engine</a:t>
              </a:r>
            </a:p>
          </p:txBody>
        </p:sp>
        <p:sp>
          <p:nvSpPr>
            <p:cNvPr id="10263" name="Text Box 70"/>
            <p:cNvSpPr txBox="1">
              <a:spLocks noChangeArrowheads="1"/>
            </p:cNvSpPr>
            <p:nvPr/>
          </p:nvSpPr>
          <p:spPr bwMode="auto">
            <a:xfrm>
              <a:off x="2742" y="3522"/>
              <a:ext cx="40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Frame</a:t>
              </a:r>
            </a:p>
          </p:txBody>
        </p:sp>
        <p:sp>
          <p:nvSpPr>
            <p:cNvPr id="10264" name="Text Box 71"/>
            <p:cNvSpPr txBox="1">
              <a:spLocks noChangeArrowheads="1"/>
            </p:cNvSpPr>
            <p:nvPr/>
          </p:nvSpPr>
          <p:spPr bwMode="auto">
            <a:xfrm>
              <a:off x="3312" y="3523"/>
              <a:ext cx="29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Cab</a:t>
              </a:r>
            </a:p>
          </p:txBody>
        </p:sp>
        <p:sp>
          <p:nvSpPr>
            <p:cNvPr id="10265" name="Text Box 72"/>
            <p:cNvSpPr txBox="1">
              <a:spLocks noChangeArrowheads="1"/>
            </p:cNvSpPr>
            <p:nvPr/>
          </p:nvSpPr>
          <p:spPr bwMode="auto">
            <a:xfrm>
              <a:off x="671" y="3465"/>
              <a:ext cx="41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Driven</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axle</a:t>
              </a:r>
            </a:p>
          </p:txBody>
        </p:sp>
        <p:sp>
          <p:nvSpPr>
            <p:cNvPr id="10266" name="Text Box 73"/>
            <p:cNvSpPr txBox="1">
              <a:spLocks noChangeArrowheads="1"/>
            </p:cNvSpPr>
            <p:nvPr/>
          </p:nvSpPr>
          <p:spPr bwMode="auto">
            <a:xfrm>
              <a:off x="4300" y="3465"/>
              <a:ext cx="40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Cab </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length</a:t>
              </a:r>
            </a:p>
          </p:txBody>
        </p:sp>
        <p:sp>
          <p:nvSpPr>
            <p:cNvPr id="10267" name="Text Box 74"/>
            <p:cNvSpPr txBox="1">
              <a:spLocks noChangeArrowheads="1"/>
            </p:cNvSpPr>
            <p:nvPr/>
          </p:nvSpPr>
          <p:spPr bwMode="auto">
            <a:xfrm>
              <a:off x="124" y="3465"/>
              <a:ext cx="49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Steered </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axle</a:t>
              </a:r>
            </a:p>
          </p:txBody>
        </p:sp>
        <p:sp>
          <p:nvSpPr>
            <p:cNvPr id="10268" name="Text Box 75"/>
            <p:cNvSpPr txBox="1">
              <a:spLocks noChangeArrowheads="1"/>
            </p:cNvSpPr>
            <p:nvPr/>
          </p:nvSpPr>
          <p:spPr bwMode="auto">
            <a:xfrm>
              <a:off x="3796" y="3465"/>
              <a:ext cx="40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Roof</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height</a:t>
              </a:r>
            </a:p>
          </p:txBody>
        </p:sp>
      </p:grpSp>
      <p:sp>
        <p:nvSpPr>
          <p:cNvPr id="10256" name="Titel 41"/>
          <p:cNvSpPr>
            <a:spLocks noGrp="1"/>
          </p:cNvSpPr>
          <p:nvPr>
            <p:ph type="title"/>
          </p:nvPr>
        </p:nvSpPr>
        <p:spPr/>
        <p:txBody>
          <a:bodyPr/>
          <a:lstStyle/>
          <a:p>
            <a:r>
              <a:rPr lang="da-DK" altLang="da-DK" dirty="0" err="1"/>
              <a:t>Produktfamilier</a:t>
            </a:r>
            <a:endParaRPr lang="da-DK" altLang="da-DK" dirty="0"/>
          </a:p>
        </p:txBody>
      </p:sp>
    </p:spTree>
    <p:extLst>
      <p:ext uri="{BB962C8B-B14F-4D97-AF65-F5344CB8AC3E}">
        <p14:creationId xmlns:p14="http://schemas.microsoft.com/office/powerpoint/2010/main" val="23877975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2.22222E-6 -0.15148 L 2.22222E-6 -0.21438 " pathEditMode="relative" rAng="0" ptsTypes="AA">
                                      <p:cBhvr>
                                        <p:cTn id="6" dur="1000" spd="-100000" fill="hold"/>
                                        <p:tgtEl>
                                          <p:spTgt spid="28"/>
                                        </p:tgtEl>
                                        <p:attrNameLst>
                                          <p:attrName>ppt_x</p:attrName>
                                          <p:attrName>ppt_y</p:attrName>
                                        </p:attrNameLst>
                                      </p:cBhvr>
                                      <p:rCtr x="0" y="-3100"/>
                                    </p:animMotion>
                                  </p:childTnLst>
                                </p:cTn>
                              </p:par>
                              <p:par>
                                <p:cTn id="7" presetID="64" presetClass="path" presetSubtype="0" accel="50000" decel="50000" fill="hold" nodeType="withEffect">
                                  <p:stCondLst>
                                    <p:cond delay="0"/>
                                  </p:stCondLst>
                                  <p:childTnLst>
                                    <p:animMotion origin="layout" path="M 3.33333E-6 -0.15379 L 3.33333E-6 -2.03515E-7 " pathEditMode="relative" rAng="0" ptsTypes="AA">
                                      <p:cBhvr>
                                        <p:cTn id="8" dur="1000" spd="-100000" fill="hold"/>
                                        <p:tgtEl>
                                          <p:spTgt spid="18"/>
                                        </p:tgtEl>
                                        <p:attrNameLst>
                                          <p:attrName>ppt_x</p:attrName>
                                          <p:attrName>ppt_y</p:attrName>
                                        </p:attrNameLst>
                                      </p:cBhvr>
                                      <p:rCtr x="0" y="7700"/>
                                    </p:animMotion>
                                  </p:childTnLst>
                                </p:cTn>
                              </p:par>
                              <p:par>
                                <p:cTn id="9" presetID="64" presetClass="path" presetSubtype="0" accel="50000" decel="50000" fill="hold" nodeType="withEffect">
                                  <p:stCondLst>
                                    <p:cond delay="0"/>
                                  </p:stCondLst>
                                  <p:childTnLst>
                                    <p:animMotion origin="layout" path="M -2.22222E-6 0.0854 L -2.22222E-6 -1.58297E-6 " pathEditMode="relative" rAng="0" ptsTypes="AA">
                                      <p:cBhvr>
                                        <p:cTn id="10" dur="1000" spd="-100000" fill="hold"/>
                                        <p:tgtEl>
                                          <p:spTgt spid="32"/>
                                        </p:tgtEl>
                                        <p:attrNameLst>
                                          <p:attrName>ppt_x</p:attrName>
                                          <p:attrName>ppt_y</p:attrName>
                                        </p:attrNameLst>
                                      </p:cBhvr>
                                      <p:rCtr x="0" y="-4300"/>
                                    </p:animMotion>
                                  </p:childTnLst>
                                </p:cTn>
                              </p:par>
                              <p:par>
                                <p:cTn id="11" presetID="42" presetClass="path" presetSubtype="0" accel="50000" decel="50000" fill="hold" nodeType="withEffect">
                                  <p:stCondLst>
                                    <p:cond delay="0"/>
                                  </p:stCondLst>
                                  <p:childTnLst>
                                    <p:animMotion origin="layout" path="M -1.66667E-6 4.04536E-6 L -1.66667E-6 0.23096 " pathEditMode="relative" rAng="0" ptsTypes="AA">
                                      <p:cBhvr>
                                        <p:cTn id="12" dur="1000" spd="-100000" fill="hold"/>
                                        <p:tgtEl>
                                          <p:spTgt spid="21"/>
                                        </p:tgtEl>
                                        <p:attrNameLst>
                                          <p:attrName>ppt_x</p:attrName>
                                          <p:attrName>ppt_y</p:attrName>
                                        </p:attrNameLst>
                                      </p:cBhvr>
                                      <p:rCtr x="0" y="11500"/>
                                    </p:animMotion>
                                  </p:childTnLst>
                                </p:cTn>
                              </p:par>
                              <p:par>
                                <p:cTn id="13" presetID="42" presetClass="path" presetSubtype="0" accel="50000" decel="50000" fill="hold" nodeType="withEffect">
                                  <p:stCondLst>
                                    <p:cond delay="0"/>
                                  </p:stCondLst>
                                  <p:childTnLst>
                                    <p:animMotion origin="layout" path="M -1.11022E-16 2.70076E-6 L -1.11022E-16 -0.07128 " pathEditMode="relative" rAng="0" ptsTypes="AA">
                                      <p:cBhvr>
                                        <p:cTn id="14" dur="1000" spd="-100000" fill="hold"/>
                                        <p:tgtEl>
                                          <p:spTgt spid="19"/>
                                        </p:tgtEl>
                                        <p:attrNameLst>
                                          <p:attrName>ppt_x</p:attrName>
                                          <p:attrName>ppt_y</p:attrName>
                                        </p:attrNameLst>
                                      </p:cBhvr>
                                      <p:rCtr x="0" y="-3600"/>
                                    </p:animMotion>
                                  </p:childTnLst>
                                </p:cTn>
                              </p:par>
                              <p:par>
                                <p:cTn id="15" presetID="42" presetClass="path" presetSubtype="0" accel="50000" decel="50000" fill="hold" nodeType="withEffect">
                                  <p:stCondLst>
                                    <p:cond delay="0"/>
                                  </p:stCondLst>
                                  <p:childTnLst>
                                    <p:animMotion origin="layout" path="M 1.66667E-6 0.26244 L 1.66667E-6 -1.81902E-6 " pathEditMode="relative" rAng="0" ptsTypes="AA">
                                      <p:cBhvr>
                                        <p:cTn id="16" dur="1000" spd="-100000" fill="hold"/>
                                        <p:tgtEl>
                                          <p:spTgt spid="26"/>
                                        </p:tgtEl>
                                        <p:attrNameLst>
                                          <p:attrName>ppt_x</p:attrName>
                                          <p:attrName>ppt_y</p:attrName>
                                        </p:attrNameLst>
                                      </p:cBhvr>
                                      <p:rCtr x="0" y="-13100"/>
                                    </p:animMotion>
                                  </p:childTnLst>
                                </p:cTn>
                              </p:par>
                              <p:par>
                                <p:cTn id="17" presetID="64" presetClass="path" presetSubtype="0" accel="50000" decel="50000" fill="hold" nodeType="withEffect">
                                  <p:stCondLst>
                                    <p:cond delay="0"/>
                                  </p:stCondLst>
                                  <p:childTnLst>
                                    <p:animMotion origin="layout" path="M -5.55556E-7 -0.16385 L -5.55556E-7 -0.23744 " pathEditMode="relative" rAng="0" ptsTypes="AA">
                                      <p:cBhvr>
                                        <p:cTn id="18" dur="1000" spd="-100000" fill="hold"/>
                                        <p:tgtEl>
                                          <p:spTgt spid="27"/>
                                        </p:tgtEl>
                                        <p:attrNameLst>
                                          <p:attrName>ppt_x</p:attrName>
                                          <p:attrName>ppt_y</p:attrName>
                                        </p:attrNameLst>
                                      </p:cBhvr>
                                      <p:rCtr x="0" y="-3700"/>
                                    </p:animMotion>
                                  </p:childTnLst>
                                </p:cTn>
                              </p:par>
                              <p:par>
                                <p:cTn id="19" presetID="64" presetClass="path" presetSubtype="0" accel="50000" decel="50000" fill="hold" nodeType="withEffect">
                                  <p:stCondLst>
                                    <p:cond delay="0"/>
                                  </p:stCondLst>
                                  <p:childTnLst>
                                    <p:animMotion origin="layout" path="M 5E-6 -0.07405 L 5E-6 0.0729 " pathEditMode="relative" rAng="0" ptsTypes="AA">
                                      <p:cBhvr>
                                        <p:cTn id="20" dur="1000" spd="-100000" fill="hold"/>
                                        <p:tgtEl>
                                          <p:spTgt spid="24"/>
                                        </p:tgtEl>
                                        <p:attrNameLst>
                                          <p:attrName>ppt_x</p:attrName>
                                          <p:attrName>ppt_y</p:attrName>
                                        </p:attrNameLst>
                                      </p:cBhvr>
                                      <p:rCtr x="0" y="7300"/>
                                    </p:animMotion>
                                  </p:childTnLst>
                                </p:cTn>
                              </p:par>
                              <p:par>
                                <p:cTn id="21" presetID="64" presetClass="path" presetSubtype="0" accel="50000" decel="50000" fill="hold" nodeType="withEffect">
                                  <p:stCondLst>
                                    <p:cond delay="0"/>
                                  </p:stCondLst>
                                  <p:childTnLst>
                                    <p:animMotion origin="layout" path="M -1.66667E-6 -1.3321E-6 L -1.66667E-6 -0.07863 " pathEditMode="relative" rAng="0" ptsTypes="AA">
                                      <p:cBhvr>
                                        <p:cTn id="22" dur="1000" spd="-100000" fill="hold"/>
                                        <p:tgtEl>
                                          <p:spTgt spid="29"/>
                                        </p:tgtEl>
                                        <p:attrNameLst>
                                          <p:attrName>ppt_x</p:attrName>
                                          <p:attrName>ppt_y</p:attrName>
                                        </p:attrNameLst>
                                      </p:cBhvr>
                                      <p:rCtr x="0" y="-3900"/>
                                    </p:animMotion>
                                  </p:childTnLst>
                                </p:cTn>
                              </p:par>
                              <p:par>
                                <p:cTn id="23" presetID="42" presetClass="path" presetSubtype="0" accel="50000" decel="50000" fill="hold" nodeType="withEffect">
                                  <p:stCondLst>
                                    <p:cond delay="0"/>
                                  </p:stCondLst>
                                  <p:childTnLst>
                                    <p:animMotion origin="layout" path="M 4.59174E-6 0.07176 L 4.59174E-6 -0.06481 " pathEditMode="relative" rAng="0" ptsTypes="AA">
                                      <p:cBhvr>
                                        <p:cTn id="24" dur="1000" spd="-100000" fill="hold"/>
                                        <p:tgtEl>
                                          <p:spTgt spid="38"/>
                                        </p:tgtEl>
                                        <p:attrNameLst>
                                          <p:attrName>ppt_x</p:attrName>
                                          <p:attrName>ppt_y</p:attrName>
                                        </p:attrNameLst>
                                      </p:cBhvr>
                                      <p:rCtr x="0" y="-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objekt 39" descr="ruta 2 v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0394" y="2928938"/>
            <a:ext cx="11668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Bildobjekt 35" descr="bilarn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62307" y="-1214438"/>
            <a:ext cx="962025" cy="628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upp 30"/>
          <p:cNvGrpSpPr>
            <a:grpSpLocks/>
          </p:cNvGrpSpPr>
          <p:nvPr/>
        </p:nvGrpSpPr>
        <p:grpSpPr bwMode="auto">
          <a:xfrm>
            <a:off x="1737520" y="3424238"/>
            <a:ext cx="7750175" cy="412750"/>
            <a:chOff x="357158" y="3424594"/>
            <a:chExt cx="7750162" cy="412153"/>
          </a:xfrm>
        </p:grpSpPr>
        <p:pic>
          <p:nvPicPr>
            <p:cNvPr id="11297" name="Bildobjekt 7"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58"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Bildobjekt 9"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726"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Bildobjekt 10"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2294"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Bildobjekt 11"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9862"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1" name="Bildobjekt 12"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430"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2" name="Bildobjekt 13"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998"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3" name="Bildobjekt 14"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2566"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4" name="Bildobjekt 15"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134"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5" name="Bildobjekt 16"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702"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6" name="Bildobjekt 24" descr="pil.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5272" y="3456427"/>
              <a:ext cx="392048" cy="34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Bildobjekt 17" descr="bakaxlar.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2069" y="3030539"/>
            <a:ext cx="70326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dobjekt 18" descr="balkar.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4894" y="1928814"/>
            <a:ext cx="15081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Bildobjekt 20" descr="boggi.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319" y="1857375"/>
            <a:ext cx="64611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23" descr="motor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5081" y="3016251"/>
            <a:ext cx="5730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Bildobjekt 25" descr="tak.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3506" y="1285875"/>
            <a:ext cx="2476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Bildobjekt 26" descr="överföring.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82306" y="3605213"/>
            <a:ext cx="184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Bildobjekt 27" descr="framaxlar.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0545" y="3071813"/>
            <a:ext cx="6191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Bildobjekt 28" descr="hyttpanel.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95319" y="3565526"/>
            <a:ext cx="492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Bildobjekt 31" descr="dörrar.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74881" y="2400301"/>
            <a:ext cx="13493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8" name="Group 63"/>
          <p:cNvGrpSpPr>
            <a:grpSpLocks/>
          </p:cNvGrpSpPr>
          <p:nvPr/>
        </p:nvGrpSpPr>
        <p:grpSpPr bwMode="auto">
          <a:xfrm>
            <a:off x="9516270" y="0"/>
            <a:ext cx="1150937" cy="5943600"/>
            <a:chOff x="5035" y="0"/>
            <a:chExt cx="725" cy="3744"/>
          </a:xfrm>
        </p:grpSpPr>
        <p:sp>
          <p:nvSpPr>
            <p:cNvPr id="11294" name="Rektangel 30"/>
            <p:cNvSpPr>
              <a:spLocks noChangeArrowheads="1"/>
            </p:cNvSpPr>
            <p:nvPr/>
          </p:nvSpPr>
          <p:spPr bwMode="auto">
            <a:xfrm>
              <a:off x="5035" y="709"/>
              <a:ext cx="725" cy="1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spcAft>
                  <a:spcPct val="0"/>
                </a:spcAft>
                <a:buClrTx/>
                <a:buSzTx/>
                <a:buFontTx/>
                <a:buNone/>
              </a:pPr>
              <a:endParaRPr kumimoji="0" lang="sv-SE" altLang="da-DK" sz="2000">
                <a:solidFill>
                  <a:srgbClr val="D2D6D9"/>
                </a:solidFill>
                <a:latin typeface="Arial" charset="0"/>
                <a:sym typeface="Arial" charset="0"/>
              </a:endParaRPr>
            </a:p>
          </p:txBody>
        </p:sp>
        <p:sp>
          <p:nvSpPr>
            <p:cNvPr id="11295" name="Rektangel 32"/>
            <p:cNvSpPr>
              <a:spLocks noChangeArrowheads="1"/>
            </p:cNvSpPr>
            <p:nvPr/>
          </p:nvSpPr>
          <p:spPr bwMode="auto">
            <a:xfrm>
              <a:off x="5035" y="2700"/>
              <a:ext cx="725" cy="1044"/>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spcAft>
                  <a:spcPct val="0"/>
                </a:spcAft>
                <a:buClrTx/>
                <a:buSzTx/>
                <a:buFontTx/>
                <a:buNone/>
              </a:pPr>
              <a:endParaRPr kumimoji="0" lang="sv-SE" altLang="da-DK" sz="2000">
                <a:solidFill>
                  <a:srgbClr val="D2D6D9"/>
                </a:solidFill>
                <a:latin typeface="Arial" charset="0"/>
                <a:sym typeface="Arial" charset="0"/>
              </a:endParaRPr>
            </a:p>
          </p:txBody>
        </p:sp>
        <p:sp>
          <p:nvSpPr>
            <p:cNvPr id="11296" name="Rektangel 30"/>
            <p:cNvSpPr>
              <a:spLocks noChangeArrowheads="1"/>
            </p:cNvSpPr>
            <p:nvPr/>
          </p:nvSpPr>
          <p:spPr bwMode="auto">
            <a:xfrm>
              <a:off x="5035" y="0"/>
              <a:ext cx="725" cy="8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spcAft>
                  <a:spcPct val="0"/>
                </a:spcAft>
                <a:buClrTx/>
                <a:buSzTx/>
                <a:buFontTx/>
                <a:buNone/>
              </a:pPr>
              <a:endParaRPr kumimoji="0" lang="sv-SE" altLang="da-DK" sz="2000">
                <a:solidFill>
                  <a:srgbClr val="D2D6D9"/>
                </a:solidFill>
                <a:latin typeface="Arial" charset="0"/>
                <a:sym typeface="Arial" charset="0"/>
              </a:endParaRPr>
            </a:p>
          </p:txBody>
        </p:sp>
      </p:grpSp>
      <p:grpSp>
        <p:nvGrpSpPr>
          <p:cNvPr id="11279" name="Group 66"/>
          <p:cNvGrpSpPr>
            <a:grpSpLocks/>
          </p:cNvGrpSpPr>
          <p:nvPr/>
        </p:nvGrpSpPr>
        <p:grpSpPr bwMode="auto">
          <a:xfrm>
            <a:off x="1720057" y="5500689"/>
            <a:ext cx="7277101" cy="498475"/>
            <a:chOff x="124" y="3465"/>
            <a:chExt cx="4584" cy="314"/>
          </a:xfrm>
        </p:grpSpPr>
        <p:sp>
          <p:nvSpPr>
            <p:cNvPr id="11285" name="Text Box 67"/>
            <p:cNvSpPr txBox="1">
              <a:spLocks noChangeArrowheads="1"/>
            </p:cNvSpPr>
            <p:nvPr/>
          </p:nvSpPr>
          <p:spPr bwMode="auto">
            <a:xfrm>
              <a:off x="1731" y="3465"/>
              <a:ext cx="3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Axle</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gears</a:t>
              </a:r>
            </a:p>
          </p:txBody>
        </p:sp>
        <p:sp>
          <p:nvSpPr>
            <p:cNvPr id="11286" name="Text Box 68"/>
            <p:cNvSpPr txBox="1">
              <a:spLocks noChangeArrowheads="1"/>
            </p:cNvSpPr>
            <p:nvPr/>
          </p:nvSpPr>
          <p:spPr bwMode="auto">
            <a:xfrm>
              <a:off x="1074" y="3523"/>
              <a:ext cx="66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Suspension</a:t>
              </a:r>
            </a:p>
          </p:txBody>
        </p:sp>
        <p:sp>
          <p:nvSpPr>
            <p:cNvPr id="11287" name="Text Box 69"/>
            <p:cNvSpPr txBox="1">
              <a:spLocks noChangeArrowheads="1"/>
            </p:cNvSpPr>
            <p:nvPr/>
          </p:nvSpPr>
          <p:spPr bwMode="auto">
            <a:xfrm>
              <a:off x="2200" y="3523"/>
              <a:ext cx="43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Engine</a:t>
              </a:r>
            </a:p>
          </p:txBody>
        </p:sp>
        <p:sp>
          <p:nvSpPr>
            <p:cNvPr id="11288" name="Text Box 70"/>
            <p:cNvSpPr txBox="1">
              <a:spLocks noChangeArrowheads="1"/>
            </p:cNvSpPr>
            <p:nvPr/>
          </p:nvSpPr>
          <p:spPr bwMode="auto">
            <a:xfrm>
              <a:off x="2744" y="3522"/>
              <a:ext cx="40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Frame</a:t>
              </a:r>
            </a:p>
          </p:txBody>
        </p:sp>
        <p:sp>
          <p:nvSpPr>
            <p:cNvPr id="11289" name="Text Box 71"/>
            <p:cNvSpPr txBox="1">
              <a:spLocks noChangeArrowheads="1"/>
            </p:cNvSpPr>
            <p:nvPr/>
          </p:nvSpPr>
          <p:spPr bwMode="auto">
            <a:xfrm>
              <a:off x="3313" y="3523"/>
              <a:ext cx="29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Cab</a:t>
              </a:r>
            </a:p>
          </p:txBody>
        </p:sp>
        <p:sp>
          <p:nvSpPr>
            <p:cNvPr id="11290" name="Text Box 72"/>
            <p:cNvSpPr txBox="1">
              <a:spLocks noChangeArrowheads="1"/>
            </p:cNvSpPr>
            <p:nvPr/>
          </p:nvSpPr>
          <p:spPr bwMode="auto">
            <a:xfrm>
              <a:off x="671" y="3465"/>
              <a:ext cx="41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Driven</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axle</a:t>
              </a:r>
            </a:p>
          </p:txBody>
        </p:sp>
        <p:sp>
          <p:nvSpPr>
            <p:cNvPr id="11291" name="Text Box 73"/>
            <p:cNvSpPr txBox="1">
              <a:spLocks noChangeArrowheads="1"/>
            </p:cNvSpPr>
            <p:nvPr/>
          </p:nvSpPr>
          <p:spPr bwMode="auto">
            <a:xfrm>
              <a:off x="4300" y="3465"/>
              <a:ext cx="40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Cab </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length</a:t>
              </a:r>
            </a:p>
          </p:txBody>
        </p:sp>
        <p:sp>
          <p:nvSpPr>
            <p:cNvPr id="11292" name="Text Box 74"/>
            <p:cNvSpPr txBox="1">
              <a:spLocks noChangeArrowheads="1"/>
            </p:cNvSpPr>
            <p:nvPr/>
          </p:nvSpPr>
          <p:spPr bwMode="auto">
            <a:xfrm>
              <a:off x="124" y="3465"/>
              <a:ext cx="49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Steered </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axle</a:t>
              </a:r>
            </a:p>
          </p:txBody>
        </p:sp>
        <p:sp>
          <p:nvSpPr>
            <p:cNvPr id="11293" name="Text Box 75"/>
            <p:cNvSpPr txBox="1">
              <a:spLocks noChangeArrowheads="1"/>
            </p:cNvSpPr>
            <p:nvPr/>
          </p:nvSpPr>
          <p:spPr bwMode="auto">
            <a:xfrm>
              <a:off x="3796" y="3465"/>
              <a:ext cx="40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Roof</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height</a:t>
              </a:r>
            </a:p>
          </p:txBody>
        </p:sp>
      </p:grpSp>
      <p:sp>
        <p:nvSpPr>
          <p:cNvPr id="11280" name="Titel 41"/>
          <p:cNvSpPr>
            <a:spLocks noGrp="1"/>
          </p:cNvSpPr>
          <p:nvPr>
            <p:ph type="title"/>
          </p:nvPr>
        </p:nvSpPr>
        <p:spPr/>
        <p:txBody>
          <a:bodyPr/>
          <a:lstStyle/>
          <a:p>
            <a:r>
              <a:rPr lang="da-DK" altLang="da-DK" dirty="0" err="1"/>
              <a:t>Produktfamilier</a:t>
            </a:r>
            <a:endParaRPr lang="da-DK" altLang="da-DK" dirty="0"/>
          </a:p>
        </p:txBody>
      </p:sp>
      <p:sp>
        <p:nvSpPr>
          <p:cNvPr id="11282" name="Rectangle 41"/>
          <p:cNvSpPr>
            <a:spLocks noChangeArrowheads="1"/>
          </p:cNvSpPr>
          <p:nvPr/>
        </p:nvSpPr>
        <p:spPr bwMode="auto">
          <a:xfrm>
            <a:off x="9292431" y="5653088"/>
            <a:ext cx="1548000" cy="40011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eaLnBrk="1" hangingPunct="1">
              <a:spcAft>
                <a:spcPct val="0"/>
              </a:spcAft>
              <a:buClrTx/>
              <a:buSzTx/>
              <a:buFontTx/>
              <a:buNone/>
            </a:pPr>
            <a:endParaRPr kumimoji="0" lang="da-DK" altLang="en-US" sz="2000" dirty="0"/>
          </a:p>
        </p:txBody>
      </p:sp>
    </p:spTree>
    <p:extLst>
      <p:ext uri="{BB962C8B-B14F-4D97-AF65-F5344CB8AC3E}">
        <p14:creationId xmlns:p14="http://schemas.microsoft.com/office/powerpoint/2010/main" val="3336145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2.22222E-6 -0.15159 L 2.22222E-6 -0.08864 " pathEditMode="relative" rAng="0" ptsTypes="AA">
                                      <p:cBhvr>
                                        <p:cTn id="6" dur="1000" fill="hold"/>
                                        <p:tgtEl>
                                          <p:spTgt spid="28"/>
                                        </p:tgtEl>
                                        <p:attrNameLst>
                                          <p:attrName>ppt_x</p:attrName>
                                          <p:attrName>ppt_y</p:attrName>
                                        </p:attrNameLst>
                                      </p:cBhvr>
                                      <p:rCtr x="0" y="3100"/>
                                    </p:animMotion>
                                  </p:childTnLst>
                                </p:cTn>
                              </p:par>
                              <p:par>
                                <p:cTn id="7" presetID="64" presetClass="path" presetSubtype="0" accel="50000" decel="50000" fill="hold" nodeType="withEffect">
                                  <p:stCondLst>
                                    <p:cond delay="0"/>
                                  </p:stCondLst>
                                  <p:childTnLst>
                                    <p:animMotion origin="layout" path="M 3.33333E-6 -0.1539 L 3.33333E-6 4.48507E-6 " pathEditMode="relative" rAng="0" ptsTypes="AA">
                                      <p:cBhvr>
                                        <p:cTn id="8" dur="1000" fill="hold"/>
                                        <p:tgtEl>
                                          <p:spTgt spid="18"/>
                                        </p:tgtEl>
                                        <p:attrNameLst>
                                          <p:attrName>ppt_x</p:attrName>
                                          <p:attrName>ppt_y</p:attrName>
                                        </p:attrNameLst>
                                      </p:cBhvr>
                                      <p:rCtr x="0" y="7700"/>
                                    </p:animMotion>
                                  </p:childTnLst>
                                </p:cTn>
                              </p:par>
                              <p:par>
                                <p:cTn id="9" presetID="64" presetClass="path" presetSubtype="0" accel="50000" decel="50000" fill="hold" nodeType="withEffect">
                                  <p:stCondLst>
                                    <p:cond delay="0"/>
                                  </p:stCondLst>
                                  <p:childTnLst>
                                    <p:animMotion origin="layout" path="M -2.22222E-6 0.0854 L -2.22222E-6 0.15899 " pathEditMode="relative" rAng="0" ptsTypes="AA">
                                      <p:cBhvr>
                                        <p:cTn id="10" dur="1000" fill="hold"/>
                                        <p:tgtEl>
                                          <p:spTgt spid="32"/>
                                        </p:tgtEl>
                                        <p:attrNameLst>
                                          <p:attrName>ppt_x</p:attrName>
                                          <p:attrName>ppt_y</p:attrName>
                                        </p:attrNameLst>
                                      </p:cBhvr>
                                      <p:rCtr x="0" y="3700"/>
                                    </p:animMotion>
                                  </p:childTnLst>
                                </p:cTn>
                              </p:par>
                              <p:par>
                                <p:cTn id="11" presetID="42" presetClass="path" presetSubtype="0" accel="50000" decel="50000" fill="hold" nodeType="withEffect">
                                  <p:stCondLst>
                                    <p:cond delay="0"/>
                                  </p:stCondLst>
                                  <p:childTnLst>
                                    <p:animMotion origin="layout" path="M -1.66667E-6 4.04999E-6 L -1.66667E-6 0.15598 " pathEditMode="relative" rAng="0" ptsTypes="AA">
                                      <p:cBhvr>
                                        <p:cTn id="12" dur="1000" fill="hold"/>
                                        <p:tgtEl>
                                          <p:spTgt spid="21"/>
                                        </p:tgtEl>
                                        <p:attrNameLst>
                                          <p:attrName>ppt_x</p:attrName>
                                          <p:attrName>ppt_y</p:attrName>
                                        </p:attrNameLst>
                                      </p:cBhvr>
                                      <p:rCtr x="0" y="7800"/>
                                    </p:animMotion>
                                  </p:childTnLst>
                                </p:cTn>
                              </p:par>
                              <p:par>
                                <p:cTn id="13" presetID="42" presetClass="path" presetSubtype="0" accel="50000" decel="50000" fill="hold" nodeType="withEffect">
                                  <p:stCondLst>
                                    <p:cond delay="0"/>
                                  </p:stCondLst>
                                  <p:childTnLst>
                                    <p:animMotion origin="layout" path="M -1.11022E-16 2.70076E-6 L -1.11022E-16 0.15968 " pathEditMode="relative" rAng="0" ptsTypes="AA">
                                      <p:cBhvr>
                                        <p:cTn id="14" dur="1000" fill="hold"/>
                                        <p:tgtEl>
                                          <p:spTgt spid="19"/>
                                        </p:tgtEl>
                                        <p:attrNameLst>
                                          <p:attrName>ppt_x</p:attrName>
                                          <p:attrName>ppt_y</p:attrName>
                                        </p:attrNameLst>
                                      </p:cBhvr>
                                      <p:rCtr x="0" y="8000"/>
                                    </p:animMotion>
                                  </p:childTnLst>
                                </p:cTn>
                              </p:par>
                              <p:par>
                                <p:cTn id="15" presetID="42" presetClass="path" presetSubtype="0" accel="50000" decel="50000" fill="hold" nodeType="withEffect">
                                  <p:stCondLst>
                                    <p:cond delay="0"/>
                                  </p:stCondLst>
                                  <p:childTnLst>
                                    <p:animMotion origin="layout" path="M 1.66667E-6 0.26036 L 1.66667E-6 0.13654 " pathEditMode="relative" rAng="0" ptsTypes="AA">
                                      <p:cBhvr>
                                        <p:cTn id="16" dur="1000" fill="hold"/>
                                        <p:tgtEl>
                                          <p:spTgt spid="26"/>
                                        </p:tgtEl>
                                        <p:attrNameLst>
                                          <p:attrName>ppt_x</p:attrName>
                                          <p:attrName>ppt_y</p:attrName>
                                        </p:attrNameLst>
                                      </p:cBhvr>
                                      <p:rCtr x="0" y="-6200"/>
                                    </p:animMotion>
                                  </p:childTnLst>
                                </p:cTn>
                              </p:par>
                              <p:par>
                                <p:cTn id="17" presetID="64" presetClass="path" presetSubtype="0" accel="50000" decel="50000" fill="hold" nodeType="withEffect">
                                  <p:stCondLst>
                                    <p:cond delay="0"/>
                                  </p:stCondLst>
                                  <p:childTnLst>
                                    <p:animMotion origin="layout" path="M -5.55556E-7 -0.16385 L -5.55556E-7 -9.90511E-7 " pathEditMode="relative" rAng="0" ptsTypes="AA">
                                      <p:cBhvr>
                                        <p:cTn id="18" dur="1000" fill="hold"/>
                                        <p:tgtEl>
                                          <p:spTgt spid="27"/>
                                        </p:tgtEl>
                                        <p:attrNameLst>
                                          <p:attrName>ppt_x</p:attrName>
                                          <p:attrName>ppt_y</p:attrName>
                                        </p:attrNameLst>
                                      </p:cBhvr>
                                      <p:rCtr x="0" y="8200"/>
                                    </p:animMotion>
                                  </p:childTnLst>
                                </p:cTn>
                              </p:par>
                              <p:par>
                                <p:cTn id="19" presetID="64" presetClass="path" presetSubtype="0" accel="50000" decel="50000" fill="hold" nodeType="withEffect">
                                  <p:stCondLst>
                                    <p:cond delay="0"/>
                                  </p:stCondLst>
                                  <p:childTnLst>
                                    <p:animMotion origin="layout" path="M 5E-6 -0.07405 L 5E-6 -2.76556E-6 " pathEditMode="relative" rAng="0" ptsTypes="AA">
                                      <p:cBhvr>
                                        <p:cTn id="20" dur="1000" fill="hold"/>
                                        <p:tgtEl>
                                          <p:spTgt spid="24"/>
                                        </p:tgtEl>
                                        <p:attrNameLst>
                                          <p:attrName>ppt_x</p:attrName>
                                          <p:attrName>ppt_y</p:attrName>
                                        </p:attrNameLst>
                                      </p:cBhvr>
                                      <p:rCtr x="0" y="3700"/>
                                    </p:animMotion>
                                  </p:childTnLst>
                                </p:cTn>
                              </p:par>
                              <p:par>
                                <p:cTn id="21" presetID="64" presetClass="path" presetSubtype="0" accel="50000" decel="50000" fill="hold" nodeType="withEffect">
                                  <p:stCondLst>
                                    <p:cond delay="0"/>
                                  </p:stCondLst>
                                  <p:childTnLst>
                                    <p:animMotion origin="layout" path="M -1.66667E-6 4.48044E-6 L -1.66667E-6 -0.07869 " pathEditMode="relative" rAng="0" ptsTypes="AA">
                                      <p:cBhvr>
                                        <p:cTn id="22" dur="1000" fill="hold"/>
                                        <p:tgtEl>
                                          <p:spTgt spid="29"/>
                                        </p:tgtEl>
                                        <p:attrNameLst>
                                          <p:attrName>ppt_x</p:attrName>
                                          <p:attrName>ppt_y</p:attrName>
                                        </p:attrNameLst>
                                      </p:cBhvr>
                                      <p:rCtr x="0" y="-3900"/>
                                    </p:animMotion>
                                  </p:childTnLst>
                                </p:cTn>
                              </p:par>
                              <p:par>
                                <p:cTn id="23" presetID="42" presetClass="path" presetSubtype="0" accel="50000" decel="50000" fill="hold" nodeType="withEffect">
                                  <p:stCondLst>
                                    <p:cond delay="0"/>
                                  </p:stCondLst>
                                  <p:childTnLst>
                                    <p:animMotion origin="layout" path="M -8.33333E-7 0.07169 L -8.33333E-7 0.38645 " pathEditMode="relative" rAng="0" ptsTypes="AA">
                                      <p:cBhvr>
                                        <p:cTn id="24" dur="1000" fill="hold"/>
                                        <p:tgtEl>
                                          <p:spTgt spid="36"/>
                                        </p:tgtEl>
                                        <p:attrNameLst>
                                          <p:attrName>ppt_x</p:attrName>
                                          <p:attrName>ppt_y</p:attrName>
                                        </p:attrNameLst>
                                      </p:cBhvr>
                                      <p:rCtr x="0" y="15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objekt 39" descr="ruta 2 v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0394" y="2928938"/>
            <a:ext cx="11668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Bildobjekt 35" descr="bilarn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62307" y="-1214438"/>
            <a:ext cx="962025" cy="628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2" name="Grupp 30"/>
          <p:cNvGrpSpPr>
            <a:grpSpLocks/>
          </p:cNvGrpSpPr>
          <p:nvPr/>
        </p:nvGrpSpPr>
        <p:grpSpPr bwMode="auto">
          <a:xfrm>
            <a:off x="1737520" y="3424238"/>
            <a:ext cx="7750175" cy="412750"/>
            <a:chOff x="357158" y="3424594"/>
            <a:chExt cx="7750162" cy="412153"/>
          </a:xfrm>
        </p:grpSpPr>
        <p:pic>
          <p:nvPicPr>
            <p:cNvPr id="12322" name="Bildobjekt 7"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58"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Bildobjekt 9"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726"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Bildobjekt 10"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2294"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Bildobjekt 11"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9862"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Bildobjekt 12"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430"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Bildobjekt 13"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998"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Bildobjekt 14"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2566"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Bildobjekt 15"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134"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Bildobjekt 16" descr="ru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702" y="3424594"/>
              <a:ext cx="780746" cy="4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Bildobjekt 24" descr="pil.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5272" y="3456427"/>
              <a:ext cx="392048" cy="34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Bildobjekt 17" descr="bakaxlar.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2069" y="3030539"/>
            <a:ext cx="70326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dobjekt 18" descr="balkar.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4894" y="1928814"/>
            <a:ext cx="15081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Bildobjekt 20" descr="boggi.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319" y="1857375"/>
            <a:ext cx="64611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23" descr="motor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5081" y="3016251"/>
            <a:ext cx="5730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Bildobjekt 25" descr="tak.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3506" y="1285875"/>
            <a:ext cx="2476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Bildobjekt 26" descr="överföring.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82306" y="3605213"/>
            <a:ext cx="184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Bildobjekt 27" descr="framaxlar.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0545" y="3071813"/>
            <a:ext cx="6191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Bildobjekt 28" descr="hyttpanel.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95319" y="3565526"/>
            <a:ext cx="492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Bildobjekt 31" descr="dörrar.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74881" y="2400301"/>
            <a:ext cx="13493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2" name="Group 62"/>
          <p:cNvGrpSpPr>
            <a:grpSpLocks/>
          </p:cNvGrpSpPr>
          <p:nvPr/>
        </p:nvGrpSpPr>
        <p:grpSpPr bwMode="auto">
          <a:xfrm>
            <a:off x="9516270" y="0"/>
            <a:ext cx="1150937" cy="5943600"/>
            <a:chOff x="5035" y="0"/>
            <a:chExt cx="725" cy="3744"/>
          </a:xfrm>
        </p:grpSpPr>
        <p:sp>
          <p:nvSpPr>
            <p:cNvPr id="12319" name="Rektangel 30"/>
            <p:cNvSpPr>
              <a:spLocks noChangeArrowheads="1"/>
            </p:cNvSpPr>
            <p:nvPr/>
          </p:nvSpPr>
          <p:spPr bwMode="auto">
            <a:xfrm>
              <a:off x="5035" y="709"/>
              <a:ext cx="725" cy="113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spcAft>
                  <a:spcPct val="0"/>
                </a:spcAft>
                <a:buClrTx/>
                <a:buSzTx/>
                <a:buFontTx/>
                <a:buNone/>
              </a:pPr>
              <a:endParaRPr kumimoji="0" lang="sv-SE" altLang="da-DK" sz="2000">
                <a:solidFill>
                  <a:srgbClr val="D2D6D9"/>
                </a:solidFill>
                <a:latin typeface="Arial" charset="0"/>
                <a:sym typeface="Arial" charset="0"/>
              </a:endParaRPr>
            </a:p>
          </p:txBody>
        </p:sp>
        <p:sp>
          <p:nvSpPr>
            <p:cNvPr id="12320" name="Rektangel 32"/>
            <p:cNvSpPr>
              <a:spLocks noChangeArrowheads="1"/>
            </p:cNvSpPr>
            <p:nvPr/>
          </p:nvSpPr>
          <p:spPr bwMode="auto">
            <a:xfrm>
              <a:off x="5035" y="2700"/>
              <a:ext cx="725" cy="1044"/>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spcAft>
                  <a:spcPct val="0"/>
                </a:spcAft>
                <a:buClrTx/>
                <a:buSzTx/>
                <a:buFontTx/>
                <a:buNone/>
              </a:pPr>
              <a:endParaRPr kumimoji="0" lang="sv-SE" altLang="da-DK" sz="2000">
                <a:solidFill>
                  <a:srgbClr val="D2D6D9"/>
                </a:solidFill>
                <a:latin typeface="Arial" charset="0"/>
                <a:sym typeface="Arial" charset="0"/>
              </a:endParaRPr>
            </a:p>
          </p:txBody>
        </p:sp>
        <p:sp>
          <p:nvSpPr>
            <p:cNvPr id="12321" name="Rektangel 30"/>
            <p:cNvSpPr>
              <a:spLocks noChangeArrowheads="1"/>
            </p:cNvSpPr>
            <p:nvPr/>
          </p:nvSpPr>
          <p:spPr bwMode="auto">
            <a:xfrm>
              <a:off x="5035" y="0"/>
              <a:ext cx="725" cy="81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spcAft>
                  <a:spcPct val="0"/>
                </a:spcAft>
                <a:buClrTx/>
                <a:buSzTx/>
                <a:buFontTx/>
                <a:buNone/>
              </a:pPr>
              <a:endParaRPr kumimoji="0" lang="sv-SE" altLang="da-DK" sz="2000">
                <a:solidFill>
                  <a:srgbClr val="D2D6D9"/>
                </a:solidFill>
                <a:latin typeface="Arial" charset="0"/>
                <a:sym typeface="Arial" charset="0"/>
              </a:endParaRPr>
            </a:p>
          </p:txBody>
        </p:sp>
      </p:grpSp>
      <p:grpSp>
        <p:nvGrpSpPr>
          <p:cNvPr id="12303" name="Group 65"/>
          <p:cNvGrpSpPr>
            <a:grpSpLocks/>
          </p:cNvGrpSpPr>
          <p:nvPr/>
        </p:nvGrpSpPr>
        <p:grpSpPr bwMode="auto">
          <a:xfrm>
            <a:off x="1720056" y="5500689"/>
            <a:ext cx="7277100" cy="498475"/>
            <a:chOff x="124" y="3465"/>
            <a:chExt cx="4584" cy="314"/>
          </a:xfrm>
        </p:grpSpPr>
        <p:sp>
          <p:nvSpPr>
            <p:cNvPr id="12310" name="Text Box 66"/>
            <p:cNvSpPr txBox="1">
              <a:spLocks noChangeArrowheads="1"/>
            </p:cNvSpPr>
            <p:nvPr/>
          </p:nvSpPr>
          <p:spPr bwMode="auto">
            <a:xfrm>
              <a:off x="1731" y="3465"/>
              <a:ext cx="37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Axle</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gears</a:t>
              </a:r>
            </a:p>
          </p:txBody>
        </p:sp>
        <p:sp>
          <p:nvSpPr>
            <p:cNvPr id="12311" name="Text Box 67"/>
            <p:cNvSpPr txBox="1">
              <a:spLocks noChangeArrowheads="1"/>
            </p:cNvSpPr>
            <p:nvPr/>
          </p:nvSpPr>
          <p:spPr bwMode="auto">
            <a:xfrm>
              <a:off x="1071" y="3523"/>
              <a:ext cx="66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Suspension</a:t>
              </a:r>
            </a:p>
          </p:txBody>
        </p:sp>
        <p:sp>
          <p:nvSpPr>
            <p:cNvPr id="12312" name="Text Box 68"/>
            <p:cNvSpPr txBox="1">
              <a:spLocks noChangeArrowheads="1"/>
            </p:cNvSpPr>
            <p:nvPr/>
          </p:nvSpPr>
          <p:spPr bwMode="auto">
            <a:xfrm>
              <a:off x="2198" y="3523"/>
              <a:ext cx="44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Engine</a:t>
              </a:r>
            </a:p>
          </p:txBody>
        </p:sp>
        <p:sp>
          <p:nvSpPr>
            <p:cNvPr id="12313" name="Text Box 69"/>
            <p:cNvSpPr txBox="1">
              <a:spLocks noChangeArrowheads="1"/>
            </p:cNvSpPr>
            <p:nvPr/>
          </p:nvSpPr>
          <p:spPr bwMode="auto">
            <a:xfrm>
              <a:off x="2742" y="3522"/>
              <a:ext cx="40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Frame</a:t>
              </a:r>
            </a:p>
          </p:txBody>
        </p:sp>
        <p:sp>
          <p:nvSpPr>
            <p:cNvPr id="12314" name="Text Box 70"/>
            <p:cNvSpPr txBox="1">
              <a:spLocks noChangeArrowheads="1"/>
            </p:cNvSpPr>
            <p:nvPr/>
          </p:nvSpPr>
          <p:spPr bwMode="auto">
            <a:xfrm>
              <a:off x="3312" y="3523"/>
              <a:ext cx="29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Cab</a:t>
              </a:r>
            </a:p>
          </p:txBody>
        </p:sp>
        <p:sp>
          <p:nvSpPr>
            <p:cNvPr id="12315" name="Text Box 71"/>
            <p:cNvSpPr txBox="1">
              <a:spLocks noChangeArrowheads="1"/>
            </p:cNvSpPr>
            <p:nvPr/>
          </p:nvSpPr>
          <p:spPr bwMode="auto">
            <a:xfrm>
              <a:off x="671" y="3465"/>
              <a:ext cx="41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Driven</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axle</a:t>
              </a:r>
            </a:p>
          </p:txBody>
        </p:sp>
        <p:sp>
          <p:nvSpPr>
            <p:cNvPr id="12316" name="Text Box 72"/>
            <p:cNvSpPr txBox="1">
              <a:spLocks noChangeArrowheads="1"/>
            </p:cNvSpPr>
            <p:nvPr/>
          </p:nvSpPr>
          <p:spPr bwMode="auto">
            <a:xfrm>
              <a:off x="4300" y="3465"/>
              <a:ext cx="40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Cab </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length</a:t>
              </a:r>
            </a:p>
          </p:txBody>
        </p:sp>
        <p:sp>
          <p:nvSpPr>
            <p:cNvPr id="12317" name="Text Box 73"/>
            <p:cNvSpPr txBox="1">
              <a:spLocks noChangeArrowheads="1"/>
            </p:cNvSpPr>
            <p:nvPr/>
          </p:nvSpPr>
          <p:spPr bwMode="auto">
            <a:xfrm>
              <a:off x="124" y="3465"/>
              <a:ext cx="49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Steered </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axle</a:t>
              </a:r>
            </a:p>
          </p:txBody>
        </p:sp>
        <p:sp>
          <p:nvSpPr>
            <p:cNvPr id="12318" name="Text Box 74"/>
            <p:cNvSpPr txBox="1">
              <a:spLocks noChangeArrowheads="1"/>
            </p:cNvSpPr>
            <p:nvPr/>
          </p:nvSpPr>
          <p:spPr bwMode="auto">
            <a:xfrm>
              <a:off x="3796" y="3465"/>
              <a:ext cx="40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Roof</a:t>
              </a:r>
            </a:p>
            <a:p>
              <a:pPr algn="ctr" eaLnBrk="1" hangingPunct="1">
                <a:lnSpc>
                  <a:spcPct val="85000"/>
                </a:lnSpc>
                <a:spcAft>
                  <a:spcPct val="0"/>
                </a:spcAft>
                <a:buClrTx/>
                <a:buSzTx/>
                <a:buFontTx/>
                <a:buNone/>
              </a:pPr>
              <a:r>
                <a:rPr kumimoji="0" lang="en-GB" altLang="da-DK" sz="1200" b="1">
                  <a:solidFill>
                    <a:srgbClr val="808080"/>
                  </a:solidFill>
                  <a:latin typeface="Arial" charset="0"/>
                  <a:ea typeface="MS PGothic" pitchFamily="34" charset="-128"/>
                  <a:sym typeface="Arial" charset="0"/>
                </a:rPr>
                <a:t>height</a:t>
              </a:r>
            </a:p>
          </p:txBody>
        </p:sp>
      </p:grpSp>
      <p:sp>
        <p:nvSpPr>
          <p:cNvPr id="12304" name="Titel 40"/>
          <p:cNvSpPr>
            <a:spLocks noGrp="1"/>
          </p:cNvSpPr>
          <p:nvPr>
            <p:ph type="title"/>
          </p:nvPr>
        </p:nvSpPr>
        <p:spPr/>
        <p:txBody>
          <a:bodyPr anchor="b" anchorCtr="0"/>
          <a:lstStyle/>
          <a:p>
            <a:r>
              <a:rPr lang="da-DK" altLang="da-DK" dirty="0" err="1"/>
              <a:t>Produktfamilier</a:t>
            </a:r>
            <a:endParaRPr lang="da-DK" altLang="da-DK" dirty="0"/>
          </a:p>
        </p:txBody>
      </p:sp>
      <p:sp>
        <p:nvSpPr>
          <p:cNvPr id="12306" name="Rectangle 1"/>
          <p:cNvSpPr>
            <a:spLocks noChangeArrowheads="1"/>
          </p:cNvSpPr>
          <p:nvPr/>
        </p:nvSpPr>
        <p:spPr bwMode="auto">
          <a:xfrm>
            <a:off x="9665494" y="5653088"/>
            <a:ext cx="1162050" cy="40011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eaLnBrk="1" hangingPunct="1">
              <a:spcAft>
                <a:spcPct val="0"/>
              </a:spcAft>
              <a:buClrTx/>
              <a:buSzTx/>
              <a:buFontTx/>
              <a:buNone/>
            </a:pPr>
            <a:endParaRPr kumimoji="0" lang="da-DK" altLang="en-US" sz="2000" dirty="0"/>
          </a:p>
        </p:txBody>
      </p:sp>
      <p:sp>
        <p:nvSpPr>
          <p:cNvPr id="12307" name="Rectangle 42"/>
          <p:cNvSpPr>
            <a:spLocks noChangeArrowheads="1"/>
          </p:cNvSpPr>
          <p:nvPr/>
        </p:nvSpPr>
        <p:spPr bwMode="auto">
          <a:xfrm>
            <a:off x="9487694" y="5805488"/>
            <a:ext cx="1492250" cy="40011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1pPr>
            <a:lvl2pPr marL="742950" indent="-28575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2pPr>
            <a:lvl3pPr marL="11430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3pPr>
            <a:lvl4pPr marL="16002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4pPr>
            <a:lvl5pPr marL="2057400" indent="-228600" eaLnBrk="0" hangingPunct="0">
              <a:spcAft>
                <a:spcPct val="30000"/>
              </a:spcAft>
              <a:buClr>
                <a:srgbClr val="6B73A5"/>
              </a:buClr>
              <a:buSzPct val="125000"/>
              <a:buFont typeface="Wingdings" pitchFamily="2" charset="2"/>
              <a:buChar char="§"/>
              <a:defRPr kumimoji="1" sz="1700">
                <a:solidFill>
                  <a:schemeClr val="tx1"/>
                </a:solidFill>
                <a:latin typeface="Verdana" pitchFamily="34" charset="0"/>
              </a:defRPr>
            </a:lvl5pPr>
            <a:lvl6pPr marL="25146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6pPr>
            <a:lvl7pPr marL="29718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7pPr>
            <a:lvl8pPr marL="34290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8pPr>
            <a:lvl9pPr marL="3886200" indent="-228600" eaLnBrk="0" fontAlgn="base" hangingPunct="0">
              <a:spcBef>
                <a:spcPct val="0"/>
              </a:spcBef>
              <a:spcAft>
                <a:spcPct val="30000"/>
              </a:spcAft>
              <a:buClr>
                <a:srgbClr val="6B73A5"/>
              </a:buClr>
              <a:buSzPct val="125000"/>
              <a:buFont typeface="Wingdings" pitchFamily="2" charset="2"/>
              <a:buChar char="§"/>
              <a:defRPr kumimoji="1" sz="1700">
                <a:solidFill>
                  <a:schemeClr val="tx1"/>
                </a:solidFill>
                <a:latin typeface="Verdana" pitchFamily="34" charset="0"/>
              </a:defRPr>
            </a:lvl9pPr>
          </a:lstStyle>
          <a:p>
            <a:pPr eaLnBrk="1" hangingPunct="1">
              <a:spcAft>
                <a:spcPct val="0"/>
              </a:spcAft>
              <a:buClrTx/>
              <a:buSzTx/>
              <a:buFontTx/>
              <a:buNone/>
            </a:pPr>
            <a:endParaRPr kumimoji="0" lang="da-DK" altLang="en-US" sz="2000" dirty="0"/>
          </a:p>
        </p:txBody>
      </p:sp>
    </p:spTree>
    <p:extLst>
      <p:ext uri="{BB962C8B-B14F-4D97-AF65-F5344CB8AC3E}">
        <p14:creationId xmlns:p14="http://schemas.microsoft.com/office/powerpoint/2010/main" val="2043209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2.22222E-6 1.11008E-7 L 2.22222E-6 -0.08858 " pathEditMode="relative" rAng="0" ptsTypes="AA">
                                      <p:cBhvr>
                                        <p:cTn id="6" dur="1000" spd="-100000" fill="hold"/>
                                        <p:tgtEl>
                                          <p:spTgt spid="28"/>
                                        </p:tgtEl>
                                        <p:attrNameLst>
                                          <p:attrName>ppt_x</p:attrName>
                                          <p:attrName>ppt_y</p:attrName>
                                        </p:attrNameLst>
                                      </p:cBhvr>
                                      <p:rCtr x="0" y="-4400"/>
                                    </p:animMotion>
                                  </p:childTnLst>
                                </p:cTn>
                              </p:par>
                              <p:par>
                                <p:cTn id="7" presetID="64" presetClass="path" presetSubtype="0" accel="50000" decel="50000" fill="hold" nodeType="withEffect">
                                  <p:stCondLst>
                                    <p:cond delay="0"/>
                                  </p:stCondLst>
                                  <p:childTnLst>
                                    <p:animMotion origin="layout" path="M 3.33333E-6 -0.08025 L 3.33333E-6 -2.03515E-7 " pathEditMode="relative" rAng="0" ptsTypes="AA">
                                      <p:cBhvr>
                                        <p:cTn id="8" dur="1000" spd="-100000" fill="hold"/>
                                        <p:tgtEl>
                                          <p:spTgt spid="18"/>
                                        </p:tgtEl>
                                        <p:attrNameLst>
                                          <p:attrName>ppt_x</p:attrName>
                                          <p:attrName>ppt_y</p:attrName>
                                        </p:attrNameLst>
                                      </p:cBhvr>
                                      <p:rCtr x="0" y="4000"/>
                                    </p:animMotion>
                                  </p:childTnLst>
                                </p:cTn>
                              </p:par>
                              <p:par>
                                <p:cTn id="9" presetID="64" presetClass="path" presetSubtype="0" accel="50000" decel="50000" fill="hold" nodeType="withEffect">
                                  <p:stCondLst>
                                    <p:cond delay="0"/>
                                  </p:stCondLst>
                                  <p:childTnLst>
                                    <p:animMotion origin="layout" path="M -2.22222E-6 0.15888 L -2.22222E-6 0.15888 " pathEditMode="relative" rAng="0" ptsTypes="AA">
                                      <p:cBhvr>
                                        <p:cTn id="10" dur="1000" spd="-100000" fill="hold"/>
                                        <p:tgtEl>
                                          <p:spTgt spid="32"/>
                                        </p:tgtEl>
                                        <p:attrNameLst>
                                          <p:attrName>ppt_x</p:attrName>
                                          <p:attrName>ppt_y</p:attrName>
                                        </p:attrNameLst>
                                      </p:cBhvr>
                                      <p:rCtr x="0" y="0"/>
                                    </p:animMotion>
                                  </p:childTnLst>
                                </p:cTn>
                              </p:par>
                              <p:par>
                                <p:cTn id="11" presetID="42" presetClass="path" presetSubtype="0" accel="50000" decel="50000" fill="hold" nodeType="withEffect">
                                  <p:stCondLst>
                                    <p:cond delay="0"/>
                                  </p:stCondLst>
                                  <p:childTnLst>
                                    <p:animMotion origin="layout" path="M -1.66667E-6 0.23751 L -1.66667E-6 0.15587 " pathEditMode="relative" rAng="0" ptsTypes="AA">
                                      <p:cBhvr>
                                        <p:cTn id="12" dur="1000" spd="-100000" fill="hold"/>
                                        <p:tgtEl>
                                          <p:spTgt spid="21"/>
                                        </p:tgtEl>
                                        <p:attrNameLst>
                                          <p:attrName>ppt_x</p:attrName>
                                          <p:attrName>ppt_y</p:attrName>
                                        </p:attrNameLst>
                                      </p:cBhvr>
                                      <p:rCtr x="0" y="-4100"/>
                                    </p:animMotion>
                                  </p:childTnLst>
                                </p:cTn>
                              </p:par>
                              <p:par>
                                <p:cTn id="13" presetID="42" presetClass="path" presetSubtype="0" accel="50000" decel="50000" fill="hold" nodeType="withEffect">
                                  <p:stCondLst>
                                    <p:cond delay="0"/>
                                  </p:stCondLst>
                                  <p:childTnLst>
                                    <p:animMotion origin="layout" path="M -1.11022E-16 0.08603 L -1.11022E-16 0.15957 " pathEditMode="relative" rAng="0" ptsTypes="AA">
                                      <p:cBhvr>
                                        <p:cTn id="14" dur="1000" spd="-100000" fill="hold"/>
                                        <p:tgtEl>
                                          <p:spTgt spid="19"/>
                                        </p:tgtEl>
                                        <p:attrNameLst>
                                          <p:attrName>ppt_x</p:attrName>
                                          <p:attrName>ppt_y</p:attrName>
                                        </p:attrNameLst>
                                      </p:cBhvr>
                                      <p:rCtr x="0" y="3700"/>
                                    </p:animMotion>
                                  </p:childTnLst>
                                </p:cTn>
                              </p:par>
                              <p:par>
                                <p:cTn id="15" presetID="42" presetClass="path" presetSubtype="0" accel="50000" decel="50000" fill="hold" nodeType="withEffect">
                                  <p:stCondLst>
                                    <p:cond delay="0"/>
                                  </p:stCondLst>
                                  <p:childTnLst>
                                    <p:animMotion origin="layout" path="M 1.66667E-6 0.26226 L 1.66667E-6 0.13645 " pathEditMode="relative" rAng="0" ptsTypes="AA">
                                      <p:cBhvr>
                                        <p:cTn id="16" dur="1000" spd="-100000" fill="hold"/>
                                        <p:tgtEl>
                                          <p:spTgt spid="26"/>
                                        </p:tgtEl>
                                        <p:attrNameLst>
                                          <p:attrName>ppt_x</p:attrName>
                                          <p:attrName>ppt_y</p:attrName>
                                        </p:attrNameLst>
                                      </p:cBhvr>
                                      <p:rCtr x="0" y="-6300"/>
                                    </p:animMotion>
                                  </p:childTnLst>
                                </p:cTn>
                              </p:par>
                              <p:par>
                                <p:cTn id="17" presetID="64" presetClass="path" presetSubtype="0" accel="50000" decel="50000" fill="hold" nodeType="withEffect">
                                  <p:stCondLst>
                                    <p:cond delay="0"/>
                                  </p:stCondLst>
                                  <p:childTnLst>
                                    <p:animMotion origin="layout" path="M -5.55556E-7 -0.07979 L -5.55556E-7 2.28492E-6 " pathEditMode="relative" rAng="0" ptsTypes="AA">
                                      <p:cBhvr>
                                        <p:cTn id="18" dur="1000" spd="-100000" fill="hold"/>
                                        <p:tgtEl>
                                          <p:spTgt spid="27"/>
                                        </p:tgtEl>
                                        <p:attrNameLst>
                                          <p:attrName>ppt_x</p:attrName>
                                          <p:attrName>ppt_y</p:attrName>
                                        </p:attrNameLst>
                                      </p:cBhvr>
                                      <p:rCtr x="0" y="4000"/>
                                    </p:animMotion>
                                  </p:childTnLst>
                                </p:cTn>
                              </p:par>
                              <p:par>
                                <p:cTn id="19" presetID="64" presetClass="path" presetSubtype="0" accel="50000" decel="50000" fill="hold" nodeType="withEffect">
                                  <p:stCondLst>
                                    <p:cond delay="0"/>
                                  </p:stCondLst>
                                  <p:childTnLst>
                                    <p:animMotion origin="layout" path="M 5E-6 0.07285 L 5E-6 -3.62627E-6 " pathEditMode="relative" rAng="0" ptsTypes="AA">
                                      <p:cBhvr>
                                        <p:cTn id="20" dur="1000" spd="-100000" fill="hold"/>
                                        <p:tgtEl>
                                          <p:spTgt spid="24"/>
                                        </p:tgtEl>
                                        <p:attrNameLst>
                                          <p:attrName>ppt_x</p:attrName>
                                          <p:attrName>ppt_y</p:attrName>
                                        </p:attrNameLst>
                                      </p:cBhvr>
                                      <p:rCtr x="0" y="-3700"/>
                                    </p:animMotion>
                                  </p:childTnLst>
                                </p:cTn>
                              </p:par>
                              <p:par>
                                <p:cTn id="21" presetID="64" presetClass="path" presetSubtype="0" accel="50000" decel="50000" fill="hold" nodeType="withEffect">
                                  <p:stCondLst>
                                    <p:cond delay="0"/>
                                  </p:stCondLst>
                                  <p:childTnLst>
                                    <p:animMotion origin="layout" path="M -1.66667E-6 4.48044E-6 L -1.66667E-6 -0.07869 " pathEditMode="relative" rAng="0" ptsTypes="AA">
                                      <p:cBhvr>
                                        <p:cTn id="22" dur="1000" spd="-100000" fill="hold"/>
                                        <p:tgtEl>
                                          <p:spTgt spid="29"/>
                                        </p:tgtEl>
                                        <p:attrNameLst>
                                          <p:attrName>ppt_x</p:attrName>
                                          <p:attrName>ppt_y</p:attrName>
                                        </p:attrNameLst>
                                      </p:cBhvr>
                                      <p:rCtr x="0" y="-3900"/>
                                    </p:animMotion>
                                  </p:childTnLst>
                                </p:cTn>
                              </p:par>
                              <p:par>
                                <p:cTn id="23" presetID="42" presetClass="path" presetSubtype="0" accel="50000" decel="50000" fill="hold" nodeType="withEffect">
                                  <p:stCondLst>
                                    <p:cond delay="0"/>
                                  </p:stCondLst>
                                  <p:childTnLst>
                                    <p:animMotion origin="layout" path="M 4.59174E-6 0.26042 L 4.59174E-6 0.38634 " pathEditMode="relative" rAng="0" ptsTypes="AA">
                                      <p:cBhvr>
                                        <p:cTn id="24" dur="1000" spd="-100000" fill="hold"/>
                                        <p:tgtEl>
                                          <p:spTgt spid="36"/>
                                        </p:tgtEl>
                                        <p:attrNameLst>
                                          <p:attrName>ppt_x</p:attrName>
                                          <p:attrName>ppt_y</p:attrName>
                                        </p:attrNameLst>
                                      </p:cBhvr>
                                      <p:rCtr x="0" y="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The solution</a:t>
            </a:r>
          </a:p>
        </p:txBody>
      </p:sp>
      <p:sp>
        <p:nvSpPr>
          <p:cNvPr id="3" name="Content Placeholder 2"/>
          <p:cNvSpPr>
            <a:spLocks noGrp="1"/>
          </p:cNvSpPr>
          <p:nvPr>
            <p:ph idx="1"/>
          </p:nvPr>
        </p:nvSpPr>
        <p:spPr/>
        <p:txBody>
          <a:bodyPr/>
          <a:lstStyle/>
          <a:p>
            <a:endParaRPr lang="da-DK"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766" y="1340768"/>
            <a:ext cx="7273653" cy="501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18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da-DK" b="1" i="0" u="none" strike="noStrike" dirty="0">
                <a:solidFill>
                  <a:srgbClr val="FFFFFF"/>
                </a:solidFill>
                <a:effectLst/>
                <a:latin typeface="Arial"/>
                <a:cs typeface="Arial"/>
              </a:rPr>
              <a:t>Eventuelt</a:t>
            </a:r>
            <a:br>
              <a:rPr lang="da-DK" b="0" i="0" dirty="0">
                <a:effectLst/>
                <a:latin typeface="Arial" panose="020B0604020202020204" pitchFamily="34" charset="0"/>
              </a:rPr>
            </a:br>
            <a:endParaRPr lang="da-DK" sz="2000" dirty="0">
              <a:latin typeface="Arial"/>
              <a:cs typeface="Arial"/>
            </a:endParaRP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endParaRPr lang="da-DK" dirty="0" err="1">
              <a:cs typeface="Arial"/>
            </a:endParaRPr>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24C8C45C-947F-4981-8B3F-4F32E973C901}" type="slidenum">
              <a:rPr kumimoji="0" lang="da-DK"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37</a:t>
            </a:fld>
            <a:endParaRPr kumimoji="0" lang="da-DK"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custDataLst>
      <p:custData r:id="rId1"/>
      <p:custData r:id="rId2"/>
    </p:custDataLst>
    <p:extLst>
      <p:ext uri="{BB962C8B-B14F-4D97-AF65-F5344CB8AC3E}">
        <p14:creationId xmlns:p14="http://schemas.microsoft.com/office/powerpoint/2010/main" val="222178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da-DK" dirty="0"/>
              <a:t>Brush-up kurset</a:t>
            </a:r>
            <a:br>
              <a:rPr lang="da-DK" dirty="0"/>
            </a:br>
            <a:endParaRPr lang="da-DK"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Tree>
    <p:custDataLst>
      <p:custData r:id="rId1"/>
      <p:custData r:id="rId2"/>
    </p:custDataLst>
    <p:extLst>
      <p:ext uri="{BB962C8B-B14F-4D97-AF65-F5344CB8AC3E}">
        <p14:creationId xmlns:p14="http://schemas.microsoft.com/office/powerpoint/2010/main" val="259468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CB612-3A09-A85F-4D00-D9B1FA70980F}"/>
              </a:ext>
            </a:extLst>
          </p:cNvPr>
          <p:cNvSpPr>
            <a:spLocks noGrp="1"/>
          </p:cNvSpPr>
          <p:nvPr>
            <p:ph type="ctrTitle"/>
          </p:nvPr>
        </p:nvSpPr>
        <p:spPr>
          <a:xfrm>
            <a:off x="1414686" y="548680"/>
            <a:ext cx="4608512" cy="5702895"/>
          </a:xfrm>
        </p:spPr>
        <p:txBody>
          <a:bodyPr/>
          <a:lstStyle/>
          <a:p>
            <a:r>
              <a:rPr lang="da-DK" sz="2500" dirty="0">
                <a:solidFill>
                  <a:srgbClr val="000000"/>
                </a:solidFill>
                <a:latin typeface="Arial" panose="020B0604020202020204" pitchFamily="34" charset="0"/>
              </a:rPr>
              <a:t>Brush-up kurset i dag</a:t>
            </a:r>
            <a:br>
              <a:rPr lang="da-DK" sz="1500" b="0" i="0" dirty="0">
                <a:solidFill>
                  <a:srgbClr val="000000"/>
                </a:solidFill>
                <a:effectLst/>
                <a:latin typeface="Arial" panose="020B0604020202020204" pitchFamily="34" charset="0"/>
              </a:rPr>
            </a:br>
            <a:br>
              <a:rPr lang="da-DK" sz="1500" b="0" i="0" dirty="0">
                <a:solidFill>
                  <a:srgbClr val="000000"/>
                </a:solidFill>
                <a:effectLst/>
                <a:latin typeface="Arial" panose="020B0604020202020204" pitchFamily="34" charset="0"/>
              </a:rPr>
            </a:br>
            <a:r>
              <a:rPr lang="da-DK" sz="1500" b="0" i="0" dirty="0">
                <a:solidFill>
                  <a:srgbClr val="000000"/>
                </a:solidFill>
                <a:effectLst/>
                <a:latin typeface="Arial" panose="020B0604020202020204" pitchFamily="34" charset="0"/>
              </a:rPr>
              <a:t>2- delt: </a:t>
            </a:r>
            <a:br>
              <a:rPr lang="da-DK" sz="1500" b="0" i="0" dirty="0">
                <a:solidFill>
                  <a:srgbClr val="000000"/>
                </a:solidFill>
                <a:effectLst/>
                <a:latin typeface="Arial" panose="020B0604020202020204" pitchFamily="34" charset="0"/>
              </a:rPr>
            </a:br>
            <a:br>
              <a:rPr lang="da-DK" sz="1500" b="0" i="0" dirty="0">
                <a:solidFill>
                  <a:srgbClr val="000000"/>
                </a:solidFill>
                <a:effectLst/>
                <a:latin typeface="Arial" panose="020B0604020202020204" pitchFamily="34" charset="0"/>
              </a:rPr>
            </a:br>
            <a:r>
              <a:rPr lang="da-DK" sz="1500" b="0" i="0" dirty="0">
                <a:solidFill>
                  <a:srgbClr val="000000"/>
                </a:solidFill>
                <a:effectLst/>
                <a:latin typeface="Arial" panose="020B0604020202020204" pitchFamily="34" charset="0"/>
              </a:rPr>
              <a:t>1. En online del på DTU’s matematik-portal, hvor du selvstændigt arbejder med opgaverne. Du skal have arbejdet med de forskellige opgavesæt i onlinedelen før du kan melde dig til det fysiske kursus.</a:t>
            </a:r>
            <a:br>
              <a:rPr lang="da-DK" sz="1500" b="0" i="0" dirty="0">
                <a:solidFill>
                  <a:srgbClr val="000000"/>
                </a:solidFill>
                <a:effectLst/>
                <a:latin typeface="Arial" panose="020B0604020202020204" pitchFamily="34" charset="0"/>
              </a:rPr>
            </a:br>
            <a:br>
              <a:rPr lang="da-DK" sz="1500" b="0" i="0" dirty="0">
                <a:solidFill>
                  <a:srgbClr val="000000"/>
                </a:solidFill>
                <a:effectLst/>
                <a:latin typeface="Arial" panose="020B0604020202020204" pitchFamily="34" charset="0"/>
              </a:rPr>
            </a:br>
            <a:br>
              <a:rPr lang="da-DK" sz="1500" b="0" i="0" dirty="0">
                <a:solidFill>
                  <a:srgbClr val="000000"/>
                </a:solidFill>
                <a:effectLst/>
                <a:latin typeface="Arial" panose="020B0604020202020204" pitchFamily="34" charset="0"/>
              </a:rPr>
            </a:br>
            <a:r>
              <a:rPr lang="da-DK" sz="1500" b="0" i="0" dirty="0">
                <a:solidFill>
                  <a:srgbClr val="000000"/>
                </a:solidFill>
                <a:effectLst/>
                <a:latin typeface="Arial" panose="020B0604020202020204" pitchFamily="34" charset="0"/>
              </a:rPr>
              <a:t>2. En del med fysisk fremmøde på Ballerup Campus </a:t>
            </a:r>
            <a:br>
              <a:rPr lang="da-DK" sz="1500" b="0" i="0" dirty="0">
                <a:solidFill>
                  <a:srgbClr val="000000"/>
                </a:solidFill>
                <a:effectLst/>
                <a:latin typeface="Arial" panose="020B0604020202020204" pitchFamily="34" charset="0"/>
              </a:rPr>
            </a:br>
            <a:br>
              <a:rPr lang="da-DK" sz="1500" b="0" i="0" dirty="0">
                <a:solidFill>
                  <a:srgbClr val="000000"/>
                </a:solidFill>
                <a:effectLst/>
                <a:latin typeface="Arial" panose="020B0604020202020204" pitchFamily="34" charset="0"/>
              </a:rPr>
            </a:br>
            <a:br>
              <a:rPr lang="da-DK" sz="1500" b="0" i="0" dirty="0">
                <a:solidFill>
                  <a:srgbClr val="000000"/>
                </a:solidFill>
                <a:effectLst/>
                <a:latin typeface="Arial" panose="020B0604020202020204" pitchFamily="34" charset="0"/>
              </a:rPr>
            </a:br>
            <a:r>
              <a:rPr lang="da-DK" sz="1500" b="0" i="0" dirty="0">
                <a:solidFill>
                  <a:srgbClr val="000000"/>
                </a:solidFill>
                <a:effectLst/>
                <a:latin typeface="Arial" panose="020B0604020202020204" pitchFamily="34" charset="0"/>
              </a:rPr>
              <a:t>Frivilligt, de studerendes forventes og opfordres til at tage kurset på </a:t>
            </a:r>
            <a:r>
              <a:rPr lang="da-DK" sz="1500" b="0" i="0" dirty="0" err="1">
                <a:solidFill>
                  <a:srgbClr val="000000"/>
                </a:solidFill>
                <a:effectLst/>
                <a:latin typeface="Arial" panose="020B0604020202020204" pitchFamily="34" charset="0"/>
              </a:rPr>
              <a:t>DTUs</a:t>
            </a:r>
            <a:r>
              <a:rPr lang="da-DK" sz="1500" b="0" i="0" dirty="0">
                <a:solidFill>
                  <a:srgbClr val="000000"/>
                </a:solidFill>
                <a:effectLst/>
                <a:latin typeface="Arial" panose="020B0604020202020204" pitchFamily="34" charset="0"/>
              </a:rPr>
              <a:t> hjemmeside for nye studerende: ”Ny på DTU” (tjekkes ikke)	</a:t>
            </a:r>
            <a:br>
              <a:rPr lang="da-DK" sz="1500" b="0" i="0" dirty="0">
                <a:solidFill>
                  <a:srgbClr val="000000"/>
                </a:solidFill>
                <a:effectLst/>
                <a:latin typeface="Arial" panose="020B0604020202020204" pitchFamily="34" charset="0"/>
              </a:rPr>
            </a:br>
            <a:br>
              <a:rPr lang="da-DK" sz="1500" b="0" i="0" dirty="0">
                <a:solidFill>
                  <a:srgbClr val="000000"/>
                </a:solidFill>
                <a:effectLst/>
                <a:latin typeface="Arial" panose="020B0604020202020204" pitchFamily="34" charset="0"/>
              </a:rPr>
            </a:br>
            <a:r>
              <a:rPr lang="da-DK" sz="1500" b="0" i="0" dirty="0">
                <a:solidFill>
                  <a:srgbClr val="000000"/>
                </a:solidFill>
                <a:effectLst/>
                <a:latin typeface="Arial" panose="020B0604020202020204" pitchFamily="34" charset="0"/>
              </a:rPr>
              <a:t>Ikke ECTS båret</a:t>
            </a:r>
            <a:br>
              <a:rPr lang="da-DK" sz="1500" b="0" i="0" dirty="0">
                <a:solidFill>
                  <a:srgbClr val="000000"/>
                </a:solidFill>
                <a:effectLst/>
                <a:latin typeface="Arial" panose="020B0604020202020204" pitchFamily="34" charset="0"/>
              </a:rPr>
            </a:br>
            <a:br>
              <a:rPr lang="da-DK" sz="1500" b="0" i="0" dirty="0">
                <a:solidFill>
                  <a:srgbClr val="000000"/>
                </a:solidFill>
                <a:effectLst/>
                <a:latin typeface="Arial" panose="020B0604020202020204" pitchFamily="34" charset="0"/>
              </a:rPr>
            </a:br>
            <a:r>
              <a:rPr lang="da-DK" sz="1500" b="0" dirty="0">
                <a:solidFill>
                  <a:srgbClr val="000000"/>
                </a:solidFill>
                <a:latin typeface="Arial" panose="020B0604020202020204" pitchFamily="34" charset="0"/>
              </a:rPr>
              <a:t>S</a:t>
            </a:r>
            <a:r>
              <a:rPr lang="da-DK" sz="1500" b="0" i="0" dirty="0">
                <a:solidFill>
                  <a:srgbClr val="000000"/>
                </a:solidFill>
                <a:effectLst/>
                <a:latin typeface="Arial" panose="020B0604020202020204" pitchFamily="34" charset="0"/>
              </a:rPr>
              <a:t>vingende deltagerantal; antallet gik ned under og efter </a:t>
            </a:r>
            <a:r>
              <a:rPr lang="da-DK" sz="1500" b="0" i="0" dirty="0" err="1">
                <a:solidFill>
                  <a:srgbClr val="000000"/>
                </a:solidFill>
                <a:effectLst/>
                <a:latin typeface="Arial" panose="020B0604020202020204" pitchFamily="34" charset="0"/>
              </a:rPr>
              <a:t>corona</a:t>
            </a:r>
            <a:r>
              <a:rPr lang="da-DK" sz="1500" b="0" i="0" dirty="0">
                <a:solidFill>
                  <a:srgbClr val="000000"/>
                </a:solidFill>
                <a:effectLst/>
                <a:latin typeface="Arial" panose="020B0604020202020204" pitchFamily="34" charset="0"/>
              </a:rPr>
              <a:t> </a:t>
            </a:r>
            <a:br>
              <a:rPr lang="da-DK" sz="1500" b="0" i="0" dirty="0">
                <a:solidFill>
                  <a:srgbClr val="000000"/>
                </a:solidFill>
                <a:effectLst/>
                <a:latin typeface="Arial" panose="020B0604020202020204" pitchFamily="34" charset="0"/>
              </a:rPr>
            </a:br>
            <a:br>
              <a:rPr lang="da-DK" sz="1500" b="0" i="0" dirty="0">
                <a:solidFill>
                  <a:srgbClr val="000000"/>
                </a:solidFill>
                <a:effectLst/>
                <a:latin typeface="Arial" panose="020B0604020202020204" pitchFamily="34" charset="0"/>
              </a:rPr>
            </a:br>
            <a:r>
              <a:rPr lang="da-DK" sz="1500" b="0" i="0" dirty="0">
                <a:solidFill>
                  <a:srgbClr val="000000"/>
                </a:solidFill>
                <a:effectLst/>
                <a:latin typeface="Arial" panose="020B0604020202020204" pitchFamily="34" charset="0"/>
              </a:rPr>
              <a:t>Aug. 2022: 400-500 studerende deltog på den fysiske del</a:t>
            </a:r>
            <a:br>
              <a:rPr lang="da-DK" sz="1500" b="0" i="0" dirty="0">
                <a:solidFill>
                  <a:srgbClr val="000000"/>
                </a:solidFill>
                <a:effectLst/>
                <a:latin typeface="Arial" panose="020B0604020202020204" pitchFamily="34" charset="0"/>
              </a:rPr>
            </a:br>
            <a:br>
              <a:rPr lang="da-DK" sz="1500" b="0" i="0" dirty="0">
                <a:solidFill>
                  <a:srgbClr val="000000"/>
                </a:solidFill>
                <a:effectLst/>
                <a:latin typeface="Arial" panose="020B0604020202020204" pitchFamily="34" charset="0"/>
              </a:rPr>
            </a:br>
            <a:endParaRPr lang="da-DK" sz="1500" dirty="0"/>
          </a:p>
        </p:txBody>
      </p:sp>
      <p:sp>
        <p:nvSpPr>
          <p:cNvPr id="4" name="Pladsholder til slidenummer 3">
            <a:extLst>
              <a:ext uri="{FF2B5EF4-FFF2-40B4-BE49-F238E27FC236}">
                <a16:creationId xmlns:a16="http://schemas.microsoft.com/office/drawing/2014/main" id="{8F7469E4-7D6E-298D-14D4-867CE5FDF6FD}"/>
              </a:ext>
            </a:extLst>
          </p:cNvPr>
          <p:cNvSpPr>
            <a:spLocks noGrp="1"/>
          </p:cNvSpPr>
          <p:nvPr>
            <p:ph type="sldNum" sz="quarter" idx="17"/>
          </p:nvPr>
        </p:nvSpPr>
        <p:spPr/>
        <p:txBody>
          <a:bodyPr/>
          <a:lstStyle/>
          <a:p>
            <a:fld id="{103EA872-A674-449B-A120-B97244F8E91D}" type="slidenum">
              <a:rPr lang="da-DK" smtClean="0"/>
              <a:pPr/>
              <a:t>5</a:t>
            </a:fld>
            <a:endParaRPr lang="da-DK" dirty="0"/>
          </a:p>
        </p:txBody>
      </p:sp>
      <p:pic>
        <p:nvPicPr>
          <p:cNvPr id="6" name="Grafik 5" descr="Kugleramme med massiv udfyldning">
            <a:extLst>
              <a:ext uri="{FF2B5EF4-FFF2-40B4-BE49-F238E27FC236}">
                <a16:creationId xmlns:a16="http://schemas.microsoft.com/office/drawing/2014/main" id="{35B7EA23-4BD1-BDB7-9394-F648252A27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956" y="4844008"/>
            <a:ext cx="914400" cy="914400"/>
          </a:xfrm>
          <a:prstGeom prst="rect">
            <a:avLst/>
          </a:prstGeom>
        </p:spPr>
      </p:pic>
      <p:pic>
        <p:nvPicPr>
          <p:cNvPr id="8" name="Grafik 7" descr="Reklame med massiv udfyldning">
            <a:extLst>
              <a:ext uri="{FF2B5EF4-FFF2-40B4-BE49-F238E27FC236}">
                <a16:creationId xmlns:a16="http://schemas.microsoft.com/office/drawing/2014/main" id="{445934E0-535F-13B2-5A07-703A0703FA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080" y="1556792"/>
            <a:ext cx="676945" cy="676945"/>
          </a:xfrm>
          <a:prstGeom prst="rect">
            <a:avLst/>
          </a:prstGeom>
        </p:spPr>
      </p:pic>
      <p:pic>
        <p:nvPicPr>
          <p:cNvPr id="10" name="Grafik 9" descr="Kunstig intelligens med massiv udfyldning">
            <a:extLst>
              <a:ext uri="{FF2B5EF4-FFF2-40B4-BE49-F238E27FC236}">
                <a16:creationId xmlns:a16="http://schemas.microsoft.com/office/drawing/2014/main" id="{6049DE52-0D12-AE10-87A5-D93D3113C0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088" y="3742184"/>
            <a:ext cx="694928" cy="694928"/>
          </a:xfrm>
          <a:prstGeom prst="rect">
            <a:avLst/>
          </a:prstGeom>
        </p:spPr>
      </p:pic>
      <p:pic>
        <p:nvPicPr>
          <p:cNvPr id="12" name="Grafik 11" descr="Kunstig intelligens kontur">
            <a:extLst>
              <a:ext uri="{FF2B5EF4-FFF2-40B4-BE49-F238E27FC236}">
                <a16:creationId xmlns:a16="http://schemas.microsoft.com/office/drawing/2014/main" id="{61BC90E2-E990-CAA5-B646-65EA59AEA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7508" y="2636912"/>
            <a:ext cx="792088" cy="792088"/>
          </a:xfrm>
          <a:prstGeom prst="rect">
            <a:avLst/>
          </a:prstGeom>
        </p:spPr>
      </p:pic>
      <p:pic>
        <p:nvPicPr>
          <p:cNvPr id="14" name="Billede 13">
            <a:extLst>
              <a:ext uri="{FF2B5EF4-FFF2-40B4-BE49-F238E27FC236}">
                <a16:creationId xmlns:a16="http://schemas.microsoft.com/office/drawing/2014/main" id="{DCB0A36D-5DF1-83E3-1825-7A0BF4EC2AF7}"/>
              </a:ext>
            </a:extLst>
          </p:cNvPr>
          <p:cNvPicPr>
            <a:picLocks noChangeAspect="1"/>
          </p:cNvPicPr>
          <p:nvPr/>
        </p:nvPicPr>
        <p:blipFill>
          <a:blip r:embed="rId10"/>
          <a:stretch>
            <a:fillRect/>
          </a:stretch>
        </p:blipFill>
        <p:spPr>
          <a:xfrm>
            <a:off x="6385740" y="2132856"/>
            <a:ext cx="5401473" cy="3442295"/>
          </a:xfrm>
          <a:prstGeom prst="rect">
            <a:avLst/>
          </a:prstGeom>
        </p:spPr>
      </p:pic>
    </p:spTree>
    <p:extLst>
      <p:ext uri="{BB962C8B-B14F-4D97-AF65-F5344CB8AC3E}">
        <p14:creationId xmlns:p14="http://schemas.microsoft.com/office/powerpoint/2010/main" val="230949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81D74-B786-E085-32B3-4BB2076EAA30}"/>
              </a:ext>
            </a:extLst>
          </p:cNvPr>
          <p:cNvSpPr>
            <a:spLocks noGrp="1"/>
          </p:cNvSpPr>
          <p:nvPr>
            <p:ph type="ctrTitle"/>
          </p:nvPr>
        </p:nvSpPr>
        <p:spPr>
          <a:xfrm>
            <a:off x="249859" y="1052736"/>
            <a:ext cx="5845347" cy="5198839"/>
          </a:xfrm>
        </p:spPr>
        <p:txBody>
          <a:bodyPr/>
          <a:lstStyle/>
          <a:p>
            <a:pPr algn="l"/>
            <a:r>
              <a:rPr lang="da-DK" sz="2500" u="sng" dirty="0">
                <a:latin typeface="Calibri" panose="020F0502020204030204" pitchFamily="34" charset="0"/>
              </a:rPr>
              <a:t>Den online del:</a:t>
            </a:r>
            <a:br>
              <a:rPr lang="da-DK" sz="2000" dirty="0"/>
            </a:br>
            <a:r>
              <a:rPr lang="da-DK" sz="1500" b="0" dirty="0"/>
              <a:t>5 opgavesæt af 20 opgaver. Man skal have været igennem og forsøgt at løse alle opgavesæt, før man kan tilmelde sig det fysiske kursus</a:t>
            </a:r>
            <a:br>
              <a:rPr lang="da-DK" sz="1500" b="0" dirty="0"/>
            </a:br>
            <a:br>
              <a:rPr lang="da-DK" sz="1500" b="0" dirty="0"/>
            </a:br>
            <a:r>
              <a:rPr lang="da-DK" sz="1500" b="0" dirty="0"/>
              <a:t>Support: Lars Riedel er til rådighed på telefonen 2-3 gange om ugen i 4 uger. Primært opkaldt fra diplomingeniørstuderende </a:t>
            </a:r>
            <a:br>
              <a:rPr lang="da-DK" sz="1800" dirty="0">
                <a:effectLst/>
                <a:latin typeface="Calibri" panose="020F0502020204030204" pitchFamily="34" charset="0"/>
              </a:rPr>
            </a:br>
            <a:br>
              <a:rPr lang="da-DK" sz="1800" dirty="0">
                <a:effectLst/>
                <a:latin typeface="Calibri" panose="020F0502020204030204" pitchFamily="34" charset="0"/>
              </a:rPr>
            </a:br>
            <a:r>
              <a:rPr lang="da-DK" sz="2500" u="sng" dirty="0">
                <a:effectLst/>
                <a:latin typeface="Calibri" panose="020F0502020204030204" pitchFamily="34" charset="0"/>
              </a:rPr>
              <a:t>Den fysiske del:</a:t>
            </a:r>
            <a:br>
              <a:rPr lang="da-DK" sz="1800" dirty="0">
                <a:effectLst/>
                <a:latin typeface="Calibri" panose="020F0502020204030204" pitchFamily="34" charset="0"/>
              </a:rPr>
            </a:br>
            <a:r>
              <a:rPr lang="da-DK" sz="1500" b="0" dirty="0"/>
              <a:t>4 dage kl. 9:30 - 14:00</a:t>
            </a:r>
            <a:br>
              <a:rPr lang="da-DK" sz="1500" b="0" dirty="0"/>
            </a:br>
            <a:br>
              <a:rPr lang="da-DK" sz="1500" b="0" dirty="0"/>
            </a:br>
            <a:br>
              <a:rPr lang="da-DK" sz="1500" b="0" dirty="0"/>
            </a:br>
            <a:r>
              <a:rPr lang="da-DK" sz="1500" b="0" dirty="0"/>
              <a:t>Regneregler for logaritmer, brøker, potenser</a:t>
            </a:r>
            <a:br>
              <a:rPr lang="da-DK" sz="1500" b="0" dirty="0"/>
            </a:br>
            <a:r>
              <a:rPr lang="da-DK" sz="1500" b="0" dirty="0"/>
              <a:t>Ligninger, andengradspolynomier</a:t>
            </a:r>
            <a:br>
              <a:rPr lang="da-DK" sz="1500" b="0" dirty="0"/>
            </a:br>
            <a:r>
              <a:rPr lang="da-DK" sz="1500" b="0" dirty="0"/>
              <a:t>Regneregler for differentiable funktioner og integration.</a:t>
            </a:r>
            <a:br>
              <a:rPr lang="da-DK" sz="1500" b="0" dirty="0"/>
            </a:br>
            <a:r>
              <a:rPr lang="da-DK" sz="1500" b="0" dirty="0"/>
              <a:t>Sammensatte og omvendte funktioner</a:t>
            </a:r>
            <a:br>
              <a:rPr lang="da-DK" sz="1500" b="0" dirty="0"/>
            </a:br>
            <a:r>
              <a:rPr lang="da-DK" sz="1500" b="0" dirty="0"/>
              <a:t>Differentialligninger, Vektorer</a:t>
            </a:r>
            <a:br>
              <a:rPr lang="da-DK" sz="1500" b="0" dirty="0"/>
            </a:br>
            <a:r>
              <a:rPr lang="da-DK" sz="1500" b="0" dirty="0"/>
              <a:t>Parameterkurver, vektorfunktioner</a:t>
            </a:r>
            <a:br>
              <a:rPr lang="da-DK" sz="1500" b="0" dirty="0"/>
            </a:br>
            <a:br>
              <a:rPr lang="da-DK" sz="1500" b="0" dirty="0"/>
            </a:br>
            <a:br>
              <a:rPr lang="da-DK" sz="1500" b="0" dirty="0"/>
            </a:br>
            <a:r>
              <a:rPr lang="da-DK" sz="1500" b="0" dirty="0"/>
              <a:t>Hjælpelærere er til rådighed</a:t>
            </a:r>
            <a:br>
              <a:rPr lang="da-DK" sz="1200" b="0" i="0" dirty="0">
                <a:solidFill>
                  <a:srgbClr val="000000"/>
                </a:solidFill>
                <a:effectLst/>
                <a:latin typeface="Arial" panose="020B0604020202020204" pitchFamily="34" charset="0"/>
              </a:rPr>
            </a:br>
            <a:endParaRPr lang="da-DK" sz="1200" dirty="0"/>
          </a:p>
        </p:txBody>
      </p:sp>
      <p:sp>
        <p:nvSpPr>
          <p:cNvPr id="4" name="Pladsholder til slidenummer 3">
            <a:extLst>
              <a:ext uri="{FF2B5EF4-FFF2-40B4-BE49-F238E27FC236}">
                <a16:creationId xmlns:a16="http://schemas.microsoft.com/office/drawing/2014/main" id="{3788CDA8-164A-EEBD-28A3-3C7C6E6E38B4}"/>
              </a:ext>
            </a:extLst>
          </p:cNvPr>
          <p:cNvSpPr>
            <a:spLocks noGrp="1"/>
          </p:cNvSpPr>
          <p:nvPr>
            <p:ph type="sldNum" sz="quarter" idx="17"/>
          </p:nvPr>
        </p:nvSpPr>
        <p:spPr/>
        <p:txBody>
          <a:bodyPr/>
          <a:lstStyle/>
          <a:p>
            <a:fld id="{103EA872-A674-449B-A120-B97244F8E91D}" type="slidenum">
              <a:rPr lang="da-DK" smtClean="0"/>
              <a:pPr/>
              <a:t>6</a:t>
            </a:fld>
            <a:endParaRPr lang="da-DK" dirty="0"/>
          </a:p>
        </p:txBody>
      </p:sp>
      <p:pic>
        <p:nvPicPr>
          <p:cNvPr id="7" name="Billede 6">
            <a:extLst>
              <a:ext uri="{FF2B5EF4-FFF2-40B4-BE49-F238E27FC236}">
                <a16:creationId xmlns:a16="http://schemas.microsoft.com/office/drawing/2014/main" id="{7891D768-A0FA-DA80-2E4D-D660601DA8C6}"/>
              </a:ext>
            </a:extLst>
          </p:cNvPr>
          <p:cNvPicPr>
            <a:picLocks noChangeAspect="1"/>
          </p:cNvPicPr>
          <p:nvPr/>
        </p:nvPicPr>
        <p:blipFill>
          <a:blip r:embed="rId2"/>
          <a:stretch>
            <a:fillRect/>
          </a:stretch>
        </p:blipFill>
        <p:spPr>
          <a:xfrm>
            <a:off x="5380589" y="4453400"/>
            <a:ext cx="3680376" cy="1895244"/>
          </a:xfrm>
          <a:prstGeom prst="rect">
            <a:avLst/>
          </a:prstGeom>
        </p:spPr>
      </p:pic>
      <p:pic>
        <p:nvPicPr>
          <p:cNvPr id="9" name="Billede 8">
            <a:extLst>
              <a:ext uri="{FF2B5EF4-FFF2-40B4-BE49-F238E27FC236}">
                <a16:creationId xmlns:a16="http://schemas.microsoft.com/office/drawing/2014/main" id="{250B6017-E36C-650A-481B-8968C99BF957}"/>
              </a:ext>
            </a:extLst>
          </p:cNvPr>
          <p:cNvPicPr>
            <a:picLocks noChangeAspect="1"/>
          </p:cNvPicPr>
          <p:nvPr/>
        </p:nvPicPr>
        <p:blipFill>
          <a:blip r:embed="rId3"/>
          <a:stretch>
            <a:fillRect/>
          </a:stretch>
        </p:blipFill>
        <p:spPr>
          <a:xfrm>
            <a:off x="6383237" y="372126"/>
            <a:ext cx="3152599" cy="2120770"/>
          </a:xfrm>
          <a:prstGeom prst="rect">
            <a:avLst/>
          </a:prstGeom>
        </p:spPr>
      </p:pic>
      <p:pic>
        <p:nvPicPr>
          <p:cNvPr id="11" name="Billede 10">
            <a:extLst>
              <a:ext uri="{FF2B5EF4-FFF2-40B4-BE49-F238E27FC236}">
                <a16:creationId xmlns:a16="http://schemas.microsoft.com/office/drawing/2014/main" id="{B31FDD0E-D6AA-89CF-FB33-B2A880E8F850}"/>
              </a:ext>
            </a:extLst>
          </p:cNvPr>
          <p:cNvPicPr>
            <a:picLocks noChangeAspect="1"/>
          </p:cNvPicPr>
          <p:nvPr/>
        </p:nvPicPr>
        <p:blipFill>
          <a:blip r:embed="rId4"/>
          <a:stretch>
            <a:fillRect/>
          </a:stretch>
        </p:blipFill>
        <p:spPr>
          <a:xfrm>
            <a:off x="9558978" y="2497087"/>
            <a:ext cx="2512892" cy="3076125"/>
          </a:xfrm>
          <a:prstGeom prst="rect">
            <a:avLst/>
          </a:prstGeom>
        </p:spPr>
      </p:pic>
    </p:spTree>
    <p:extLst>
      <p:ext uri="{BB962C8B-B14F-4D97-AF65-F5344CB8AC3E}">
        <p14:creationId xmlns:p14="http://schemas.microsoft.com/office/powerpoint/2010/main" val="307454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97792-870C-211A-C119-36E42A6A329C}"/>
              </a:ext>
            </a:extLst>
          </p:cNvPr>
          <p:cNvSpPr>
            <a:spLocks noGrp="1"/>
          </p:cNvSpPr>
          <p:nvPr>
            <p:ph type="ctrTitle"/>
          </p:nvPr>
        </p:nvSpPr>
        <p:spPr>
          <a:xfrm>
            <a:off x="249859" y="1484784"/>
            <a:ext cx="5557315" cy="4766791"/>
          </a:xfrm>
        </p:spPr>
        <p:txBody>
          <a:bodyPr/>
          <a:lstStyle/>
          <a:p>
            <a:r>
              <a:rPr lang="da-DK" sz="2000" b="1" i="0" dirty="0">
                <a:solidFill>
                  <a:srgbClr val="000000"/>
                </a:solidFill>
                <a:effectLst/>
                <a:latin typeface="var(--font-family--primary)"/>
              </a:rPr>
              <a:t>Hvem henvender brush-up kurset sig til i dag?</a:t>
            </a:r>
            <a:br>
              <a:rPr lang="da-DK" sz="2000" b="1" i="0" dirty="0">
                <a:solidFill>
                  <a:srgbClr val="000000"/>
                </a:solidFill>
                <a:effectLst/>
                <a:latin typeface="var(--font-family--primary)"/>
              </a:rPr>
            </a:br>
            <a:br>
              <a:rPr lang="da-DK" sz="2000" b="1" i="0" dirty="0">
                <a:solidFill>
                  <a:srgbClr val="000000"/>
                </a:solidFill>
                <a:effectLst/>
                <a:latin typeface="var(--font-family--primary)"/>
              </a:rPr>
            </a:br>
            <a:r>
              <a:rPr lang="da-DK" sz="1800" b="0" i="0" dirty="0">
                <a:solidFill>
                  <a:srgbClr val="000000"/>
                </a:solidFill>
                <a:effectLst/>
                <a:latin typeface="Arial" panose="020B0604020202020204" pitchFamily="34" charset="0"/>
              </a:rPr>
              <a:t>Hvis: </a:t>
            </a:r>
            <a:br>
              <a:rPr lang="da-DK" sz="1800" b="0" i="0" dirty="0">
                <a:solidFill>
                  <a:srgbClr val="000000"/>
                </a:solidFill>
                <a:effectLst/>
                <a:latin typeface="Arial" panose="020B0604020202020204" pitchFamily="34" charset="0"/>
              </a:rPr>
            </a:br>
            <a:r>
              <a:rPr lang="da-DK" sz="1800" b="0" i="0" dirty="0">
                <a:solidFill>
                  <a:srgbClr val="000000"/>
                </a:solidFill>
                <a:effectLst/>
                <a:latin typeface="Arial" panose="020B0604020202020204" pitchFamily="34" charset="0"/>
              </a:rPr>
              <a:t>- du har opnået en gennemsnitskarakter i matematik på 4 eller derunder i din adgangsgivende eksamen</a:t>
            </a:r>
            <a:br>
              <a:rPr lang="da-DK" sz="1800" b="0" i="0" dirty="0">
                <a:solidFill>
                  <a:srgbClr val="000000"/>
                </a:solidFill>
                <a:effectLst/>
                <a:latin typeface="Arial" panose="020B0604020202020204" pitchFamily="34" charset="0"/>
              </a:rPr>
            </a:br>
            <a:r>
              <a:rPr lang="da-DK" sz="1800" b="0" i="0" dirty="0">
                <a:solidFill>
                  <a:srgbClr val="000000"/>
                </a:solidFill>
                <a:effectLst/>
                <a:latin typeface="Arial" panose="020B0604020202020204" pitchFamily="34" charset="0"/>
              </a:rPr>
              <a:t>- hvis du har været væk fra matematik i nogle år</a:t>
            </a:r>
            <a:br>
              <a:rPr lang="da-DK" sz="1800" b="0" i="0" dirty="0">
                <a:solidFill>
                  <a:srgbClr val="000000"/>
                </a:solidFill>
                <a:effectLst/>
                <a:latin typeface="Arial" panose="020B0604020202020204" pitchFamily="34" charset="0"/>
              </a:rPr>
            </a:br>
            <a:r>
              <a:rPr lang="da-DK" sz="1800" b="0" i="0" dirty="0">
                <a:solidFill>
                  <a:srgbClr val="000000"/>
                </a:solidFill>
                <a:effectLst/>
                <a:latin typeface="Arial" panose="020B0604020202020204" pitchFamily="34" charset="0"/>
              </a:rPr>
              <a:t>- hvis matematik-portalen ikke er tilstrækkelig træning, </a:t>
            </a:r>
            <a:r>
              <a:rPr lang="da-DK" sz="1800" i="0" dirty="0">
                <a:solidFill>
                  <a:srgbClr val="000000"/>
                </a:solidFill>
                <a:effectLst/>
                <a:latin typeface="Arial" panose="020B0604020202020204" pitchFamily="34" charset="0"/>
              </a:rPr>
              <a:t>forventer DTU</a:t>
            </a:r>
            <a:r>
              <a:rPr lang="da-DK" sz="1800" b="0" i="0" dirty="0">
                <a:solidFill>
                  <a:srgbClr val="000000"/>
                </a:solidFill>
                <a:effectLst/>
                <a:latin typeface="Arial" panose="020B0604020202020204" pitchFamily="34" charset="0"/>
              </a:rPr>
              <a:t>, at du deltager i brush-up kurset</a:t>
            </a:r>
            <a:br>
              <a:rPr lang="da-DK" sz="1800" dirty="0"/>
            </a:br>
            <a:br>
              <a:rPr lang="da-DK" sz="1800" dirty="0"/>
            </a:br>
            <a:r>
              <a:rPr lang="da-DK" sz="1800" b="0" i="0" dirty="0">
                <a:solidFill>
                  <a:srgbClr val="000000"/>
                </a:solidFill>
                <a:effectLst/>
                <a:latin typeface="Arial" panose="020B0604020202020204" pitchFamily="34" charset="0"/>
              </a:rPr>
              <a:t>Selv om du har en høj gennemsnitskarakter eller klarer dig godt på matematik-portalen, er du også velkommen.</a:t>
            </a:r>
            <a:br>
              <a:rPr lang="da-DK" sz="1800" dirty="0"/>
            </a:br>
            <a:br>
              <a:rPr lang="da-DK" sz="1800" dirty="0"/>
            </a:br>
            <a:r>
              <a:rPr lang="da-DK" sz="1800" b="0" i="0" dirty="0">
                <a:solidFill>
                  <a:srgbClr val="000000"/>
                </a:solidFill>
                <a:effectLst/>
                <a:latin typeface="Arial" panose="020B0604020202020204" pitchFamily="34" charset="0"/>
              </a:rPr>
              <a:t>Kurset kan ikke erstatte adgangskravet Matematik A, men er udelukkende et tilbud om genopfriskning.</a:t>
            </a:r>
            <a:endParaRPr lang="da-DK" sz="1800" dirty="0"/>
          </a:p>
        </p:txBody>
      </p:sp>
      <p:sp>
        <p:nvSpPr>
          <p:cNvPr id="4" name="Pladsholder til slidenummer 3">
            <a:extLst>
              <a:ext uri="{FF2B5EF4-FFF2-40B4-BE49-F238E27FC236}">
                <a16:creationId xmlns:a16="http://schemas.microsoft.com/office/drawing/2014/main" id="{AE6F21ED-EB41-97E6-882A-B72A006B73C0}"/>
              </a:ext>
            </a:extLst>
          </p:cNvPr>
          <p:cNvSpPr>
            <a:spLocks noGrp="1"/>
          </p:cNvSpPr>
          <p:nvPr>
            <p:ph type="sldNum" sz="quarter" idx="17"/>
          </p:nvPr>
        </p:nvSpPr>
        <p:spPr/>
        <p:txBody>
          <a:bodyPr/>
          <a:lstStyle/>
          <a:p>
            <a:fld id="{103EA872-A674-449B-A120-B97244F8E91D}" type="slidenum">
              <a:rPr lang="da-DK" smtClean="0"/>
              <a:pPr/>
              <a:t>7</a:t>
            </a:fld>
            <a:endParaRPr lang="da-DK" dirty="0"/>
          </a:p>
        </p:txBody>
      </p:sp>
      <p:pic>
        <p:nvPicPr>
          <p:cNvPr id="6" name="Billede 5">
            <a:extLst>
              <a:ext uri="{FF2B5EF4-FFF2-40B4-BE49-F238E27FC236}">
                <a16:creationId xmlns:a16="http://schemas.microsoft.com/office/drawing/2014/main" id="{8F3F9EBB-F33F-AD58-078A-5391368E3CB8}"/>
              </a:ext>
            </a:extLst>
          </p:cNvPr>
          <p:cNvPicPr>
            <a:picLocks noChangeAspect="1"/>
          </p:cNvPicPr>
          <p:nvPr/>
        </p:nvPicPr>
        <p:blipFill>
          <a:blip r:embed="rId2"/>
          <a:stretch>
            <a:fillRect/>
          </a:stretch>
        </p:blipFill>
        <p:spPr>
          <a:xfrm>
            <a:off x="6383240" y="1628800"/>
            <a:ext cx="5084619" cy="3312368"/>
          </a:xfrm>
          <a:prstGeom prst="rect">
            <a:avLst/>
          </a:prstGeom>
        </p:spPr>
      </p:pic>
    </p:spTree>
    <p:extLst>
      <p:ext uri="{BB962C8B-B14F-4D97-AF65-F5344CB8AC3E}">
        <p14:creationId xmlns:p14="http://schemas.microsoft.com/office/powerpoint/2010/main" val="150609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9D8AD-4171-CF4C-DCD4-37FA61E19746}"/>
              </a:ext>
            </a:extLst>
          </p:cNvPr>
          <p:cNvSpPr>
            <a:spLocks noGrp="1"/>
          </p:cNvSpPr>
          <p:nvPr>
            <p:ph type="ctrTitle"/>
          </p:nvPr>
        </p:nvSpPr>
        <p:spPr>
          <a:xfrm>
            <a:off x="1329613" y="764704"/>
            <a:ext cx="9531185" cy="1512168"/>
          </a:xfrm>
        </p:spPr>
        <p:txBody>
          <a:bodyPr/>
          <a:lstStyle/>
          <a:p>
            <a:r>
              <a:rPr lang="da-DK" sz="7000" dirty="0"/>
              <a:t>Hvordan går det så? </a:t>
            </a:r>
          </a:p>
        </p:txBody>
      </p:sp>
      <p:sp>
        <p:nvSpPr>
          <p:cNvPr id="4" name="Pladsholder til slidenummer 3">
            <a:extLst>
              <a:ext uri="{FF2B5EF4-FFF2-40B4-BE49-F238E27FC236}">
                <a16:creationId xmlns:a16="http://schemas.microsoft.com/office/drawing/2014/main" id="{6EDE4B55-976B-2E45-6A0A-10CFF360A2B1}"/>
              </a:ext>
            </a:extLst>
          </p:cNvPr>
          <p:cNvSpPr>
            <a:spLocks noGrp="1"/>
          </p:cNvSpPr>
          <p:nvPr>
            <p:ph type="sldNum" sz="quarter" idx="17"/>
          </p:nvPr>
        </p:nvSpPr>
        <p:spPr/>
        <p:txBody>
          <a:bodyPr/>
          <a:lstStyle/>
          <a:p>
            <a:fld id="{103EA872-A674-449B-A120-B97244F8E91D}" type="slidenum">
              <a:rPr lang="da-DK" smtClean="0"/>
              <a:pPr/>
              <a:t>8</a:t>
            </a:fld>
            <a:endParaRPr lang="da-DK" dirty="0"/>
          </a:p>
        </p:txBody>
      </p:sp>
      <p:pic>
        <p:nvPicPr>
          <p:cNvPr id="12" name="Billede 11">
            <a:extLst>
              <a:ext uri="{FF2B5EF4-FFF2-40B4-BE49-F238E27FC236}">
                <a16:creationId xmlns:a16="http://schemas.microsoft.com/office/drawing/2014/main" id="{A10ADF12-DFB9-F7F3-AA2D-4227A0B1B809}"/>
              </a:ext>
            </a:extLst>
          </p:cNvPr>
          <p:cNvPicPr>
            <a:picLocks noChangeAspect="1"/>
          </p:cNvPicPr>
          <p:nvPr/>
        </p:nvPicPr>
        <p:blipFill>
          <a:blip r:embed="rId2"/>
          <a:stretch>
            <a:fillRect/>
          </a:stretch>
        </p:blipFill>
        <p:spPr>
          <a:xfrm>
            <a:off x="2638822" y="2214392"/>
            <a:ext cx="6480720" cy="3202681"/>
          </a:xfrm>
          <a:prstGeom prst="rect">
            <a:avLst/>
          </a:prstGeom>
        </p:spPr>
      </p:pic>
    </p:spTree>
    <p:extLst>
      <p:ext uri="{BB962C8B-B14F-4D97-AF65-F5344CB8AC3E}">
        <p14:creationId xmlns:p14="http://schemas.microsoft.com/office/powerpoint/2010/main" val="180694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87384-6700-2B60-CF20-FF825C49D457}"/>
              </a:ext>
            </a:extLst>
          </p:cNvPr>
          <p:cNvSpPr>
            <a:spLocks noGrp="1"/>
          </p:cNvSpPr>
          <p:nvPr>
            <p:ph type="ctrTitle"/>
          </p:nvPr>
        </p:nvSpPr>
        <p:spPr>
          <a:xfrm>
            <a:off x="249859" y="908720"/>
            <a:ext cx="10840028" cy="5342855"/>
          </a:xfrm>
        </p:spPr>
        <p:txBody>
          <a:bodyPr/>
          <a:lstStyle/>
          <a:p>
            <a:r>
              <a:rPr lang="da-DK" sz="4000" dirty="0"/>
              <a:t>Karakterfordeling S&amp;V 2022</a:t>
            </a:r>
          </a:p>
        </p:txBody>
      </p:sp>
      <p:sp>
        <p:nvSpPr>
          <p:cNvPr id="4" name="Pladsholder til slidenummer 3">
            <a:extLst>
              <a:ext uri="{FF2B5EF4-FFF2-40B4-BE49-F238E27FC236}">
                <a16:creationId xmlns:a16="http://schemas.microsoft.com/office/drawing/2014/main" id="{3CF3A169-2151-0844-1E79-0B17FDDDE129}"/>
              </a:ext>
            </a:extLst>
          </p:cNvPr>
          <p:cNvSpPr>
            <a:spLocks noGrp="1"/>
          </p:cNvSpPr>
          <p:nvPr>
            <p:ph type="sldNum" sz="quarter" idx="17"/>
          </p:nvPr>
        </p:nvSpPr>
        <p:spPr/>
        <p:txBody>
          <a:bodyPr/>
          <a:lstStyle/>
          <a:p>
            <a:fld id="{103EA872-A674-449B-A120-B97244F8E91D}" type="slidenum">
              <a:rPr lang="da-DK" smtClean="0"/>
              <a:pPr/>
              <a:t>9</a:t>
            </a:fld>
            <a:endParaRPr lang="da-DK" dirty="0"/>
          </a:p>
        </p:txBody>
      </p:sp>
      <p:pic>
        <p:nvPicPr>
          <p:cNvPr id="8" name="Billede 7">
            <a:extLst>
              <a:ext uri="{FF2B5EF4-FFF2-40B4-BE49-F238E27FC236}">
                <a16:creationId xmlns:a16="http://schemas.microsoft.com/office/drawing/2014/main" id="{DC7F01FA-3D16-466A-AC61-71CD7CA8E9ED}"/>
              </a:ext>
            </a:extLst>
          </p:cNvPr>
          <p:cNvPicPr>
            <a:picLocks noChangeAspect="1"/>
          </p:cNvPicPr>
          <p:nvPr/>
        </p:nvPicPr>
        <p:blipFill>
          <a:blip r:embed="rId2"/>
          <a:stretch>
            <a:fillRect/>
          </a:stretch>
        </p:blipFill>
        <p:spPr>
          <a:xfrm>
            <a:off x="118543" y="1988840"/>
            <a:ext cx="8352927" cy="1930454"/>
          </a:xfrm>
          <a:prstGeom prst="rect">
            <a:avLst/>
          </a:prstGeom>
        </p:spPr>
      </p:pic>
      <p:pic>
        <p:nvPicPr>
          <p:cNvPr id="10" name="Billede 9">
            <a:extLst>
              <a:ext uri="{FF2B5EF4-FFF2-40B4-BE49-F238E27FC236}">
                <a16:creationId xmlns:a16="http://schemas.microsoft.com/office/drawing/2014/main" id="{8A088616-ACFD-8B0A-EF74-28374371CCE1}"/>
              </a:ext>
            </a:extLst>
          </p:cNvPr>
          <p:cNvPicPr>
            <a:picLocks noChangeAspect="1"/>
          </p:cNvPicPr>
          <p:nvPr/>
        </p:nvPicPr>
        <p:blipFill>
          <a:blip r:embed="rId3"/>
          <a:stretch>
            <a:fillRect/>
          </a:stretch>
        </p:blipFill>
        <p:spPr>
          <a:xfrm>
            <a:off x="8554122" y="476672"/>
            <a:ext cx="3517748" cy="5621501"/>
          </a:xfrm>
          <a:prstGeom prst="rect">
            <a:avLst/>
          </a:prstGeom>
        </p:spPr>
      </p:pic>
      <p:sp>
        <p:nvSpPr>
          <p:cNvPr id="20" name="Tekstfelt 19">
            <a:extLst>
              <a:ext uri="{FF2B5EF4-FFF2-40B4-BE49-F238E27FC236}">
                <a16:creationId xmlns:a16="http://schemas.microsoft.com/office/drawing/2014/main" id="{E70C672B-0172-4095-5211-20B5931F14E7}"/>
              </a:ext>
            </a:extLst>
          </p:cNvPr>
          <p:cNvSpPr txBox="1"/>
          <p:nvPr/>
        </p:nvSpPr>
        <p:spPr>
          <a:xfrm>
            <a:off x="1270670" y="4707026"/>
            <a:ext cx="4806771" cy="584775"/>
          </a:xfrm>
          <a:prstGeom prst="rect">
            <a:avLst/>
          </a:prstGeom>
          <a:noFill/>
        </p:spPr>
        <p:txBody>
          <a:bodyPr wrap="square">
            <a:spAutoFit/>
          </a:bodyPr>
          <a:lstStyle/>
          <a:p>
            <a:r>
              <a:rPr lang="da-DK" sz="3200" b="1" dirty="0">
                <a:solidFill>
                  <a:srgbClr val="FF0000"/>
                </a:solidFill>
                <a:effectLst/>
                <a:latin typeface="Calibri" panose="020F0502020204030204" pitchFamily="34" charset="0"/>
                <a:ea typeface="Calibri" panose="020F0502020204030204" pitchFamily="34" charset="0"/>
              </a:rPr>
              <a:t>Dumpeprocent: 52,1%</a:t>
            </a:r>
            <a:endParaRPr lang="da-DK" sz="3200" b="1" dirty="0">
              <a:solidFill>
                <a:srgbClr val="FF0000"/>
              </a:solidFill>
            </a:endParaRPr>
          </a:p>
        </p:txBody>
      </p:sp>
    </p:spTree>
    <p:extLst>
      <p:ext uri="{BB962C8B-B14F-4D97-AF65-F5344CB8AC3E}">
        <p14:creationId xmlns:p14="http://schemas.microsoft.com/office/powerpoint/2010/main" val="716652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10.xml><?xml version="1.0" encoding="utf-8"?>
<p:tagLst xmlns:a="http://schemas.openxmlformats.org/drawingml/2006/main" xmlns:r="http://schemas.openxmlformats.org/officeDocument/2006/relationships" xmlns:p="http://schemas.openxmlformats.org/presentationml/2006/main">
  <p:tag name="SHAPE_LOCKS" val="0"/>
</p:tagLst>
</file>

<file path=ppt/tags/tag11.xml><?xml version="1.0" encoding="utf-8"?>
<p:tagLst xmlns:a="http://schemas.openxmlformats.org/drawingml/2006/main" xmlns:r="http://schemas.openxmlformats.org/officeDocument/2006/relationships" xmlns:p="http://schemas.openxmlformats.org/presentationml/2006/main">
  <p:tag name="SHAPE_LOCKS" val="0"/>
</p:tagLst>
</file>

<file path=ppt/tags/tag12.xml><?xml version="1.0" encoding="utf-8"?>
<p:tagLst xmlns:a="http://schemas.openxmlformats.org/drawingml/2006/main" xmlns:r="http://schemas.openxmlformats.org/officeDocument/2006/relationships" xmlns:p="http://schemas.openxmlformats.org/presentationml/2006/main">
  <p:tag name="SHAPE_LOCKS" val="0"/>
</p:tagLst>
</file>

<file path=ppt/tags/tag13.xml><?xml version="1.0" encoding="utf-8"?>
<p:tagLst xmlns:a="http://schemas.openxmlformats.org/drawingml/2006/main" xmlns:r="http://schemas.openxmlformats.org/officeDocument/2006/relationships" xmlns:p="http://schemas.openxmlformats.org/presentationml/2006/main">
  <p:tag name="SHAPE_LOCKS" val="0"/>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ags/tag6.xml><?xml version="1.0" encoding="utf-8"?>
<p:tagLst xmlns:a="http://schemas.openxmlformats.org/drawingml/2006/main" xmlns:r="http://schemas.openxmlformats.org/officeDocument/2006/relationships" xmlns:p="http://schemas.openxmlformats.org/presentationml/2006/main">
  <p:tag name="SHAPE_LOCKS" val="0"/>
</p:tagLst>
</file>

<file path=ppt/tags/tag7.xml><?xml version="1.0" encoding="utf-8"?>
<p:tagLst xmlns:a="http://schemas.openxmlformats.org/drawingml/2006/main" xmlns:r="http://schemas.openxmlformats.org/officeDocument/2006/relationships" xmlns:p="http://schemas.openxmlformats.org/presentationml/2006/main">
  <p:tag name="SHAPE_LOCKS" val="0"/>
</p:tagLst>
</file>

<file path=ppt/tags/tag8.xml><?xml version="1.0" encoding="utf-8"?>
<p:tagLst xmlns:a="http://schemas.openxmlformats.org/drawingml/2006/main" xmlns:r="http://schemas.openxmlformats.org/officeDocument/2006/relationships" xmlns:p="http://schemas.openxmlformats.org/presentationml/2006/main">
  <p:tag name="SHAPE_LOCKS" val="0"/>
</p:tagLst>
</file>

<file path=ppt/tags/tag9.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2.xml><?xml version="1.0" encoding="utf-8"?>
<a:theme xmlns:a="http://schemas.openxmlformats.org/drawingml/2006/main" name="1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3.xml><?xml version="1.0" encoding="utf-8"?>
<a:theme xmlns:a="http://schemas.openxmlformats.org/drawingml/2006/main" name="2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1 DTU Template.potx" id="{DCBB0D47-5BC6-435C-9126-D3D343B0B928}" vid="{2DC669D5-2566-4482-AB47-A5699F5A435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11.xml><?xml version="1.0" encoding="utf-8"?>
<TemplafyFormConfiguration><![CDATA[{"formFields":[{"required":false,"helpTexts":{"prefix":"","postfix":""},"spacing":{},"type":"datePicker","name":"Date","label":"Date","fullyQualifiedName":"Date"},{"required":false,"placeholder":"","lines":0,"helpTexts":{"prefix":"","postfix":""},"spacing":{},"type":"textBox","name":"PresentationTitle","label":"Presentation title","fullyQualifiedName":"PresentationTitle"}],"formDataEntries":[{"name":"Date","value":"Q10jU51weVjWWOh7fUMN4Q=="},{"name":"PresentationTitle","value":"Ohgschz2V6xOUnRtsaolqA=="}]}]]></Templafy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TemplateConfiguration><![CDATA[{"documentContentValidatorConfiguration":{"enableDocumentContentValidator":false,"documentContentValidatorVersion":0},"elementsMetadata":[],"slideId":"636957682264213454","enableDocumentContentUpdater":true,"version":"1.2"}]]></TemplafySlideTemplateConfiguration>
</file>

<file path=customXml/item16.xml><?xml version="1.0" encoding="utf-8"?>
<TemplafySlideFormConfiguration><![CDATA[{"formFields":[],"formDataEntries":[]}]]></TemplafySlideFormConfiguration>
</file>

<file path=customXml/item17.xml><?xml version="1.0" encoding="utf-8"?>
<TemplafySlideTemplateConfiguration><![CDATA[{"elementsMetadata":[],"enableDocumentContentUpdater":true,"documentContentValidatorConfiguration":{"enableDocumentContentValidator":false,"documentContentValidatorVersion":0},"slideId":"636837486366003040","version":"1.2"}]]></TemplafySlideTemplateConfiguration>
</file>

<file path=customXml/item18.xml><?xml version="1.0" encoding="utf-8"?>
<TemplafySlideTemplateConfiguration><![CDATA[{"documentContentValidatorConfiguration":{"enableDocumentContentValidator":false,"documentContentValidatorVersion":0},"elementsMetadata":[],"slideId":"636957680393408390","enableDocumentContentUpdater":true,"version":"1.2"}]]></TemplafySlideTemplateConfiguration>
</file>

<file path=customXml/item19.xml><?xml version="1.0" encoding="utf-8"?>
<TemplafySlideFormConfiguration><![CDATA[{"formFields":[],"formDataEntries":[]}]]></TemplafySlideFormConfiguration>
</file>

<file path=customXml/item2.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3.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24.xml><?xml version="1.0" encoding="utf-8"?>
<TemplafySlideFormConfiguration><![CDATA[{"formFields":[],"formDataEntries":[]}]]></TemplafySlideFormConfiguration>
</file>

<file path=customXml/item25.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28.xml><?xml version="1.0" encoding="utf-8"?>
<TemplafySlideFormConfiguration><![CDATA[{"formFields":[],"formDataEntries":[]}]]></TemplafySlideFormConfiguration>
</file>

<file path=customXml/item3.xml><?xml version="1.0" encoding="utf-8"?>
<TemplafyTemplateConfiguration><![CDATA[{"elementsMetadata":[{"type":"shape","id":"2fce62a0-f28a-44e1-a519-0cbe37b25f7a","elementConfiguration":{"binding":"UserProfile.Offices.Workarea_{{DocumentLanguage}}","disableUpdates":false,"type":"text"}},{"type":"shape","id":"58465eeb-cfe0-4970-97ec-88179dc0a9c2","elementConfiguration":{"binding":"Form.Date","format":"{{DateFormats.GeneralDate}}","disableUpdates":false,"type":"date"}},{"type":"shape","id":"5020bdfb-1912-4d6d-a5c3-71b7da283692","elementConfiguration":{"binding":"Form.PresentationTitle","disableUpdates":false,"type":"text"}},{"type":"shape","id":"8d5b95d1-8a23-4044-9620-bf5e7305a170","elementConfiguration":{"binding":"UserProfile.Offices.Workarea_{{DocumentLanguage}}","disableUpdates":false,"type":"text"}},{"type":"shape","id":"79fbb3c3-dd89-47ef-91e9-e0bd2bb0942f","elementConfiguration":{"binding":"Form.Date","format":"{{DateFormats.GeneralDate}}","disableUpdates":false,"type":"date"}},{"type":"shape","id":"5e9447ba-0dff-46ec-ac33-540c046ca40a","elementConfiguration":{"binding":"Form.PresentationTitle","disableUpdates":false,"type":"text"}}],"transformationConfigurations":[{"language":"{{DocumentLanguage}}","disableUpdates":false,"type":"proofingLanguage"}],"enableDocumentContentUpdater":true,"templateName":"DTU Template 16_9 - Corporate red","templateDescription":"","version":"1.2"}]]></TemplafyTemplateConfiguration>
</file>

<file path=customXml/item4.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6957682264213454","enableDocumentContentUpdater":true,"version":"1.2"}]]></TemplafySlideTemplateConfiguration>
</file>

<file path=customXml/item6.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7.xml><?xml version="1.0" encoding="utf-8"?>
<TemplafySlideTemplateConfiguration><![CDATA[{"documentContentValidatorConfiguration":{"enableDocumentContentValidator":false,"documentContentValidatorVersion":0},"elementsMetadata":[],"slideId":"636957680393408390","enableDocumentContentUpdater":true,"version":"1.2"}]]></TemplafySlideTemplateConfiguration>
</file>

<file path=customXml/item8.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516A698C-A5B4-4F71-8B21-DB0230CB1611}">
  <ds:schemaRefs/>
</ds:datastoreItem>
</file>

<file path=customXml/itemProps10.xml><?xml version="1.0" encoding="utf-8"?>
<ds:datastoreItem xmlns:ds="http://schemas.openxmlformats.org/officeDocument/2006/customXml" ds:itemID="{11FAAC39-0A3A-4CC2-A9C1-60940B78AE17}">
  <ds:schemaRefs/>
</ds:datastoreItem>
</file>

<file path=customXml/itemProps11.xml><?xml version="1.0" encoding="utf-8"?>
<ds:datastoreItem xmlns:ds="http://schemas.openxmlformats.org/officeDocument/2006/customXml" ds:itemID="{05DC2B94-7C1B-4C14-83B0-9CD2A82C27E0}">
  <ds:schemaRefs/>
</ds:datastoreItem>
</file>

<file path=customXml/itemProps12.xml><?xml version="1.0" encoding="utf-8"?>
<ds:datastoreItem xmlns:ds="http://schemas.openxmlformats.org/officeDocument/2006/customXml" ds:itemID="{8660AB89-308F-4A34-B01B-CC1A9333F1B1}">
  <ds:schemaRefs/>
</ds:datastoreItem>
</file>

<file path=customXml/itemProps13.xml><?xml version="1.0" encoding="utf-8"?>
<ds:datastoreItem xmlns:ds="http://schemas.openxmlformats.org/officeDocument/2006/customXml" ds:itemID="{56C8BFB2-A911-4310-9D4A-421D773FAFA6}">
  <ds:schemaRefs/>
</ds:datastoreItem>
</file>

<file path=customXml/itemProps14.xml><?xml version="1.0" encoding="utf-8"?>
<ds:datastoreItem xmlns:ds="http://schemas.openxmlformats.org/officeDocument/2006/customXml" ds:itemID="{C4803337-AA4E-474E-9C56-FC2340FE2080}">
  <ds:schemaRefs/>
</ds:datastoreItem>
</file>

<file path=customXml/itemProps15.xml><?xml version="1.0" encoding="utf-8"?>
<ds:datastoreItem xmlns:ds="http://schemas.openxmlformats.org/officeDocument/2006/customXml" ds:itemID="{07FD7D87-9D93-45B5-911A-F9AC9EE1175F}">
  <ds:schemaRefs/>
</ds:datastoreItem>
</file>

<file path=customXml/itemProps16.xml><?xml version="1.0" encoding="utf-8"?>
<ds:datastoreItem xmlns:ds="http://schemas.openxmlformats.org/officeDocument/2006/customXml" ds:itemID="{47B3D115-B122-43A7-B0C4-FFA7631B48E0}">
  <ds:schemaRefs/>
</ds:datastoreItem>
</file>

<file path=customXml/itemProps17.xml><?xml version="1.0" encoding="utf-8"?>
<ds:datastoreItem xmlns:ds="http://schemas.openxmlformats.org/officeDocument/2006/customXml" ds:itemID="{E5957E33-0059-46CE-AE7B-582F67E40B53}">
  <ds:schemaRefs/>
</ds:datastoreItem>
</file>

<file path=customXml/itemProps18.xml><?xml version="1.0" encoding="utf-8"?>
<ds:datastoreItem xmlns:ds="http://schemas.openxmlformats.org/officeDocument/2006/customXml" ds:itemID="{ADE00AA6-2399-42A9-8681-A4DCDD9ECBDC}">
  <ds:schemaRefs/>
</ds:datastoreItem>
</file>

<file path=customXml/itemProps19.xml><?xml version="1.0" encoding="utf-8"?>
<ds:datastoreItem xmlns:ds="http://schemas.openxmlformats.org/officeDocument/2006/customXml" ds:itemID="{3EB1C4E2-D387-4E1B-A19B-5C5B66EEF3A1}">
  <ds:schemaRefs/>
</ds:datastoreItem>
</file>

<file path=customXml/itemProps2.xml><?xml version="1.0" encoding="utf-8"?>
<ds:datastoreItem xmlns:ds="http://schemas.openxmlformats.org/officeDocument/2006/customXml" ds:itemID="{E15725F5-A825-4315-8B7A-12A35F33331F}">
  <ds:schemaRefs/>
</ds:datastoreItem>
</file>

<file path=customXml/itemProps20.xml><?xml version="1.0" encoding="utf-8"?>
<ds:datastoreItem xmlns:ds="http://schemas.openxmlformats.org/officeDocument/2006/customXml" ds:itemID="{2095F8B8-8FDA-45C6-A127-D78E8890913E}">
  <ds:schemaRefs/>
</ds:datastoreItem>
</file>

<file path=customXml/itemProps21.xml><?xml version="1.0" encoding="utf-8"?>
<ds:datastoreItem xmlns:ds="http://schemas.openxmlformats.org/officeDocument/2006/customXml" ds:itemID="{2B991D37-6D1E-40CF-A38E-32D7BF3F5130}">
  <ds:schemaRefs/>
</ds:datastoreItem>
</file>

<file path=customXml/itemProps22.xml><?xml version="1.0" encoding="utf-8"?>
<ds:datastoreItem xmlns:ds="http://schemas.openxmlformats.org/officeDocument/2006/customXml" ds:itemID="{9E8440F5-9C49-43B9-814C-20C6281A4690}">
  <ds:schemaRefs/>
</ds:datastoreItem>
</file>

<file path=customXml/itemProps23.xml><?xml version="1.0" encoding="utf-8"?>
<ds:datastoreItem xmlns:ds="http://schemas.openxmlformats.org/officeDocument/2006/customXml" ds:itemID="{1449E5A2-292A-4B2F-8E2D-3B3E8D04EFB1}">
  <ds:schemaRefs/>
</ds:datastoreItem>
</file>

<file path=customXml/itemProps24.xml><?xml version="1.0" encoding="utf-8"?>
<ds:datastoreItem xmlns:ds="http://schemas.openxmlformats.org/officeDocument/2006/customXml" ds:itemID="{4C9AE9E2-859B-42B9-AE50-5A10E70AB23A}">
  <ds:schemaRefs/>
</ds:datastoreItem>
</file>

<file path=customXml/itemProps25.xml><?xml version="1.0" encoding="utf-8"?>
<ds:datastoreItem xmlns:ds="http://schemas.openxmlformats.org/officeDocument/2006/customXml" ds:itemID="{02E7CCCE-613B-4CED-B813-E473EA1E01B2}">
  <ds:schemaRefs/>
</ds:datastoreItem>
</file>

<file path=customXml/itemProps26.xml><?xml version="1.0" encoding="utf-8"?>
<ds:datastoreItem xmlns:ds="http://schemas.openxmlformats.org/officeDocument/2006/customXml" ds:itemID="{E618FA3B-8A67-40AE-8AE5-229504AB69D3}">
  <ds:schemaRefs/>
</ds:datastoreItem>
</file>

<file path=customXml/itemProps27.xml><?xml version="1.0" encoding="utf-8"?>
<ds:datastoreItem xmlns:ds="http://schemas.openxmlformats.org/officeDocument/2006/customXml" ds:itemID="{4CCAC5F2-137E-4F0E-9BF7-EBE725CDF86A}">
  <ds:schemaRefs/>
</ds:datastoreItem>
</file>

<file path=customXml/itemProps28.xml><?xml version="1.0" encoding="utf-8"?>
<ds:datastoreItem xmlns:ds="http://schemas.openxmlformats.org/officeDocument/2006/customXml" ds:itemID="{E67FD360-9E4F-4619-BAE3-8600FD4FC7A7}">
  <ds:schemaRefs/>
</ds:datastoreItem>
</file>

<file path=customXml/itemProps3.xml><?xml version="1.0" encoding="utf-8"?>
<ds:datastoreItem xmlns:ds="http://schemas.openxmlformats.org/officeDocument/2006/customXml" ds:itemID="{1334258C-C3E7-4029-A615-C886A240FB15}">
  <ds:schemaRefs/>
</ds:datastoreItem>
</file>

<file path=customXml/itemProps4.xml><?xml version="1.0" encoding="utf-8"?>
<ds:datastoreItem xmlns:ds="http://schemas.openxmlformats.org/officeDocument/2006/customXml" ds:itemID="{B7712A15-902D-4F87-9FE7-5811D427994E}">
  <ds:schemaRefs/>
</ds:datastoreItem>
</file>

<file path=customXml/itemProps5.xml><?xml version="1.0" encoding="utf-8"?>
<ds:datastoreItem xmlns:ds="http://schemas.openxmlformats.org/officeDocument/2006/customXml" ds:itemID="{B30A78E7-315B-4170-8116-72928D1FEAD9}">
  <ds:schemaRefs/>
</ds:datastoreItem>
</file>

<file path=customXml/itemProps6.xml><?xml version="1.0" encoding="utf-8"?>
<ds:datastoreItem xmlns:ds="http://schemas.openxmlformats.org/officeDocument/2006/customXml" ds:itemID="{1C8E2F37-38A7-490E-9236-2327D95CF4C3}">
  <ds:schemaRefs/>
</ds:datastoreItem>
</file>

<file path=customXml/itemProps7.xml><?xml version="1.0" encoding="utf-8"?>
<ds:datastoreItem xmlns:ds="http://schemas.openxmlformats.org/officeDocument/2006/customXml" ds:itemID="{8DB30C13-8DEA-4340-9D19-6F9AEB57ACAB}">
  <ds:schemaRefs/>
</ds:datastoreItem>
</file>

<file path=customXml/itemProps8.xml><?xml version="1.0" encoding="utf-8"?>
<ds:datastoreItem xmlns:ds="http://schemas.openxmlformats.org/officeDocument/2006/customXml" ds:itemID="{CA520952-0EA0-44AC-B97B-64B807536159}">
  <ds:schemaRefs/>
</ds:datastoreItem>
</file>

<file path=customXml/itemProps9.xml><?xml version="1.0" encoding="utf-8"?>
<ds:datastoreItem xmlns:ds="http://schemas.openxmlformats.org/officeDocument/2006/customXml" ds:itemID="{F4C08C7F-F953-44DE-ACDE-930692BDDB0F}">
  <ds:schemaRefs/>
</ds:datastoreItem>
</file>

<file path=docProps/app.xml><?xml version="1.0" encoding="utf-8"?>
<Properties xmlns="http://schemas.openxmlformats.org/officeDocument/2006/extended-properties" xmlns:vt="http://schemas.openxmlformats.org/officeDocument/2006/docPropsVTypes">
  <Template>blank</Template>
  <TotalTime>1126</TotalTime>
  <Words>1658</Words>
  <Application>Microsoft Office PowerPoint</Application>
  <PresentationFormat>Brugerdefineret</PresentationFormat>
  <Paragraphs>313</Paragraphs>
  <Slides>37</Slides>
  <Notes>1</Notes>
  <HiddenSlides>0</HiddenSlides>
  <MMClips>0</MMClips>
  <ScaleCrop>false</ScaleCrop>
  <HeadingPairs>
    <vt:vector size="6" baseType="variant">
      <vt:variant>
        <vt:lpstr>Benyttede skrifttyper</vt:lpstr>
      </vt:variant>
      <vt:variant>
        <vt:i4>7</vt:i4>
      </vt:variant>
      <vt:variant>
        <vt:lpstr>Tema</vt:lpstr>
      </vt:variant>
      <vt:variant>
        <vt:i4>3</vt:i4>
      </vt:variant>
      <vt:variant>
        <vt:lpstr>Slidetitler</vt:lpstr>
      </vt:variant>
      <vt:variant>
        <vt:i4>37</vt:i4>
      </vt:variant>
    </vt:vector>
  </HeadingPairs>
  <TitlesOfParts>
    <vt:vector size="47" baseType="lpstr">
      <vt:lpstr>Arial</vt:lpstr>
      <vt:lpstr>Calibri</vt:lpstr>
      <vt:lpstr>Courier New</vt:lpstr>
      <vt:lpstr>Roboto</vt:lpstr>
      <vt:lpstr>var(--font-family--primary)</vt:lpstr>
      <vt:lpstr>Verdana</vt:lpstr>
      <vt:lpstr>Wingdings</vt:lpstr>
      <vt:lpstr>Blank</vt:lpstr>
      <vt:lpstr>1_Blank</vt:lpstr>
      <vt:lpstr>2_Blank</vt:lpstr>
      <vt:lpstr>PowerPoint-præsentation</vt:lpstr>
      <vt:lpstr>DUU 26. maj 2023 </vt:lpstr>
      <vt:lpstr>DAGSORDEN</vt:lpstr>
      <vt:lpstr>Brush-up kurset </vt:lpstr>
      <vt:lpstr>Brush-up kurset i dag  2- delt:   1. En online del på DTU’s matematik-portal, hvor du selvstændigt arbejder med opgaverne. Du skal have arbejdet med de forskellige opgavesæt i onlinedelen før du kan melde dig til det fysiske kursus.   2. En del med fysisk fremmøde på Ballerup Campus    Frivilligt, de studerendes forventes og opfordres til at tage kurset på DTUs hjemmeside for nye studerende: ”Ny på DTU” (tjekkes ikke)   Ikke ECTS båret  Svingende deltagerantal; antallet gik ned under og efter corona   Aug. 2022: 400-500 studerende deltog på den fysiske del  </vt:lpstr>
      <vt:lpstr>Den online del: 5 opgavesæt af 20 opgaver. Man skal have været igennem og forsøgt at løse alle opgavesæt, før man kan tilmelde sig det fysiske kursus  Support: Lars Riedel er til rådighed på telefonen 2-3 gange om ugen i 4 uger. Primært opkaldt fra diplomingeniørstuderende   Den fysiske del: 4 dage kl. 9:30 - 14:00   Regneregler for logaritmer, brøker, potenser Ligninger, andengradspolynomier Regneregler for differentiable funktioner og integration. Sammensatte og omvendte funktioner Differentialligninger, Vektorer Parameterkurver, vektorfunktioner   Hjælpelærere er til rådighed </vt:lpstr>
      <vt:lpstr>Hvem henvender brush-up kurset sig til i dag?  Hvis:  - du har opnået en gennemsnitskarakter i matematik på 4 eller derunder i din adgangsgivende eksamen - hvis du har været væk fra matematik i nogle år - hvis matematik-portalen ikke er tilstrækkelig træning, forventer DTU, at du deltager i brush-up kurset  Selv om du har en høj gennemsnitskarakter eller klarer dig godt på matematik-portalen, er du også velkommen.  Kurset kan ikke erstatte adgangskravet Matematik A, men er udelukkende et tilbud om genopfriskning.</vt:lpstr>
      <vt:lpstr>Hvordan går det så? </vt:lpstr>
      <vt:lpstr>Karakterfordeling S&amp;V 2022</vt:lpstr>
      <vt:lpstr>PowerPoint-præsentation</vt:lpstr>
      <vt:lpstr>BasisMat 1 deltagerantal og optag BEng</vt:lpstr>
      <vt:lpstr>Udvalgte resultater for BasisMat 1 (V22) i relation til BEng optag E22</vt:lpstr>
      <vt:lpstr>Til sammenligning – første gang kurset var udbudt for nyoptagne</vt:lpstr>
      <vt:lpstr>Matematik er vigtigt for alle diplomingeniørstuderende og vi skal derfor gøre en særlig indsats for at løfte kompetencerne  </vt:lpstr>
      <vt:lpstr>Det skal vi af mange grunde…   De studerende: får en dårlig start på DTU, dårlig stemning på årgangen, forskudte studieplaner  Studielederne: individuel vejledning med studerende om forskudte studieplaner og studerende der ”hænger” i systemet  Underviserne: studerende der ikke har de nødvendige forudsætninger for at følge progressionen </vt:lpstr>
      <vt:lpstr>Forslag Gør brush-up kurset - Obligatorisk - ECTS båret (1 ECTS fra basismats 5 ECTS) - Bestået inden 3-ugers perioden (juleferien) - fra sommer 2024 </vt:lpstr>
      <vt:lpstr>Hvad mener DUU der skal til for at det bliver en succes? </vt:lpstr>
      <vt:lpstr>Basismat 1-2 og familie-koncept </vt:lpstr>
      <vt:lpstr>Aktuelle udfordringer med Basismat  </vt:lpstr>
      <vt:lpstr>Erfaringerne fra civilingeniørernes Mat 1 </vt:lpstr>
      <vt:lpstr>Grund-konceptet</vt:lpstr>
      <vt:lpstr>PowerPoint-præsentation</vt:lpstr>
      <vt:lpstr>PowerPoint-præsentation</vt:lpstr>
      <vt:lpstr>PowerPoint-præsentation</vt:lpstr>
      <vt:lpstr>PowerPoint-præsentation</vt:lpstr>
      <vt:lpstr>PowerPoint-præsentation</vt:lpstr>
      <vt:lpstr>Eksamen </vt:lpstr>
      <vt:lpstr>BasisMat 2 – 13 dage fra kl. 8 til kl. 15 (5 ECTS) </vt:lpstr>
      <vt:lpstr>Navnet - Basismat</vt:lpstr>
      <vt:lpstr>Diplomingeniøruddannelser i faglige familier</vt:lpstr>
      <vt:lpstr>Hvorfor familier? </vt:lpstr>
      <vt:lpstr>Bud på faglige familier</vt:lpstr>
      <vt:lpstr>Produktfamilier</vt:lpstr>
      <vt:lpstr>Produktfamilier</vt:lpstr>
      <vt:lpstr>Produktfamilier</vt:lpstr>
      <vt:lpstr>The solution</vt:lpstr>
      <vt:lpstr>Eventuelt </vt:lpstr>
    </vt:vector>
  </TitlesOfParts>
  <Company>TECHNICAL UNIVERSITY OF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  What now?</dc:title>
  <dc:creator>Philip John Binning</dc:creator>
  <cp:lastModifiedBy>Christina Boje Johannsen</cp:lastModifiedBy>
  <cp:revision>53</cp:revision>
  <dcterms:created xsi:type="dcterms:W3CDTF">2023-02-05T15:59:42Z</dcterms:created>
  <dcterms:modified xsi:type="dcterms:W3CDTF">2023-05-26T08:52:30Z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636784030496976655</vt:lpwstr>
  </property>
  <property fmtid="{D5CDD505-2E9C-101B-9397-08002B2CF9AE}" pid="5" name="TemplafyUserProfileId">
    <vt:lpwstr>637002425498220116</vt:lpwstr>
  </property>
  <property fmtid="{D5CDD505-2E9C-101B-9397-08002B2CF9AE}" pid="6" name="TemplafyLanguageCode">
    <vt:lpwstr>da-DK</vt:lpwstr>
  </property>
</Properties>
</file>