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39"/>
    <p:sldMasterId id="2147483681" r:id="rId40"/>
  </p:sldMasterIdLst>
  <p:notesMasterIdLst>
    <p:notesMasterId r:id="rId63"/>
  </p:notesMasterIdLst>
  <p:handoutMasterIdLst>
    <p:handoutMasterId r:id="rId64"/>
  </p:handoutMasterIdLst>
  <p:sldIdLst>
    <p:sldId id="3801" r:id="rId41"/>
    <p:sldId id="3800" r:id="rId42"/>
    <p:sldId id="260" r:id="rId43"/>
    <p:sldId id="849" r:id="rId44"/>
    <p:sldId id="852" r:id="rId45"/>
    <p:sldId id="850" r:id="rId46"/>
    <p:sldId id="3798" r:id="rId47"/>
    <p:sldId id="2147478830" r:id="rId48"/>
    <p:sldId id="2147478839" r:id="rId49"/>
    <p:sldId id="2147478840" r:id="rId50"/>
    <p:sldId id="2147478841" r:id="rId51"/>
    <p:sldId id="2147478831" r:id="rId52"/>
    <p:sldId id="2147478832" r:id="rId53"/>
    <p:sldId id="2147478833" r:id="rId54"/>
    <p:sldId id="2147478834" r:id="rId55"/>
    <p:sldId id="2147478835" r:id="rId56"/>
    <p:sldId id="267" r:id="rId57"/>
    <p:sldId id="2147478836" r:id="rId58"/>
    <p:sldId id="268" r:id="rId59"/>
    <p:sldId id="2147478837" r:id="rId60"/>
    <p:sldId id="2147478838" r:id="rId61"/>
    <p:sldId id="3807" r:id="rId62"/>
  </p:sldIdLst>
  <p:sldSz cx="12190413" cy="6858000"/>
  <p:notesSz cx="6797675" cy="9926638"/>
  <p:custDataLst>
    <p:tags r:id="rId65"/>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FF"/>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64" autoAdjust="0"/>
  </p:normalViewPr>
  <p:slideViewPr>
    <p:cSldViewPr showGuides="1">
      <p:cViewPr varScale="1">
        <p:scale>
          <a:sx n="75" d="100"/>
          <a:sy n="75" d="100"/>
        </p:scale>
        <p:origin x="101" y="216"/>
      </p:cViewPr>
      <p:guideLst/>
    </p:cSldViewPr>
  </p:slideViewPr>
  <p:outlineViewPr>
    <p:cViewPr>
      <p:scale>
        <a:sx n="33" d="100"/>
        <a:sy n="33" d="100"/>
      </p:scale>
      <p:origin x="0" y="-348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Master" Target="slideMasters/slideMaster2.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2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Master" Target="slideMasters/slideMaster1.xml"/><Relationship Id="rId34" Type="http://schemas.openxmlformats.org/officeDocument/2006/relationships/customXml" Target="../customXml/item34.xml"/><Relationship Id="rId50" Type="http://schemas.openxmlformats.org/officeDocument/2006/relationships/slide" Target="slides/slide10.xml"/><Relationship Id="rId55"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Besøg af NIRAS’ ledergruppe den 29. april 2024.</a:t>
            </a:r>
          </a:p>
        </p:txBody>
      </p:sp>
      <p:sp>
        <p:nvSpPr>
          <p:cNvPr id="4" name="Slide Number Placeholder 3"/>
          <p:cNvSpPr>
            <a:spLocks noGrp="1"/>
          </p:cNvSpPr>
          <p:nvPr>
            <p:ph type="sldNum" sz="quarter" idx="5"/>
          </p:nvPr>
        </p:nvSpPr>
        <p:spPr/>
        <p:txBody>
          <a:bodyPr/>
          <a:lstStyle/>
          <a:p>
            <a:fld id="{C734BB09-483B-4C4B-A5A4-C02A22055B01}" type="slidenum">
              <a:rPr lang="da-DK" smtClean="0"/>
              <a:pPr/>
              <a:t>3</a:t>
            </a:fld>
            <a:endParaRPr lang="da-DK" dirty="0"/>
          </a:p>
        </p:txBody>
      </p:sp>
    </p:spTree>
    <p:extLst>
      <p:ext uri="{BB962C8B-B14F-4D97-AF65-F5344CB8AC3E}">
        <p14:creationId xmlns:p14="http://schemas.microsoft.com/office/powerpoint/2010/main" val="395920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6</a:t>
            </a:fld>
            <a:endParaRPr lang="da-DK" dirty="0"/>
          </a:p>
        </p:txBody>
      </p:sp>
    </p:spTree>
    <p:extLst>
      <p:ext uri="{BB962C8B-B14F-4D97-AF65-F5344CB8AC3E}">
        <p14:creationId xmlns:p14="http://schemas.microsoft.com/office/powerpoint/2010/main" val="130412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 forbindelse med udviklingen af DTU’s strategi for periode 2020-2025 vedtog direktionen, at det polytekniske grundlag skulle genbesøges og muligvis </a:t>
            </a:r>
            <a:r>
              <a:rPr lang="da-DK" dirty="0" err="1"/>
              <a:t>reviders</a:t>
            </a:r>
            <a:r>
              <a:rPr lang="da-DK" dirty="0"/>
              <a:t> til det 21.</a:t>
            </a:r>
            <a:r>
              <a:rPr lang="da-DK" baseline="0" dirty="0"/>
              <a:t> århundredes krav til ingeniøren. Forventningen er, at emner som bæredygtighed, innovation, </a:t>
            </a:r>
            <a:r>
              <a:rPr lang="da-DK" baseline="0" dirty="0" err="1"/>
              <a:t>teknolgiforståelse</a:t>
            </a:r>
            <a:r>
              <a:rPr lang="da-DK" baseline="0" dirty="0"/>
              <a:t> er fremtidige ingeniørkompetencer.</a:t>
            </a:r>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FF4528-EA49-E646-89CF-E1C7E27752E0}"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24047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Alle citater er fra Uddannelsespolitikken</a:t>
            </a:r>
          </a:p>
        </p:txBody>
      </p:sp>
      <p:sp>
        <p:nvSpPr>
          <p:cNvPr id="4" name="Slide Number Placeholder 3"/>
          <p:cNvSpPr>
            <a:spLocks noGrp="1"/>
          </p:cNvSpPr>
          <p:nvPr>
            <p:ph type="sldNum" sz="quarter" idx="5"/>
          </p:nvPr>
        </p:nvSpPr>
        <p:spPr/>
        <p:txBody>
          <a:bodyPr/>
          <a:lstStyle/>
          <a:p>
            <a:fld id="{C734BB09-483B-4C4B-A5A4-C02A22055B01}" type="slidenum">
              <a:rPr lang="da-DK" smtClean="0"/>
              <a:pPr/>
              <a:t>17</a:t>
            </a:fld>
            <a:endParaRPr lang="da-DK" dirty="0"/>
          </a:p>
        </p:txBody>
      </p:sp>
    </p:spTree>
    <p:extLst>
      <p:ext uri="{BB962C8B-B14F-4D97-AF65-F5344CB8AC3E}">
        <p14:creationId xmlns:p14="http://schemas.microsoft.com/office/powerpoint/2010/main" val="14728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Gentagelse af slide 3, for at minde om fokus for </a:t>
            </a:r>
            <a:r>
              <a:rPr lang="da-DK" dirty="0" err="1"/>
              <a:t>diskustionen</a:t>
            </a:r>
            <a:r>
              <a:rPr lang="da-DK" dirty="0"/>
              <a:t> (det med blåt)</a:t>
            </a:r>
          </a:p>
        </p:txBody>
      </p:sp>
      <p:sp>
        <p:nvSpPr>
          <p:cNvPr id="4" name="Slide Number Placeholder 3"/>
          <p:cNvSpPr>
            <a:spLocks noGrp="1"/>
          </p:cNvSpPr>
          <p:nvPr>
            <p:ph type="sldNum" sz="quarter" idx="5"/>
          </p:nvPr>
        </p:nvSpPr>
        <p:spPr/>
        <p:txBody>
          <a:bodyPr/>
          <a:lstStyle/>
          <a:p>
            <a:fld id="{C734BB09-483B-4C4B-A5A4-C02A22055B01}" type="slidenum">
              <a:rPr lang="da-DK" smtClean="0"/>
              <a:pPr/>
              <a:t>19</a:t>
            </a:fld>
            <a:endParaRPr lang="da-DK" dirty="0"/>
          </a:p>
        </p:txBody>
      </p:sp>
    </p:spTree>
    <p:extLst>
      <p:ext uri="{BB962C8B-B14F-4D97-AF65-F5344CB8AC3E}">
        <p14:creationId xmlns:p14="http://schemas.microsoft.com/office/powerpoint/2010/main" val="10381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Citatet, der er indsat indeholder link til en artikel med CEO for firmaet Nike, er i mane år har været førende indenfor innovativt sportstøj. De på bagkant af </a:t>
            </a:r>
            <a:r>
              <a:rPr lang="da-DK" dirty="0" err="1"/>
              <a:t>corona</a:t>
            </a:r>
            <a:r>
              <a:rPr lang="da-DK" dirty="0"/>
              <a:t> udfordrede på indtjening (-og udvikling nye produkter)</a:t>
            </a:r>
          </a:p>
        </p:txBody>
      </p:sp>
      <p:sp>
        <p:nvSpPr>
          <p:cNvPr id="4" name="Slide Number Placeholder 3"/>
          <p:cNvSpPr>
            <a:spLocks noGrp="1"/>
          </p:cNvSpPr>
          <p:nvPr>
            <p:ph type="sldNum" sz="quarter" idx="5"/>
          </p:nvPr>
        </p:nvSpPr>
        <p:spPr/>
        <p:txBody>
          <a:bodyPr/>
          <a:lstStyle/>
          <a:p>
            <a:fld id="{C734BB09-483B-4C4B-A5A4-C02A22055B01}" type="slidenum">
              <a:rPr lang="da-DK" smtClean="0"/>
              <a:pPr/>
              <a:t>21</a:t>
            </a:fld>
            <a:endParaRPr lang="da-DK" dirty="0"/>
          </a:p>
        </p:txBody>
      </p:sp>
    </p:spTree>
    <p:extLst>
      <p:ext uri="{BB962C8B-B14F-4D97-AF65-F5344CB8AC3E}">
        <p14:creationId xmlns:p14="http://schemas.microsoft.com/office/powerpoint/2010/main" val="603177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r>
              <a:rPr lang="en-GB"/>
              <a:t>Titel</a:t>
            </a:r>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
        <p:nvSpPr>
          <p:cNvPr id="2" name="Date Placeholder 1">
            <a:extLst>
              <a:ext uri="{FF2B5EF4-FFF2-40B4-BE49-F238E27FC236}">
                <a16:creationId xmlns:a16="http://schemas.microsoft.com/office/drawing/2014/main" id="{B97AE618-5DF3-BE72-53F2-DAFD3742F106}"/>
              </a:ext>
            </a:extLst>
          </p:cNvPr>
          <p:cNvSpPr>
            <a:spLocks noGrp="1"/>
          </p:cNvSpPr>
          <p:nvPr>
            <p:ph type="dt" sz="half" idx="12"/>
          </p:nvPr>
        </p:nvSpPr>
        <p:spPr/>
        <p:txBody>
          <a:bodyPr/>
          <a:lstStyle/>
          <a:p>
            <a:r>
              <a:rPr lang="da-DK"/>
              <a:t>Dato</a:t>
            </a:r>
            <a:endParaRPr lang="en-GB" dirty="0"/>
          </a:p>
        </p:txBody>
      </p:sp>
    </p:spTree>
    <p:extLst>
      <p:ext uri="{BB962C8B-B14F-4D97-AF65-F5344CB8AC3E}">
        <p14:creationId xmlns:p14="http://schemas.microsoft.com/office/powerpoint/2010/main" val="1998203601"/>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D6D48FE-FAA1-410E-B865-7C0F0038A9BC}"/>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5" name="Notes">
            <a:extLst>
              <a:ext uri="{FF2B5EF4-FFF2-40B4-BE49-F238E27FC236}">
                <a16:creationId xmlns:a16="http://schemas.microsoft.com/office/drawing/2014/main" id="{A53CCC3D-CBE4-4DE4-A559-A6D59E75C0BC}"/>
              </a:ext>
            </a:extLst>
          </p:cNvPr>
          <p:cNvSpPr>
            <a:spLocks noGrp="1"/>
          </p:cNvSpPr>
          <p:nvPr>
            <p:ph type="body" sz="quarter" idx="13" hasCustomPrompt="1"/>
          </p:nvPr>
        </p:nvSpPr>
        <p:spPr>
          <a:xfrm>
            <a:off x="269964" y="6501600"/>
            <a:ext cx="8350913" cy="106116"/>
          </a:xfrm>
        </p:spPr>
        <p:txBody>
          <a:bodyPr rIns="0" anchor="b" anchorCtr="0"/>
          <a:lstStyle>
            <a:lvl1pPr marL="0" indent="0" algn="l" defTabSz="742895"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292" indent="-139292" algn="l" defTabSz="742895"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23" indent="-185723" algn="l" defTabSz="742895"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23" indent="-185723" algn="l" defTabSz="742895"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895"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 </a:t>
            </a:r>
          </a:p>
        </p:txBody>
      </p:sp>
      <p:sp>
        <p:nvSpPr>
          <p:cNvPr id="4" name="Tracker" hidden="1">
            <a:extLst>
              <a:ext uri="{FF2B5EF4-FFF2-40B4-BE49-F238E27FC236}">
                <a16:creationId xmlns:a16="http://schemas.microsoft.com/office/drawing/2014/main" id="{5F854CA0-6C2B-3D8C-6EF5-30080F6B73DE}"/>
              </a:ext>
            </a:extLst>
          </p:cNvPr>
          <p:cNvSpPr>
            <a:spLocks noGrp="1"/>
          </p:cNvSpPr>
          <p:nvPr>
            <p:ph type="body" sz="quarter" idx="15" hasCustomPrompt="1"/>
          </p:nvPr>
        </p:nvSpPr>
        <p:spPr>
          <a:xfrm>
            <a:off x="8871932" y="6501600"/>
            <a:ext cx="2435205"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33530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64A13-2BBC-9184-0947-CFA85E3E14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F62BF0-18B9-D7AB-FA31-DCEDEBB9FB0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9091ED-3268-A403-E3CE-A37BEA58DB78}"/>
              </a:ext>
            </a:extLst>
          </p:cNvPr>
          <p:cNvSpPr>
            <a:spLocks noGrp="1"/>
          </p:cNvSpPr>
          <p:nvPr>
            <p:ph type="dt" sz="half" idx="10"/>
          </p:nvPr>
        </p:nvSpPr>
        <p:spPr/>
        <p:txBody>
          <a:bodyPr/>
          <a:lstStyle/>
          <a:p>
            <a:fld id="{5D96B33A-CFC5-4D9F-8E91-4E09F0BD5D6D}" type="datetimeFigureOut">
              <a:rPr lang="da-DK" smtClean="0"/>
              <a:t>13-05-2024</a:t>
            </a:fld>
            <a:endParaRPr lang="da-DK"/>
          </a:p>
        </p:txBody>
      </p:sp>
      <p:sp>
        <p:nvSpPr>
          <p:cNvPr id="5" name="Pladsholder til sidefod 4">
            <a:extLst>
              <a:ext uri="{FF2B5EF4-FFF2-40B4-BE49-F238E27FC236}">
                <a16:creationId xmlns:a16="http://schemas.microsoft.com/office/drawing/2014/main" id="{001BFFD6-7C89-35E0-6433-C5FF02F6AB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909327-F1EB-7345-AAF3-E1331AD4EEFD}"/>
              </a:ext>
            </a:extLst>
          </p:cNvPr>
          <p:cNvSpPr>
            <a:spLocks noGrp="1"/>
          </p:cNvSpPr>
          <p:nvPr>
            <p:ph type="sldNum" sz="quarter" idx="12"/>
          </p:nvPr>
        </p:nvSpPr>
        <p:spPr/>
        <p:txBody>
          <a:bodyPr/>
          <a:lstStyle/>
          <a:p>
            <a:fld id="{ABB20AF9-0FC7-4C71-B579-3BF02DDA4E2F}" type="slidenum">
              <a:rPr lang="da-DK" smtClean="0"/>
              <a:t>‹#›</a:t>
            </a:fld>
            <a:endParaRPr lang="da-DK"/>
          </a:p>
        </p:txBody>
      </p:sp>
    </p:spTree>
    <p:extLst>
      <p:ext uri="{BB962C8B-B14F-4D97-AF65-F5344CB8AC3E}">
        <p14:creationId xmlns:p14="http://schemas.microsoft.com/office/powerpoint/2010/main" val="404910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81067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287836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89262838"/>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799948580"/>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678293032"/>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60336825"/>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951815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74274737"/>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140458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317640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7278980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Klik for at redigere titeltypografien i masteren</a:t>
            </a:r>
            <a:endParaRPr lang="en-GB"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Klik for at redigere titeltypografien i masteren</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Klik for at redigere titeltypografien i masteren</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6.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6"/>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a:t>Klik for at redigere titeltypografien i masteren</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 id="2147483680" r:id="rId12"/>
    <p:sldLayoutId id="2147483693" r:id="rId13"/>
    <p:sldLayoutId id="2147483694" r:id="rId14"/>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3697982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1.xml"/><Relationship Id="rId1" Type="http://schemas.openxmlformats.org/officeDocument/2006/relationships/customXml" Target="../../customXml/item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29.xml"/><Relationship Id="rId1" Type="http://schemas.openxmlformats.org/officeDocument/2006/relationships/customXml" Target="../../customXml/item1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22.xml"/><Relationship Id="rId1" Type="http://schemas.openxmlformats.org/officeDocument/2006/relationships/customXml" Target="../../customXml/item8.xml"/><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erlingske.dk/internationalt/han-er-topchef-for-et-af-verdens-mest-kreative-firmaer-der-er-e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2.xml"/><Relationship Id="rId1" Type="http://schemas.openxmlformats.org/officeDocument/2006/relationships/customXml" Target="../../customXml/item30.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9AEB-05A8-EDB1-4B20-4FA29C750AB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739B46F-3E86-542C-2C82-DE0735A862E9}"/>
              </a:ext>
            </a:extLst>
          </p:cNvPr>
          <p:cNvSpPr>
            <a:spLocks noGrp="1"/>
          </p:cNvSpPr>
          <p:nvPr>
            <p:ph type="ctrTitle"/>
          </p:nvPr>
        </p:nvSpPr>
        <p:spPr>
          <a:xfrm>
            <a:off x="249858" y="3545117"/>
            <a:ext cx="11822011" cy="2706458"/>
          </a:xfrm>
        </p:spPr>
        <p:txBody>
          <a:bodyPr/>
          <a:lstStyle/>
          <a:p>
            <a:r>
              <a:rPr lang="en-US" dirty="0"/>
              <a:t>CUU 13. maj 2024</a:t>
            </a:r>
          </a:p>
        </p:txBody>
      </p:sp>
      <p:sp>
        <p:nvSpPr>
          <p:cNvPr id="11" name="Subtitle 2">
            <a:extLst>
              <a:ext uri="{FF2B5EF4-FFF2-40B4-BE49-F238E27FC236}">
                <a16:creationId xmlns:a16="http://schemas.microsoft.com/office/drawing/2014/main" id="{2CFBADD2-5CC8-238D-AA68-0B62B028B6B4}"/>
              </a:ext>
            </a:extLst>
          </p:cNvPr>
          <p:cNvSpPr>
            <a:spLocks noGrp="1"/>
          </p:cNvSpPr>
          <p:nvPr>
            <p:ph type="subTitle" idx="1"/>
          </p:nvPr>
        </p:nvSpPr>
        <p:spPr>
          <a:xfrm>
            <a:off x="247072" y="1704975"/>
            <a:ext cx="10840028" cy="1660654"/>
          </a:xfrm>
        </p:spPr>
        <p:txBody>
          <a:bodyPr/>
          <a:lstStyle/>
          <a:p>
            <a:endParaRPr lang="en-US" dirty="0"/>
          </a:p>
        </p:txBody>
      </p:sp>
      <p:sp>
        <p:nvSpPr>
          <p:cNvPr id="4" name="Pladsholder til slidenummer 3">
            <a:extLst>
              <a:ext uri="{FF2B5EF4-FFF2-40B4-BE49-F238E27FC236}">
                <a16:creationId xmlns:a16="http://schemas.microsoft.com/office/drawing/2014/main" id="{A36847BB-B2BC-3FDC-B454-5D777A00C2B3}"/>
              </a:ext>
            </a:extLst>
          </p:cNvPr>
          <p:cNvSpPr>
            <a:spLocks noGrp="1"/>
          </p:cNvSpPr>
          <p:nvPr>
            <p:ph type="sldNum" sz="quarter" idx="17"/>
          </p:nvPr>
        </p:nvSpPr>
        <p:spPr>
          <a:xfrm>
            <a:off x="11506450" y="6541200"/>
            <a:ext cx="432600" cy="316800"/>
          </a:xfrm>
        </p:spPr>
        <p:txBody>
          <a:bodyPr anchor="ctr">
            <a:normAutofit/>
          </a:bodyPr>
          <a:lstStyle/>
          <a:p>
            <a:fld id="{103EA872-A674-449B-A120-B97244F8E91D}" type="slidenum">
              <a:rPr lang="en-GB" smtClean="0"/>
              <a:pPr/>
              <a:t>1</a:t>
            </a:fld>
            <a:endParaRPr lang="en-GB" dirty="0"/>
          </a:p>
        </p:txBody>
      </p:sp>
      <p:sp>
        <p:nvSpPr>
          <p:cNvPr id="2" name="Rectangle 1">
            <a:extLst>
              <a:ext uri="{FF2B5EF4-FFF2-40B4-BE49-F238E27FC236}">
                <a16:creationId xmlns:a16="http://schemas.microsoft.com/office/drawing/2014/main" id="{62494B49-3044-96EB-11F5-EEF143C3DF52}"/>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
        <p:nvSpPr>
          <p:cNvPr id="3" name="Rectangle 2">
            <a:extLst>
              <a:ext uri="{FF2B5EF4-FFF2-40B4-BE49-F238E27FC236}">
                <a16:creationId xmlns:a16="http://schemas.microsoft.com/office/drawing/2014/main" id="{B7A752EA-68D0-97DF-4272-A1F2C93694D2}"/>
              </a:ext>
            </a:extLst>
          </p:cNvPr>
          <p:cNvSpPr/>
          <p:nvPr/>
        </p:nvSpPr>
        <p:spPr bwMode="auto">
          <a:xfrm rot="10800000" flipV="1">
            <a:off x="247072" y="6669361"/>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170911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B1EA09-AA56-5120-BB92-28E936AA34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2798" y="476672"/>
            <a:ext cx="7416824" cy="5562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CB8DC1A-3D5A-718D-D99B-8F5986A30B4C}"/>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195599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C5775-013E-4494-B7F3-0D7517ED9871}"/>
              </a:ext>
            </a:extLst>
          </p:cNvPr>
          <p:cNvSpPr>
            <a:spLocks noGrp="1"/>
          </p:cNvSpPr>
          <p:nvPr>
            <p:ph type="title"/>
          </p:nvPr>
        </p:nvSpPr>
        <p:spPr>
          <a:xfrm>
            <a:off x="1702718" y="711559"/>
            <a:ext cx="9312374" cy="972716"/>
          </a:xfrm>
        </p:spPr>
        <p:txBody>
          <a:bodyPr/>
          <a:lstStyle/>
          <a:p>
            <a:r>
              <a:rPr lang="da-DK" dirty="0"/>
              <a:t>Spørgsmål?</a:t>
            </a:r>
          </a:p>
        </p:txBody>
      </p:sp>
      <p:sp>
        <p:nvSpPr>
          <p:cNvPr id="4" name="Pladsholder til slidenummer 3">
            <a:extLst>
              <a:ext uri="{FF2B5EF4-FFF2-40B4-BE49-F238E27FC236}">
                <a16:creationId xmlns:a16="http://schemas.microsoft.com/office/drawing/2014/main" id="{0A0247F2-AB1F-3903-3E42-623970954031}"/>
              </a:ext>
            </a:extLst>
          </p:cNvPr>
          <p:cNvSpPr>
            <a:spLocks noGrp="1"/>
          </p:cNvSpPr>
          <p:nvPr>
            <p:ph type="sldNum" sz="quarter" idx="12"/>
          </p:nvPr>
        </p:nvSpPr>
        <p:spPr/>
        <p:txBody>
          <a:bodyPr/>
          <a:lstStyle/>
          <a:p>
            <a:fld id="{ABB20AF9-0FC7-4C71-B579-3BF02DDA4E2F}" type="slidenum">
              <a:rPr lang="da-DK" smtClean="0"/>
              <a:t>11</a:t>
            </a:fld>
            <a:endParaRPr lang="da-DK"/>
          </a:p>
        </p:txBody>
      </p:sp>
      <p:sp>
        <p:nvSpPr>
          <p:cNvPr id="3" name="Rectangle 2">
            <a:extLst>
              <a:ext uri="{FF2B5EF4-FFF2-40B4-BE49-F238E27FC236}">
                <a16:creationId xmlns:a16="http://schemas.microsoft.com/office/drawing/2014/main" id="{2858BAA5-F270-F6B0-6E3D-8EF38EE65BBE}"/>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a:ln>
                  <a:noFill/>
                </a:ln>
                <a:solidFill>
                  <a:srgbClr val="FFFFFF"/>
                </a:solidFill>
                <a:effectLst/>
                <a:latin typeface="+mn-lt"/>
                <a:ea typeface="ＭＳ Ｐゴシック" pitchFamily="-80" charset="-128"/>
              </a:rPr>
              <a:t>CUU 13. maj 2024                      DTU                                                                                                         </a:t>
            </a:r>
            <a:endParaRPr kumimoji="0" lang="da-DK" sz="800" b="0" i="0" u="none" strike="noStrike" cap="none" normalizeH="0" baseline="0" dirty="0">
              <a:ln>
                <a:noFill/>
              </a:ln>
              <a:solidFill>
                <a:srgbClr val="FFFFFF"/>
              </a:solidFill>
              <a:effectLst/>
              <a:latin typeface="+mn-lt"/>
              <a:ea typeface="ＭＳ Ｐゴシック" pitchFamily="-80" charset="-128"/>
            </a:endParaRPr>
          </a:p>
        </p:txBody>
      </p:sp>
      <p:pic>
        <p:nvPicPr>
          <p:cNvPr id="6" name="Picture 5">
            <a:extLst>
              <a:ext uri="{FF2B5EF4-FFF2-40B4-BE49-F238E27FC236}">
                <a16:creationId xmlns:a16="http://schemas.microsoft.com/office/drawing/2014/main" id="{F79AF7A8-3AD3-509F-8290-8FFD2345426E}"/>
              </a:ext>
            </a:extLst>
          </p:cNvPr>
          <p:cNvPicPr>
            <a:picLocks noChangeAspect="1"/>
          </p:cNvPicPr>
          <p:nvPr/>
        </p:nvPicPr>
        <p:blipFill>
          <a:blip r:embed="rId2"/>
          <a:stretch>
            <a:fillRect/>
          </a:stretch>
        </p:blipFill>
        <p:spPr>
          <a:xfrm>
            <a:off x="4675912" y="2089899"/>
            <a:ext cx="6538408" cy="3681822"/>
          </a:xfrm>
          <a:prstGeom prst="rect">
            <a:avLst/>
          </a:prstGeom>
        </p:spPr>
      </p:pic>
      <p:sp>
        <p:nvSpPr>
          <p:cNvPr id="5" name="Rectangle 4">
            <a:extLst>
              <a:ext uri="{FF2B5EF4-FFF2-40B4-BE49-F238E27FC236}">
                <a16:creationId xmlns:a16="http://schemas.microsoft.com/office/drawing/2014/main" id="{7B3FC277-1B86-07E8-CAAA-3A1588FA80AE}"/>
              </a:ext>
            </a:extLst>
          </p:cNvPr>
          <p:cNvSpPr/>
          <p:nvPr/>
        </p:nvSpPr>
        <p:spPr bwMode="auto">
          <a:xfrm rot="10800000" flipV="1">
            <a:off x="245033" y="659808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7776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249859" y="3545117"/>
            <a:ext cx="9373740" cy="2706458"/>
          </a:xfrm>
        </p:spPr>
        <p:txBody>
          <a:bodyPr/>
          <a:lstStyle/>
          <a:p>
            <a:r>
              <a:rPr lang="da-DK" sz="6600" dirty="0">
                <a:latin typeface="Calibri" panose="020F0502020204030204" pitchFamily="34" charset="0"/>
                <a:ea typeface="Aptos" panose="020B0004020202020204" pitchFamily="34" charset="0"/>
              </a:rPr>
              <a:t>H</a:t>
            </a:r>
            <a:r>
              <a:rPr lang="da-DK" sz="6600" dirty="0">
                <a:effectLst/>
                <a:latin typeface="Calibri" panose="020F0502020204030204" pitchFamily="34" charset="0"/>
                <a:ea typeface="Aptos" panose="020B0004020202020204" pitchFamily="34" charset="0"/>
              </a:rPr>
              <a:t>vorfor vil vi gerne have studerende på campus? </a:t>
            </a:r>
            <a:endParaRPr lang="en-GB" sz="6600"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247072" y="1704975"/>
            <a:ext cx="10840028" cy="1291977"/>
          </a:xfrm>
        </p:spPr>
        <p:txBody>
          <a:bodyPr/>
          <a:lstStyle/>
          <a:p>
            <a:r>
              <a:rPr lang="en-GB" dirty="0" err="1"/>
              <a:t>Tværgående</a:t>
            </a:r>
            <a:r>
              <a:rPr lang="en-GB" dirty="0"/>
              <a:t> </a:t>
            </a:r>
            <a:r>
              <a:rPr lang="en-GB" dirty="0" err="1"/>
              <a:t>uddannelsesudvalg</a:t>
            </a:r>
            <a:r>
              <a:rPr lang="en-GB" dirty="0"/>
              <a:t> CUU, 13 </a:t>
            </a:r>
            <a:r>
              <a:rPr lang="en-GB" dirty="0" err="1"/>
              <a:t>maj</a:t>
            </a:r>
            <a:r>
              <a:rPr lang="en-GB" dirty="0"/>
              <a:t> 2024</a:t>
            </a: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en-GB" smtClean="0"/>
              <a:pPr/>
              <a:t>12</a:t>
            </a:fld>
            <a:endParaRPr lang="en-GB" dirty="0"/>
          </a:p>
        </p:txBody>
      </p:sp>
      <p:sp>
        <p:nvSpPr>
          <p:cNvPr id="2" name="Rectangle 1">
            <a:extLst>
              <a:ext uri="{FF2B5EF4-FFF2-40B4-BE49-F238E27FC236}">
                <a16:creationId xmlns:a16="http://schemas.microsoft.com/office/drawing/2014/main" id="{790F5A3C-C9D7-355E-D839-03DE51CB9C25}"/>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custDataLst>
      <p:custData r:id="rId1"/>
      <p:custData r:id="rId2"/>
    </p:custDataLst>
    <p:extLst>
      <p:ext uri="{BB962C8B-B14F-4D97-AF65-F5344CB8AC3E}">
        <p14:creationId xmlns:p14="http://schemas.microsoft.com/office/powerpoint/2010/main" val="75365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6866-1ED7-A600-C6C2-6D256E8DE713}"/>
              </a:ext>
            </a:extLst>
          </p:cNvPr>
          <p:cNvSpPr>
            <a:spLocks noGrp="1"/>
          </p:cNvSpPr>
          <p:nvPr>
            <p:ph type="title"/>
          </p:nvPr>
        </p:nvSpPr>
        <p:spPr>
          <a:xfrm>
            <a:off x="1295003" y="404664"/>
            <a:ext cx="9312374" cy="770625"/>
          </a:xfrm>
        </p:spPr>
        <p:txBody>
          <a:bodyPr/>
          <a:lstStyle/>
          <a:p>
            <a:r>
              <a:rPr lang="da-DK" sz="2800" dirty="0"/>
              <a:t>Situationen på udvalgte indledende kurser</a:t>
            </a:r>
          </a:p>
        </p:txBody>
      </p:sp>
      <p:sp>
        <p:nvSpPr>
          <p:cNvPr id="3" name="Content Placeholder 2">
            <a:extLst>
              <a:ext uri="{FF2B5EF4-FFF2-40B4-BE49-F238E27FC236}">
                <a16:creationId xmlns:a16="http://schemas.microsoft.com/office/drawing/2014/main" id="{9AA9D9AF-DDC3-B807-8A49-3E30AE606519}"/>
              </a:ext>
            </a:extLst>
          </p:cNvPr>
          <p:cNvSpPr>
            <a:spLocks noGrp="1"/>
          </p:cNvSpPr>
          <p:nvPr>
            <p:ph idx="1"/>
          </p:nvPr>
        </p:nvSpPr>
        <p:spPr>
          <a:xfrm>
            <a:off x="1414686" y="1556792"/>
            <a:ext cx="4176464" cy="4545578"/>
          </a:xfrm>
        </p:spPr>
        <p:txBody>
          <a:bodyPr/>
          <a:lstStyle/>
          <a:p>
            <a:pPr marL="0" indent="0">
              <a:buNone/>
            </a:pPr>
            <a:r>
              <a:rPr lang="da-DK" b="1" u="sng" dirty="0">
                <a:effectLst/>
                <a:latin typeface="Calibri" panose="020F0502020204030204" pitchFamily="34" charset="0"/>
                <a:ea typeface="Calibri" panose="020F0502020204030204" pitchFamily="34" charset="0"/>
                <a:cs typeface="Calibri" panose="020F0502020204030204" pitchFamily="34" charset="0"/>
              </a:rPr>
              <a:t>MATEMATIK 1a og 1b </a:t>
            </a:r>
          </a:p>
          <a:p>
            <a:pPr marL="0" indent="0">
              <a:buNone/>
            </a:pPr>
            <a:r>
              <a:rPr lang="da-DK" sz="1600" dirty="0">
                <a:effectLst/>
                <a:latin typeface="Calibri" panose="020F0502020204030204" pitchFamily="34" charset="0"/>
                <a:ea typeface="Calibri" panose="020F0502020204030204" pitchFamily="34" charset="0"/>
                <a:cs typeface="Calibri" panose="020F0502020204030204" pitchFamily="34" charset="0"/>
              </a:rPr>
              <a:t>Studerende er inddelt på hold efter deres studieretning.</a:t>
            </a:r>
          </a:p>
          <a:p>
            <a:pPr marL="0" indent="0">
              <a:buNone/>
            </a:pPr>
            <a:endParaRPr lang="da-DK" sz="1600" dirty="0">
              <a:effectLst/>
              <a:latin typeface="Calibri" panose="020F0502020204030204" pitchFamily="34" charset="0"/>
              <a:ea typeface="Calibri" panose="020F0502020204030204" pitchFamily="34" charset="0"/>
              <a:cs typeface="Calibri" panose="020F0502020204030204" pitchFamily="34" charset="0"/>
            </a:endParaRPr>
          </a:p>
          <a:p>
            <a:r>
              <a:rPr lang="da-DK" sz="1600" b="1" dirty="0">
                <a:latin typeface="Calibri" panose="020F0502020204030204" pitchFamily="34" charset="0"/>
                <a:ea typeface="Calibri" panose="020F0502020204030204" pitchFamily="34" charset="0"/>
                <a:cs typeface="Calibri" panose="020F0502020204030204" pitchFamily="34" charset="0"/>
              </a:rPr>
              <a:t>Forelæsninger: </a:t>
            </a:r>
            <a:r>
              <a:rPr lang="da-DK" sz="1600" dirty="0">
                <a:latin typeface="Calibri" panose="020F0502020204030204" pitchFamily="34" charset="0"/>
                <a:ea typeface="Calibri" panose="020F0502020204030204" pitchFamily="34" charset="0"/>
                <a:cs typeface="Calibri" panose="020F0502020204030204" pitchFamily="34" charset="0"/>
              </a:rPr>
              <a:t>Fremmøde flader gennem semesteret og når </a:t>
            </a:r>
            <a:r>
              <a:rPr lang="da-DK" sz="1600" b="1" dirty="0">
                <a:solidFill>
                  <a:srgbClr val="C00000"/>
                </a:solidFill>
                <a:latin typeface="Calibri" panose="020F0502020204030204" pitchFamily="34" charset="0"/>
                <a:ea typeface="Calibri" panose="020F0502020204030204" pitchFamily="34" charset="0"/>
                <a:cs typeface="Calibri" panose="020F0502020204030204" pitchFamily="34" charset="0"/>
              </a:rPr>
              <a:t>under 50% </a:t>
            </a:r>
            <a:r>
              <a:rPr lang="da-DK" sz="1600" dirty="0">
                <a:latin typeface="Calibri" panose="020F0502020204030204" pitchFamily="34" charset="0"/>
                <a:ea typeface="Calibri" panose="020F0502020204030204" pitchFamily="34" charset="0"/>
                <a:cs typeface="Calibri" panose="020F0502020204030204" pitchFamily="34" charset="0"/>
              </a:rPr>
              <a:t>ret hurtigt.</a:t>
            </a:r>
          </a:p>
          <a:p>
            <a:endParaRPr lang="da-DK" sz="1600" b="1" dirty="0">
              <a:effectLst/>
              <a:latin typeface="Calibri" panose="020F0502020204030204" pitchFamily="34" charset="0"/>
              <a:ea typeface="Calibri" panose="020F0502020204030204" pitchFamily="34" charset="0"/>
              <a:cs typeface="Calibri" panose="020F0502020204030204" pitchFamily="34" charset="0"/>
            </a:endParaRPr>
          </a:p>
          <a:p>
            <a:r>
              <a:rPr lang="da-DK" sz="1600" b="1" dirty="0">
                <a:effectLst/>
                <a:latin typeface="Calibri" panose="020F0502020204030204" pitchFamily="34" charset="0"/>
                <a:ea typeface="Calibri" panose="020F0502020204030204" pitchFamily="34" charset="0"/>
                <a:cs typeface="Calibri" panose="020F0502020204030204" pitchFamily="34" charset="0"/>
              </a:rPr>
              <a:t>Grupperegning: </a:t>
            </a:r>
            <a:r>
              <a:rPr lang="da-DK" sz="1600" dirty="0">
                <a:effectLst/>
                <a:latin typeface="Calibri" panose="020F0502020204030204" pitchFamily="34" charset="0"/>
                <a:ea typeface="Calibri" panose="020F0502020204030204" pitchFamily="34" charset="0"/>
                <a:cs typeface="Calibri" panose="020F0502020204030204" pitchFamily="34" charset="0"/>
              </a:rPr>
              <a:t>fremmøde er stærkt afhængigt af studieretning, tendensen er ret stabil fra år til år.</a:t>
            </a:r>
          </a:p>
          <a:p>
            <a:pPr lvl="1"/>
            <a:r>
              <a:rPr lang="da-DK" sz="1600" dirty="0">
                <a:effectLst/>
                <a:latin typeface="Calibri" panose="020F0502020204030204" pitchFamily="34" charset="0"/>
                <a:ea typeface="Calibri" panose="020F0502020204030204" pitchFamily="34" charset="0"/>
                <a:cs typeface="Calibri" panose="020F0502020204030204" pitchFamily="34" charset="0"/>
              </a:rPr>
              <a:t>På studieretninger med </a:t>
            </a:r>
            <a:r>
              <a:rPr lang="da-DK"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lavest fremmøde kommer der ca. 33%</a:t>
            </a:r>
            <a:r>
              <a:rPr lang="da-DK" sz="1600" dirty="0">
                <a:effectLst/>
                <a:latin typeface="Calibri" panose="020F0502020204030204" pitchFamily="34" charset="0"/>
                <a:ea typeface="Calibri" panose="020F0502020204030204" pitchFamily="34" charset="0"/>
                <a:cs typeface="Calibri" panose="020F0502020204030204" pitchFamily="34" charset="0"/>
              </a:rPr>
              <a:t> af de tilmeldte.</a:t>
            </a:r>
          </a:p>
          <a:p>
            <a:pPr lvl="1"/>
            <a:r>
              <a:rPr lang="da-DK" sz="1600" dirty="0">
                <a:latin typeface="Calibri" panose="020F0502020204030204" pitchFamily="34" charset="0"/>
                <a:ea typeface="Calibri" panose="020F0502020204030204" pitchFamily="34" charset="0"/>
                <a:cs typeface="Calibri" panose="020F0502020204030204" pitchFamily="34" charset="0"/>
              </a:rPr>
              <a:t>På</a:t>
            </a:r>
            <a:r>
              <a:rPr lang="da-DK" sz="1600" dirty="0">
                <a:effectLst/>
                <a:latin typeface="Calibri" panose="020F0502020204030204" pitchFamily="34" charset="0"/>
                <a:ea typeface="Calibri" panose="020F0502020204030204" pitchFamily="34" charset="0"/>
                <a:cs typeface="Calibri" panose="020F0502020204030204" pitchFamily="34" charset="0"/>
              </a:rPr>
              <a:t> studieretninger </a:t>
            </a:r>
            <a:r>
              <a:rPr lang="da-DK"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med højest fremmøde 80-90% fremmøde</a:t>
            </a:r>
            <a:r>
              <a:rPr lang="da-DK" sz="1600" dirty="0">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da-DK" sz="1600" dirty="0">
              <a:latin typeface="Calibri" panose="020F0502020204030204" pitchFamily="34" charset="0"/>
              <a:ea typeface="Calibri" panose="020F0502020204030204" pitchFamily="34" charset="0"/>
              <a:cs typeface="Calibri" panose="020F0502020204030204" pitchFamily="34" charset="0"/>
            </a:endParaRPr>
          </a:p>
          <a:p>
            <a:r>
              <a:rPr lang="da-DK" sz="1600" b="1" dirty="0">
                <a:latin typeface="Calibri" panose="020F0502020204030204" pitchFamily="34" charset="0"/>
                <a:ea typeface="Calibri" panose="020F0502020204030204" pitchFamily="34" charset="0"/>
                <a:cs typeface="Calibri" panose="020F0502020204030204" pitchFamily="34" charset="0"/>
              </a:rPr>
              <a:t>Kursusformat: </a:t>
            </a:r>
            <a:r>
              <a:rPr lang="da-DK" sz="1600" dirty="0">
                <a:latin typeface="Calibri" panose="020F0502020204030204" pitchFamily="34" charset="0"/>
                <a:ea typeface="Calibri" panose="020F0502020204030204" pitchFamily="34" charset="0"/>
                <a:cs typeface="Calibri" panose="020F0502020204030204" pitchFamily="34" charset="0"/>
              </a:rPr>
              <a:t>Undervisningen </a:t>
            </a:r>
            <a:r>
              <a:rPr lang="da-DK" sz="1600" dirty="0" err="1">
                <a:latin typeface="Calibri" panose="020F0502020204030204" pitchFamily="34" charset="0"/>
                <a:ea typeface="Calibri" panose="020F0502020204030204" pitchFamily="34" charset="0"/>
                <a:cs typeface="Calibri" panose="020F0502020204030204" pitchFamily="34" charset="0"/>
              </a:rPr>
              <a:t>livestreames</a:t>
            </a:r>
            <a:r>
              <a:rPr lang="da-DK" sz="1600" dirty="0">
                <a:latin typeface="Calibri" panose="020F0502020204030204" pitchFamily="34" charset="0"/>
                <a:ea typeface="Calibri" panose="020F0502020204030204" pitchFamily="34" charset="0"/>
                <a:cs typeface="Calibri" panose="020F0502020204030204" pitchFamily="34" charset="0"/>
              </a:rPr>
              <a:t> og lægges online, slides, opgaver mm ligger også tilgængeligt online.</a:t>
            </a:r>
          </a:p>
          <a:p>
            <a:endParaRPr lang="da-DK"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da-DK" sz="1600" dirty="0">
              <a:effectLst/>
              <a:latin typeface="Calibri" panose="020F0502020204030204" pitchFamily="34" charset="0"/>
              <a:ea typeface="Calibri" panose="020F0502020204030204" pitchFamily="34" charset="0"/>
              <a:cs typeface="Calibri" panose="020F0502020204030204" pitchFamily="34" charset="0"/>
            </a:endParaRPr>
          </a:p>
          <a:p>
            <a:endParaRPr lang="da-DK"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0D80DB7-6EF4-E753-08AB-1B39009B905C}"/>
              </a:ext>
            </a:extLst>
          </p:cNvPr>
          <p:cNvSpPr>
            <a:spLocks noGrp="1"/>
          </p:cNvSpPr>
          <p:nvPr>
            <p:ph type="sldNum" sz="quarter" idx="11"/>
          </p:nvPr>
        </p:nvSpPr>
        <p:spPr/>
        <p:txBody>
          <a:bodyPr/>
          <a:lstStyle/>
          <a:p>
            <a:fld id="{103EA872-A674-449B-A120-B97244F8E91D}" type="slidenum">
              <a:rPr lang="en-GB" smtClean="0"/>
              <a:pPr/>
              <a:t>13</a:t>
            </a:fld>
            <a:endParaRPr lang="en-GB" dirty="0"/>
          </a:p>
        </p:txBody>
      </p:sp>
      <p:sp>
        <p:nvSpPr>
          <p:cNvPr id="5" name="TextBox 4">
            <a:extLst>
              <a:ext uri="{FF2B5EF4-FFF2-40B4-BE49-F238E27FC236}">
                <a16:creationId xmlns:a16="http://schemas.microsoft.com/office/drawing/2014/main" id="{C8809FB9-2F70-4532-7D4A-2C321FA45186}"/>
              </a:ext>
            </a:extLst>
          </p:cNvPr>
          <p:cNvSpPr txBox="1"/>
          <p:nvPr/>
        </p:nvSpPr>
        <p:spPr>
          <a:xfrm>
            <a:off x="6959302" y="1556792"/>
            <a:ext cx="4608512" cy="4293483"/>
          </a:xfrm>
          <a:prstGeom prst="rect">
            <a:avLst/>
          </a:prstGeom>
          <a:noFill/>
        </p:spPr>
        <p:txBody>
          <a:bodyPr wrap="square" lIns="0" tIns="0" rIns="0" bIns="0" rtlCol="0">
            <a:spAutoFit/>
          </a:bodyPr>
          <a:lstStyle/>
          <a:p>
            <a:r>
              <a:rPr lang="da-DK" sz="1800" b="1" u="sng" dirty="0">
                <a:solidFill>
                  <a:srgbClr val="000000"/>
                </a:solidFill>
                <a:latin typeface="Calibri" panose="020F0502020204030204" pitchFamily="34" charset="0"/>
                <a:ea typeface="Calibri" panose="020F0502020204030204" pitchFamily="34" charset="0"/>
                <a:cs typeface="Calibri" panose="020F0502020204030204" pitchFamily="34" charset="0"/>
              </a:rPr>
              <a:t>STATISTIK</a:t>
            </a:r>
          </a:p>
          <a:p>
            <a:pPr>
              <a:spcBef>
                <a:spcPts val="0"/>
              </a:spcBef>
            </a:pPr>
            <a:r>
              <a:rPr lang="da-DK"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Forelæsninger</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0"/>
              </a:spcBef>
              <a:spcAft>
                <a:spcPts val="600"/>
              </a:spcAft>
              <a:buFontTx/>
              <a:buChar char="-"/>
            </a:pP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Approx</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60-70% present on the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first</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day</a:t>
            </a:r>
            <a:endPar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600"/>
              </a:spcAft>
              <a:buFontTx/>
              <a:buChar char="-"/>
            </a:pP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Approx</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30-40%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during</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next</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two</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days</a:t>
            </a:r>
            <a:endParaRPr lang="da-DK"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600"/>
              </a:spcAft>
              <a:buFontTx/>
              <a:buChar char="-"/>
            </a:pPr>
            <a:r>
              <a:rPr lang="da-DK" dirty="0" err="1">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round</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25-35%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during</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rest of the semester. </a:t>
            </a:r>
          </a:p>
          <a:p>
            <a:endParaRPr lang="da-DK"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da-DK" b="1" dirty="0">
                <a:solidFill>
                  <a:srgbClr val="000000"/>
                </a:solidFill>
                <a:latin typeface="Calibri" panose="020F0502020204030204" pitchFamily="34" charset="0"/>
                <a:ea typeface="Calibri" panose="020F0502020204030204" pitchFamily="34" charset="0"/>
                <a:cs typeface="Calibri" panose="020F0502020204030204" pitchFamily="34" charset="0"/>
              </a:rPr>
              <a:t>Grupperegning: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There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about</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25% students </a:t>
            </a:r>
            <a:r>
              <a:rPr lang="da-DK" b="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attending</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exercise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sessions.</a:t>
            </a:r>
          </a:p>
          <a:p>
            <a:endParaRPr lang="da-DK"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da-DK"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Kursusformat: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recorded</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video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lectures</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lecture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slides,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code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files, quiz,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previous</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years</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questions</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solutions, and Area9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Rhapsode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platform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a:t>
            </a:r>
            <a:r>
              <a:rPr lang="da-DK"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available</a:t>
            </a:r>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online. </a:t>
            </a:r>
            <a:endParaRPr lang="da-DK" dirty="0">
              <a:effectLst/>
              <a:latin typeface="Calibri" panose="020F0502020204030204" pitchFamily="34" charset="0"/>
              <a:ea typeface="Calibri" panose="020F0502020204030204" pitchFamily="34" charset="0"/>
              <a:cs typeface="Calibri" panose="020F0502020204030204" pitchFamily="34" charset="0"/>
            </a:endParaRPr>
          </a:p>
          <a:p>
            <a:r>
              <a:rPr lang="da-DK"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624DFFE-13ED-010C-7646-7F6AE51B4E72}"/>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365833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528790" y="404664"/>
            <a:ext cx="3054248" cy="750936"/>
          </a:xfrm>
        </p:spPr>
        <p:txBody>
          <a:bodyPr wrap="square" anchor="b">
            <a:normAutofit/>
          </a:bodyPr>
          <a:lstStyle/>
          <a:p>
            <a:r>
              <a:rPr lang="en-GB" dirty="0"/>
              <a:t>To </a:t>
            </a:r>
            <a:r>
              <a:rPr lang="en-GB" dirty="0" err="1"/>
              <a:t>spor</a:t>
            </a:r>
            <a:r>
              <a:rPr lang="en-GB" dirty="0"/>
              <a:t> i </a:t>
            </a:r>
            <a:r>
              <a:rPr lang="en-GB" dirty="0" err="1"/>
              <a:t>tiden</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sz="half" idx="1"/>
          </p:nvPr>
        </p:nvSpPr>
        <p:spPr>
          <a:xfrm>
            <a:off x="1685029" y="1484785"/>
            <a:ext cx="4842225" cy="3168352"/>
          </a:xfrm>
        </p:spPr>
        <p:txBody>
          <a:bodyPr wrap="square" anchor="t">
            <a:normAutofit/>
          </a:bodyPr>
          <a:lstStyle/>
          <a:p>
            <a:pPr marL="0" indent="0">
              <a:buNone/>
            </a:pPr>
            <a:r>
              <a:rPr lang="da-DK" sz="1600" b="0" i="0" u="none" strike="noStrike" baseline="0" dirty="0">
                <a:latin typeface="Aptos" panose="020B0004020202020204" pitchFamily="34" charset="0"/>
              </a:rPr>
              <a:t>I primære, sekundære og tertiære uddannelser satses der på to spor:</a:t>
            </a:r>
          </a:p>
          <a:p>
            <a:pPr marL="0" indent="0">
              <a:buNone/>
            </a:pPr>
            <a:endParaRPr lang="da-DK" sz="1600" b="0" i="0" u="none" strike="noStrike" baseline="0" dirty="0">
              <a:latin typeface="Aptos" panose="020B0004020202020204" pitchFamily="34" charset="0"/>
            </a:endParaRPr>
          </a:p>
          <a:p>
            <a:r>
              <a:rPr lang="da-DK" sz="1600" b="1" dirty="0">
                <a:latin typeface="Aptos" panose="020B0004020202020204" pitchFamily="34" charset="0"/>
              </a:rPr>
              <a:t>D</a:t>
            </a:r>
            <a:r>
              <a:rPr lang="da-DK" sz="1600" b="1" i="0" u="none" strike="noStrike" baseline="0" dirty="0">
                <a:latin typeface="Aptos" panose="020B0004020202020204" pitchFamily="34" charset="0"/>
              </a:rPr>
              <a:t>igitaliseringssporet</a:t>
            </a:r>
            <a:r>
              <a:rPr lang="da-DK" sz="1600" b="0" i="0" u="none" strike="noStrike" baseline="0" dirty="0">
                <a:latin typeface="Aptos" panose="020B0004020202020204" pitchFamily="34" charset="0"/>
              </a:rPr>
              <a:t>: streaming, AI, data, transformationer, cloud, </a:t>
            </a:r>
            <a:r>
              <a:rPr lang="da-DK" sz="1600" b="0" i="0" u="none" strike="noStrike" baseline="0" dirty="0" err="1">
                <a:latin typeface="Aptos" panose="020B0004020202020204" pitchFamily="34" charset="0"/>
              </a:rPr>
              <a:t>chatbots</a:t>
            </a:r>
            <a:r>
              <a:rPr lang="da-DK" sz="1600" b="0" i="0" u="none" strike="noStrike" baseline="0" dirty="0">
                <a:latin typeface="Aptos" panose="020B0004020202020204" pitchFamily="34" charset="0"/>
              </a:rPr>
              <a:t>, mobil m.m.</a:t>
            </a:r>
          </a:p>
          <a:p>
            <a:pPr marL="0" indent="0">
              <a:buNone/>
            </a:pPr>
            <a:endParaRPr lang="da-DK" sz="1600" b="0" i="0" u="none" strike="noStrike" baseline="0" dirty="0">
              <a:latin typeface="Aptos" panose="020B0004020202020204" pitchFamily="34" charset="0"/>
            </a:endParaRPr>
          </a:p>
          <a:p>
            <a:r>
              <a:rPr lang="da-DK" sz="1600" b="1" dirty="0">
                <a:latin typeface="Aptos" panose="020B0004020202020204" pitchFamily="34" charset="0"/>
              </a:rPr>
              <a:t>D</a:t>
            </a:r>
            <a:r>
              <a:rPr lang="da-DK" sz="1600" b="1" i="0" u="none" strike="noStrike" baseline="0" dirty="0">
                <a:latin typeface="Aptos" panose="020B0004020202020204" pitchFamily="34" charset="0"/>
              </a:rPr>
              <a:t>et analoge spor</a:t>
            </a:r>
            <a:r>
              <a:rPr lang="da-DK" sz="1600" b="0" i="0" u="none" strike="noStrike" baseline="0" dirty="0">
                <a:latin typeface="Aptos" panose="020B0004020202020204" pitchFamily="34" charset="0"/>
              </a:rPr>
              <a:t>: fysisk tilstedeværelse, faglige diskussioner, papir og </a:t>
            </a:r>
            <a:r>
              <a:rPr lang="nb-NO" sz="1600" b="0" i="0" u="none" strike="noStrike" baseline="0" dirty="0">
                <a:latin typeface="Aptos" panose="020B0004020202020204" pitchFamily="34" charset="0"/>
              </a:rPr>
              <a:t>blyant, studiemiljø, underviser/mentor/tutor-studerende, osv.</a:t>
            </a:r>
          </a:p>
        </p:txBody>
      </p:sp>
      <p:pic>
        <p:nvPicPr>
          <p:cNvPr id="1026" name="Picture 2" descr="Webinar om sporskifte ordningen">
            <a:extLst>
              <a:ext uri="{FF2B5EF4-FFF2-40B4-BE49-F238E27FC236}">
                <a16:creationId xmlns:a16="http://schemas.microsoft.com/office/drawing/2014/main" id="{3B26FCC9-93A0-C348-D017-6858F701D5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97" r="35127" b="-1"/>
          <a:stretch/>
        </p:blipFill>
        <p:spPr bwMode="auto">
          <a:xfrm>
            <a:off x="7391350" y="1155600"/>
            <a:ext cx="4409100" cy="4546800"/>
          </a:xfrm>
          <a:prstGeom prst="rect">
            <a:avLst/>
          </a:prstGeom>
          <a:solidFill>
            <a:srgbClr val="FFFFFF"/>
          </a:solidFill>
        </p:spPr>
      </p:pic>
      <p:sp>
        <p:nvSpPr>
          <p:cNvPr id="4" name="Slide Number Placeholder 3"/>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14</a:t>
            </a:fld>
            <a:endParaRPr lang="en-GB" dirty="0"/>
          </a:p>
        </p:txBody>
      </p:sp>
      <p:sp>
        <p:nvSpPr>
          <p:cNvPr id="2" name="TextBox 1">
            <a:extLst>
              <a:ext uri="{FF2B5EF4-FFF2-40B4-BE49-F238E27FC236}">
                <a16:creationId xmlns:a16="http://schemas.microsoft.com/office/drawing/2014/main" id="{84C7473A-35BE-6BB4-E89E-86AAA8135913}"/>
              </a:ext>
            </a:extLst>
          </p:cNvPr>
          <p:cNvSpPr txBox="1"/>
          <p:nvPr/>
        </p:nvSpPr>
        <p:spPr>
          <a:xfrm>
            <a:off x="1528790" y="5126993"/>
            <a:ext cx="5430512" cy="492443"/>
          </a:xfrm>
          <a:prstGeom prst="rect">
            <a:avLst/>
          </a:prstGeom>
          <a:noFill/>
        </p:spPr>
        <p:txBody>
          <a:bodyPr wrap="square" lIns="0" tIns="0" rIns="0" bIns="0" rtlCol="0">
            <a:spAutoFit/>
          </a:bodyPr>
          <a:lstStyle/>
          <a:p>
            <a:pPr algn="ctr">
              <a:spcBef>
                <a:spcPts val="432"/>
              </a:spcBef>
            </a:pPr>
            <a:r>
              <a:rPr lang="da-DK" b="1" dirty="0">
                <a:solidFill>
                  <a:srgbClr val="0000FF"/>
                </a:solidFill>
                <a:latin typeface="+mn-lt"/>
              </a:rPr>
              <a:t>Hvor er vi på DTU, hvor bevæger vi os henad – og hvilke konsekvenser skal vi have opmærksomhed på? </a:t>
            </a:r>
          </a:p>
        </p:txBody>
      </p:sp>
      <p:sp>
        <p:nvSpPr>
          <p:cNvPr id="3" name="Rectangle 2">
            <a:extLst>
              <a:ext uri="{FF2B5EF4-FFF2-40B4-BE49-F238E27FC236}">
                <a16:creationId xmlns:a16="http://schemas.microsoft.com/office/drawing/2014/main" id="{64915A05-B657-C1CB-04D2-5B58326C9418}"/>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custDataLst>
      <p:custData r:id="rId1"/>
      <p:custData r:id="rId2"/>
    </p:custDataLst>
    <p:extLst>
      <p:ext uri="{BB962C8B-B14F-4D97-AF65-F5344CB8AC3E}">
        <p14:creationId xmlns:p14="http://schemas.microsoft.com/office/powerpoint/2010/main" val="309740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7650" y="2237518"/>
            <a:ext cx="3831332" cy="4013691"/>
          </a:xfrm>
          <a:solidFill>
            <a:srgbClr val="E83F48"/>
          </a:solidFill>
        </p:spPr>
        <p:txBody>
          <a:bodyPr/>
          <a:lstStyle/>
          <a:p>
            <a:pPr marL="180957" indent="0">
              <a:buNone/>
            </a:pPr>
            <a:br>
              <a:rPr lang="da-DK" sz="2800" b="1" dirty="0">
                <a:solidFill>
                  <a:schemeClr val="bg1"/>
                </a:solidFill>
                <a:latin typeface="Arial" panose="020B0604020202020204" pitchFamily="34" charset="0"/>
                <a:cs typeface="Arial" panose="020B0604020202020204" pitchFamily="34" charset="0"/>
              </a:rPr>
            </a:br>
            <a:r>
              <a:rPr lang="da-DK" sz="2800" b="1" dirty="0">
                <a:solidFill>
                  <a:schemeClr val="bg1"/>
                </a:solidFill>
                <a:latin typeface="Arial" panose="020B0604020202020204" pitchFamily="34" charset="0"/>
                <a:cs typeface="Arial" panose="020B0604020202020204" pitchFamily="34" charset="0"/>
              </a:rPr>
              <a:t>Pejlemærke 1</a:t>
            </a:r>
          </a:p>
          <a:p>
            <a:pPr marL="0" indent="0">
              <a:buNone/>
            </a:pPr>
            <a:endParaRPr lang="da-DK" sz="2800" b="1" dirty="0">
              <a:solidFill>
                <a:schemeClr val="bg1"/>
              </a:solidFill>
              <a:latin typeface="Arial" panose="020B0604020202020204" pitchFamily="34" charset="0"/>
              <a:cs typeface="Arial" panose="020B0604020202020204" pitchFamily="34" charset="0"/>
            </a:endParaRPr>
          </a:p>
          <a:p>
            <a:pPr marL="180957" indent="0">
              <a:buNone/>
            </a:pPr>
            <a:r>
              <a:rPr lang="da-DK" sz="2800" b="1" dirty="0">
                <a:solidFill>
                  <a:schemeClr val="bg1"/>
                </a:solidFill>
                <a:latin typeface="Arial" panose="020B0604020202020204" pitchFamily="34" charset="0"/>
                <a:cs typeface="Arial" panose="020B0604020202020204" pitchFamily="34" charset="0"/>
              </a:rPr>
              <a:t>Vi har </a:t>
            </a:r>
            <a:r>
              <a:rPr lang="da-DK" sz="2800" b="1" dirty="0">
                <a:solidFill>
                  <a:srgbClr val="002060"/>
                </a:solidFill>
                <a:latin typeface="Arial" panose="020B0604020202020204" pitchFamily="34" charset="0"/>
                <a:cs typeface="Arial" panose="020B0604020202020204" pitchFamily="34" charset="0"/>
              </a:rPr>
              <a:t>Europas bedste ingeniøruddannelse </a:t>
            </a:r>
            <a:br>
              <a:rPr lang="da-DK" sz="2800" b="1" dirty="0">
                <a:solidFill>
                  <a:schemeClr val="bg1"/>
                </a:solidFill>
                <a:latin typeface="Arial" panose="020B0604020202020204" pitchFamily="34" charset="0"/>
                <a:cs typeface="Arial" panose="020B0604020202020204" pitchFamily="34" charset="0"/>
              </a:rPr>
            </a:br>
            <a:r>
              <a:rPr lang="da-DK" sz="2800" b="1" dirty="0">
                <a:solidFill>
                  <a:schemeClr val="bg1"/>
                </a:solidFill>
                <a:latin typeface="Arial" panose="020B0604020202020204" pitchFamily="34" charset="0"/>
                <a:cs typeface="Arial" panose="020B0604020202020204" pitchFamily="34" charset="0"/>
              </a:rPr>
              <a:t>– gennem hele arbejdslivet</a:t>
            </a:r>
          </a:p>
          <a:p>
            <a:endParaRPr lang="da-DK" dirty="0"/>
          </a:p>
        </p:txBody>
      </p:sp>
      <p:sp>
        <p:nvSpPr>
          <p:cNvPr id="9" name="Content Placeholder 8"/>
          <p:cNvSpPr>
            <a:spLocks noGrp="1"/>
          </p:cNvSpPr>
          <p:nvPr>
            <p:ph sz="quarter" idx="22"/>
          </p:nvPr>
        </p:nvSpPr>
        <p:spPr>
          <a:xfrm>
            <a:off x="4222750" y="2237518"/>
            <a:ext cx="3816672" cy="4013690"/>
          </a:xfrm>
          <a:solidFill>
            <a:srgbClr val="008835"/>
          </a:solidFill>
        </p:spPr>
        <p:txBody>
          <a:bodyPr/>
          <a:lstStyle/>
          <a:p>
            <a:pPr marL="180957" indent="0">
              <a:buNone/>
            </a:pPr>
            <a:br>
              <a:rPr lang="da-DK" sz="2800" b="1" dirty="0">
                <a:solidFill>
                  <a:schemeClr val="bg1"/>
                </a:solidFill>
                <a:latin typeface="Arial" panose="020B0604020202020204" pitchFamily="34" charset="0"/>
                <a:cs typeface="Arial" panose="020B0604020202020204" pitchFamily="34" charset="0"/>
              </a:rPr>
            </a:br>
            <a:r>
              <a:rPr lang="da-DK" sz="2800" b="1" dirty="0">
                <a:solidFill>
                  <a:schemeClr val="bg1"/>
                </a:solidFill>
                <a:latin typeface="Arial" panose="020B0604020202020204" pitchFamily="34" charset="0"/>
                <a:cs typeface="Arial" panose="020B0604020202020204" pitchFamily="34" charset="0"/>
              </a:rPr>
              <a:t>Pejlemærke 2</a:t>
            </a:r>
          </a:p>
          <a:p>
            <a:pPr marL="180957" indent="0">
              <a:buNone/>
            </a:pPr>
            <a:endParaRPr lang="da-DK" sz="2800" b="1" dirty="0">
              <a:solidFill>
                <a:schemeClr val="bg1"/>
              </a:solidFill>
              <a:latin typeface="Arial" panose="020B0604020202020204" pitchFamily="34" charset="0"/>
              <a:cs typeface="Arial" panose="020B0604020202020204" pitchFamily="34" charset="0"/>
            </a:endParaRPr>
          </a:p>
          <a:p>
            <a:pPr marL="180957" indent="0">
              <a:buNone/>
            </a:pPr>
            <a:r>
              <a:rPr lang="da-DK" sz="2800" b="1" dirty="0">
                <a:solidFill>
                  <a:schemeClr val="bg1"/>
                </a:solidFill>
                <a:latin typeface="Arial" panose="020B0604020202020204" pitchFamily="34" charset="0"/>
                <a:cs typeface="Arial" panose="020B0604020202020204" pitchFamily="34" charset="0"/>
              </a:rPr>
              <a:t>Vi udvikler teknologier </a:t>
            </a:r>
            <a:br>
              <a:rPr lang="da-DK" sz="2800" b="1" dirty="0">
                <a:solidFill>
                  <a:schemeClr val="bg1"/>
                </a:solidFill>
                <a:latin typeface="Arial" panose="020B0604020202020204" pitchFamily="34" charset="0"/>
                <a:cs typeface="Arial" panose="020B0604020202020204" pitchFamily="34" charset="0"/>
              </a:rPr>
            </a:br>
            <a:r>
              <a:rPr lang="da-DK" sz="2800" b="1" dirty="0">
                <a:solidFill>
                  <a:schemeClr val="bg1"/>
                </a:solidFill>
                <a:latin typeface="Arial" panose="020B0604020202020204" pitchFamily="34" charset="0"/>
                <a:cs typeface="Arial" panose="020B0604020202020204" pitchFamily="34" charset="0"/>
              </a:rPr>
              <a:t>for </a:t>
            </a:r>
            <a:r>
              <a:rPr lang="da-DK" sz="2800" b="1" dirty="0">
                <a:solidFill>
                  <a:srgbClr val="FFFF00"/>
                </a:solidFill>
                <a:latin typeface="Arial" panose="020B0604020202020204" pitchFamily="34" charset="0"/>
                <a:cs typeface="Arial" panose="020B0604020202020204" pitchFamily="34" charset="0"/>
              </a:rPr>
              <a:t>bæredygtig</a:t>
            </a:r>
            <a:r>
              <a:rPr lang="da-DK" sz="2800" b="1" dirty="0">
                <a:solidFill>
                  <a:schemeClr val="bg1"/>
                </a:solidFill>
                <a:latin typeface="Arial" panose="020B0604020202020204" pitchFamily="34" charset="0"/>
                <a:cs typeface="Arial" panose="020B0604020202020204" pitchFamily="34" charset="0"/>
              </a:rPr>
              <a:t> forandring</a:t>
            </a:r>
          </a:p>
          <a:p>
            <a:pPr marL="0" indent="0">
              <a:buNone/>
            </a:pPr>
            <a:endParaRPr lang="da-DK" sz="2800" b="1" dirty="0">
              <a:solidFill>
                <a:srgbClr val="990000"/>
              </a:solidFill>
              <a:latin typeface="Arial" panose="020B0604020202020204" pitchFamily="34" charset="0"/>
              <a:cs typeface="Arial" panose="020B0604020202020204" pitchFamily="34" charset="0"/>
            </a:endParaRPr>
          </a:p>
          <a:p>
            <a:pPr marL="0" indent="0">
              <a:buNone/>
            </a:pPr>
            <a:endParaRPr lang="da-DK" dirty="0"/>
          </a:p>
          <a:p>
            <a:pPr marL="0" indent="0">
              <a:buNone/>
            </a:pPr>
            <a:endParaRPr lang="da-DK" dirty="0"/>
          </a:p>
          <a:p>
            <a:pPr marL="0" indent="0">
              <a:buNone/>
            </a:pPr>
            <a:endParaRPr lang="da-DK" dirty="0"/>
          </a:p>
        </p:txBody>
      </p:sp>
      <p:sp>
        <p:nvSpPr>
          <p:cNvPr id="11" name="Content Placeholder 10"/>
          <p:cNvSpPr>
            <a:spLocks noGrp="1"/>
          </p:cNvSpPr>
          <p:nvPr>
            <p:ph sz="quarter" idx="24"/>
          </p:nvPr>
        </p:nvSpPr>
        <p:spPr>
          <a:xfrm>
            <a:off x="8197850" y="2237518"/>
            <a:ext cx="3740400" cy="4013690"/>
          </a:xfrm>
          <a:solidFill>
            <a:srgbClr val="171748"/>
          </a:solidFill>
          <a:effectLst>
            <a:glow rad="228600">
              <a:schemeClr val="accent2">
                <a:satMod val="175000"/>
                <a:alpha val="40000"/>
              </a:schemeClr>
            </a:glow>
          </a:effectLst>
        </p:spPr>
        <p:txBody>
          <a:bodyPr/>
          <a:lstStyle/>
          <a:p>
            <a:pPr marL="180957" indent="0">
              <a:buNone/>
            </a:pPr>
            <a:endParaRPr lang="da-DK" sz="2800" b="1" dirty="0">
              <a:solidFill>
                <a:schemeClr val="bg1"/>
              </a:solidFill>
              <a:latin typeface="Arial" panose="020B0604020202020204" pitchFamily="34" charset="0"/>
              <a:cs typeface="Arial" panose="020B0604020202020204" pitchFamily="34" charset="0"/>
            </a:endParaRPr>
          </a:p>
          <a:p>
            <a:pPr marL="180957" indent="0">
              <a:buNone/>
            </a:pPr>
            <a:r>
              <a:rPr lang="da-DK" sz="2800" b="1" dirty="0">
                <a:solidFill>
                  <a:schemeClr val="bg1"/>
                </a:solidFill>
                <a:latin typeface="Arial" panose="020B0604020202020204" pitchFamily="34" charset="0"/>
                <a:cs typeface="Arial" panose="020B0604020202020204" pitchFamily="34" charset="0"/>
              </a:rPr>
              <a:t>Pejlemærke 3</a:t>
            </a:r>
          </a:p>
          <a:p>
            <a:pPr marL="180957" indent="0">
              <a:buNone/>
            </a:pPr>
            <a:endParaRPr lang="da-DK" sz="2800" b="1" dirty="0">
              <a:solidFill>
                <a:schemeClr val="bg1"/>
              </a:solidFill>
              <a:latin typeface="Arial" panose="020B0604020202020204" pitchFamily="34" charset="0"/>
              <a:cs typeface="Arial" panose="020B0604020202020204" pitchFamily="34" charset="0"/>
            </a:endParaRPr>
          </a:p>
          <a:p>
            <a:pPr marL="180957" indent="0">
              <a:buNone/>
            </a:pPr>
            <a:r>
              <a:rPr lang="da-DK" sz="2800" b="1" dirty="0">
                <a:solidFill>
                  <a:schemeClr val="bg1"/>
                </a:solidFill>
                <a:latin typeface="Arial" panose="020B0604020202020204" pitchFamily="34" charset="0"/>
                <a:cs typeface="Arial" panose="020B0604020202020204" pitchFamily="34" charset="0"/>
              </a:rPr>
              <a:t>Vi går forrest i realiseringen af </a:t>
            </a:r>
            <a:r>
              <a:rPr lang="da-DK" sz="2800" b="1" dirty="0">
                <a:solidFill>
                  <a:srgbClr val="92D050"/>
                </a:solidFill>
                <a:latin typeface="Arial" panose="020B0604020202020204" pitchFamily="34" charset="0"/>
                <a:cs typeface="Arial" panose="020B0604020202020204" pitchFamily="34" charset="0"/>
              </a:rPr>
              <a:t>digitaliseringens muligheder</a:t>
            </a:r>
          </a:p>
          <a:p>
            <a:endParaRPr lang="da-DK" dirty="0"/>
          </a:p>
        </p:txBody>
      </p:sp>
      <p:sp>
        <p:nvSpPr>
          <p:cNvPr id="3" name="Slide Number Placeholder 2"/>
          <p:cNvSpPr>
            <a:spLocks noGrp="1"/>
          </p:cNvSpPr>
          <p:nvPr>
            <p:ph type="sldNum" sz="quarter" idx="4294967295"/>
          </p:nvPr>
        </p:nvSpPr>
        <p:spPr>
          <a:xfrm>
            <a:off x="11757082" y="6540095"/>
            <a:ext cx="433331" cy="317459"/>
          </a:xfrm>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da-DK" sz="1200" b="0" i="0" u="none" strike="noStrike" kern="1200" cap="none" spc="0" normalizeH="0" baseline="0" noProof="0" smtClean="0">
                <a:ln>
                  <a:noFill/>
                </a:ln>
                <a:solidFill>
                  <a:prstClr val="black">
                    <a:tint val="75000"/>
                  </a:prstClr>
                </a:solidFill>
                <a:effectLst/>
                <a:uLnTx/>
                <a:uFillTx/>
                <a:latin typeface="Verdana" pitchFamily="34" charset="0"/>
                <a:ea typeface="ＭＳ Ｐゴシック" pitchFamily="-8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da-DK" sz="1200" b="0" i="0" u="none" strike="noStrike" kern="1200" cap="none" spc="0" normalizeH="0" baseline="0" noProof="0" dirty="0">
              <a:ln>
                <a:noFill/>
              </a:ln>
              <a:solidFill>
                <a:prstClr val="black">
                  <a:tint val="75000"/>
                </a:prstClr>
              </a:solidFill>
              <a:effectLst/>
              <a:uLnTx/>
              <a:uFillTx/>
              <a:latin typeface="Verdana" pitchFamily="34" charset="0"/>
              <a:ea typeface="ＭＳ Ｐゴシック" pitchFamily="-80" charset="-128"/>
              <a:cs typeface="+mn-cs"/>
            </a:endParaRPr>
          </a:p>
        </p:txBody>
      </p:sp>
      <p:pic>
        <p:nvPicPr>
          <p:cNvPr id="16"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378" y="342322"/>
            <a:ext cx="1237871" cy="1750752"/>
          </a:xfrm>
          <a:prstGeom prst="rect">
            <a:avLst/>
          </a:prstGeom>
          <a:ln>
            <a:noFill/>
          </a:ln>
          <a:effectLst>
            <a:outerShdw blurRad="292100" dist="139700" dir="2700000" algn="tl" rotWithShape="0">
              <a:srgbClr val="333333">
                <a:alpha val="65000"/>
              </a:srgbClr>
            </a:outerShdw>
          </a:effectLst>
        </p:spPr>
      </p:pic>
      <p:sp>
        <p:nvSpPr>
          <p:cNvPr id="17" name="Title 11"/>
          <p:cNvSpPr>
            <a:spLocks noGrp="1"/>
          </p:cNvSpPr>
          <p:nvPr>
            <p:ph type="title"/>
          </p:nvPr>
        </p:nvSpPr>
        <p:spPr>
          <a:xfrm>
            <a:off x="743672" y="476672"/>
            <a:ext cx="9312373" cy="900581"/>
          </a:xfrm>
        </p:spPr>
        <p:txBody>
          <a:bodyPr>
            <a:normAutofit/>
          </a:bodyPr>
          <a:lstStyle/>
          <a:p>
            <a:r>
              <a:rPr lang="da-DK" sz="3600" b="1" dirty="0">
                <a:solidFill>
                  <a:schemeClr val="tx1"/>
                </a:solidFill>
                <a:latin typeface="Arial" panose="020B0604020202020204" pitchFamily="34" charset="0"/>
                <a:cs typeface="Arial" panose="020B0604020202020204" pitchFamily="34" charset="0"/>
              </a:rPr>
              <a:t>DTU Strategi 2020-2025</a:t>
            </a:r>
          </a:p>
        </p:txBody>
      </p:sp>
      <p:sp>
        <p:nvSpPr>
          <p:cNvPr id="2" name="Rectangle 1">
            <a:extLst>
              <a:ext uri="{FF2B5EF4-FFF2-40B4-BE49-F238E27FC236}">
                <a16:creationId xmlns:a16="http://schemas.microsoft.com/office/drawing/2014/main" id="{8D7F3DB3-E3E3-D37D-6AC1-5DE8F2BC7A17}"/>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5399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EC94-58E2-EE91-EE18-0C3B349903BE}"/>
              </a:ext>
            </a:extLst>
          </p:cNvPr>
          <p:cNvSpPr>
            <a:spLocks noGrp="1"/>
          </p:cNvSpPr>
          <p:nvPr>
            <p:ph type="title"/>
          </p:nvPr>
        </p:nvSpPr>
        <p:spPr>
          <a:xfrm>
            <a:off x="1126654" y="476672"/>
            <a:ext cx="5930778" cy="698617"/>
          </a:xfrm>
        </p:spPr>
        <p:txBody>
          <a:bodyPr wrap="square" anchor="b">
            <a:normAutofit fontScale="90000"/>
          </a:bodyPr>
          <a:lstStyle/>
          <a:p>
            <a:r>
              <a:rPr lang="da-DK" dirty="0"/>
              <a:t>Uddannelsespolitikkens holdninger</a:t>
            </a:r>
          </a:p>
        </p:txBody>
      </p:sp>
      <p:sp>
        <p:nvSpPr>
          <p:cNvPr id="3" name="Content Placeholder 2">
            <a:extLst>
              <a:ext uri="{FF2B5EF4-FFF2-40B4-BE49-F238E27FC236}">
                <a16:creationId xmlns:a16="http://schemas.microsoft.com/office/drawing/2014/main" id="{DAF6DBBC-4F9D-C47D-25E9-57AE4AD46C6C}"/>
              </a:ext>
            </a:extLst>
          </p:cNvPr>
          <p:cNvSpPr>
            <a:spLocks noGrp="1"/>
          </p:cNvSpPr>
          <p:nvPr>
            <p:ph sz="half" idx="1"/>
          </p:nvPr>
        </p:nvSpPr>
        <p:spPr>
          <a:xfrm>
            <a:off x="1774800" y="1706399"/>
            <a:ext cx="4410177" cy="3738825"/>
          </a:xfrm>
        </p:spPr>
        <p:txBody>
          <a:bodyPr wrap="square" anchor="t">
            <a:normAutofit/>
          </a:bodyPr>
          <a:lstStyle/>
          <a:p>
            <a:r>
              <a:rPr lang="da-DK" b="0" i="0" u="none" strike="noStrike" baseline="0" dirty="0"/>
              <a:t>Gennem den pædagogiske og didaktiske praksis, og </a:t>
            </a:r>
            <a:r>
              <a:rPr lang="da-DK" b="0" i="1" u="none" strike="noStrike" baseline="0" dirty="0">
                <a:solidFill>
                  <a:srgbClr val="0000FF"/>
                </a:solidFill>
              </a:rPr>
              <a:t>understøttet af digitale læringsværktøjer og -former</a:t>
            </a:r>
            <a:r>
              <a:rPr lang="da-DK" b="0" i="0" u="none" strike="noStrike" baseline="0" dirty="0"/>
              <a:t>, sikres det, at alle studerende udfordres til deres grænse og realiserer deres fulde potentiale. </a:t>
            </a:r>
          </a:p>
          <a:p>
            <a:endParaRPr lang="da-DK" b="0" i="0" u="none" strike="noStrike" baseline="0" dirty="0"/>
          </a:p>
          <a:p>
            <a:r>
              <a:rPr lang="da-DK" b="0" i="0" u="none" strike="noStrike" baseline="0" dirty="0"/>
              <a:t>DTU </a:t>
            </a:r>
            <a:r>
              <a:rPr lang="da-DK" b="1" i="1" u="none" strike="noStrike" baseline="0" dirty="0">
                <a:solidFill>
                  <a:srgbClr val="C00000"/>
                </a:solidFill>
              </a:rPr>
              <a:t>prioriterer undervisning med fysisk tilstedeværelse</a:t>
            </a:r>
            <a:r>
              <a:rPr lang="da-DK" b="0" i="0" u="none" strike="noStrike" baseline="0" dirty="0"/>
              <a:t>, </a:t>
            </a:r>
            <a:r>
              <a:rPr lang="da-DK" b="0" i="1" u="none" strike="noStrike" baseline="0" dirty="0">
                <a:solidFill>
                  <a:srgbClr val="0000FF"/>
                </a:solidFill>
              </a:rPr>
              <a:t>suppleret med digitale læringsaktiviteter, hvor det styrker kvaliteten af undervisningen</a:t>
            </a:r>
            <a:r>
              <a:rPr lang="da-DK" b="0" i="0" u="none" strike="noStrike" baseline="0" dirty="0"/>
              <a:t>, men som også kan åbne for hybride læringsformer af højeste kvalitet. </a:t>
            </a:r>
            <a:endParaRPr lang="da-DK" dirty="0"/>
          </a:p>
        </p:txBody>
      </p:sp>
      <p:pic>
        <p:nvPicPr>
          <p:cNvPr id="6" name="Picture 5" descr="A group of people in a room&#10;&#10;Description automatically generated">
            <a:extLst>
              <a:ext uri="{FF2B5EF4-FFF2-40B4-BE49-F238E27FC236}">
                <a16:creationId xmlns:a16="http://schemas.microsoft.com/office/drawing/2014/main" id="{AAC66AAB-769C-BA7A-9127-4B466823EC0F}"/>
              </a:ext>
            </a:extLst>
          </p:cNvPr>
          <p:cNvPicPr>
            <a:picLocks noChangeAspect="1"/>
          </p:cNvPicPr>
          <p:nvPr/>
        </p:nvPicPr>
        <p:blipFill rotWithShape="1">
          <a:blip r:embed="rId2">
            <a:extLst>
              <a:ext uri="{28A0092B-C50C-407E-A947-70E740481C1C}">
                <a14:useLocalDpi xmlns:a14="http://schemas.microsoft.com/office/drawing/2010/main" val="0"/>
              </a:ext>
            </a:extLst>
          </a:blip>
          <a:srcRect t="27813" r="1" b="1"/>
          <a:stretch/>
        </p:blipFill>
        <p:spPr>
          <a:xfrm>
            <a:off x="7491508" y="586031"/>
            <a:ext cx="4308941" cy="5363250"/>
          </a:xfrm>
          <a:prstGeom prst="rect">
            <a:avLst/>
          </a:prstGeom>
          <a:noFill/>
        </p:spPr>
      </p:pic>
      <p:sp>
        <p:nvSpPr>
          <p:cNvPr id="4" name="Slide Number Placeholder 3">
            <a:extLst>
              <a:ext uri="{FF2B5EF4-FFF2-40B4-BE49-F238E27FC236}">
                <a16:creationId xmlns:a16="http://schemas.microsoft.com/office/drawing/2014/main" id="{D5FEE310-304F-B3D2-E7E1-B1B48BF13326}"/>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16</a:t>
            </a:fld>
            <a:endParaRPr lang="en-GB" dirty="0"/>
          </a:p>
        </p:txBody>
      </p:sp>
      <p:sp>
        <p:nvSpPr>
          <p:cNvPr id="5" name="Rectangle 4">
            <a:extLst>
              <a:ext uri="{FF2B5EF4-FFF2-40B4-BE49-F238E27FC236}">
                <a16:creationId xmlns:a16="http://schemas.microsoft.com/office/drawing/2014/main" id="{078AD862-D9EF-B618-1CBC-EF00E15F6EBC}"/>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76317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5FCF-44D2-A1DF-3164-48578CD94009}"/>
              </a:ext>
            </a:extLst>
          </p:cNvPr>
          <p:cNvSpPr>
            <a:spLocks noGrp="1"/>
          </p:cNvSpPr>
          <p:nvPr>
            <p:ph type="title"/>
          </p:nvPr>
        </p:nvSpPr>
        <p:spPr>
          <a:xfrm>
            <a:off x="1486694" y="896518"/>
            <a:ext cx="8972858" cy="1041851"/>
          </a:xfrm>
        </p:spPr>
        <p:txBody>
          <a:bodyPr/>
          <a:lstStyle/>
          <a:p>
            <a:r>
              <a:rPr lang="da-DK" b="0" dirty="0">
                <a:latin typeface="Aptos ExtraBold" panose="020F0502020204030204" pitchFamily="34" charset="0"/>
              </a:rPr>
              <a:t>Hvad med dannelsesbegrebet på DTU?</a:t>
            </a:r>
            <a:br>
              <a:rPr lang="da-DK" sz="1600" b="0" dirty="0">
                <a:latin typeface="Aptos ExtraBold" panose="020F0502020204030204" pitchFamily="34" charset="0"/>
              </a:rPr>
            </a:br>
            <a:br>
              <a:rPr lang="da-DK" sz="1600" b="0" i="1" dirty="0">
                <a:latin typeface="Aptos" panose="020B0004020202020204" pitchFamily="34" charset="0"/>
              </a:rPr>
            </a:br>
            <a:r>
              <a:rPr lang="da-DK" sz="1600" b="0" i="1" u="none" strike="noStrike" baseline="0" dirty="0">
                <a:solidFill>
                  <a:srgbClr val="000000"/>
                </a:solidFill>
                <a:latin typeface="Aptos" panose="020B0004020202020204" pitchFamily="34" charset="0"/>
              </a:rPr>
              <a:t>Uddannelse på DTU er en personlig udvikling for den enkelte studerende, der opnår arbejdsrelevante, sociale og personlige kompetencer. </a:t>
            </a:r>
            <a:r>
              <a:rPr lang="da-DK" sz="1600" i="1" u="none" strike="noStrike" baseline="0" dirty="0">
                <a:solidFill>
                  <a:srgbClr val="0000FF"/>
                </a:solidFill>
                <a:latin typeface="Aptos" panose="020B0004020202020204" pitchFamily="34" charset="0"/>
              </a:rPr>
              <a:t>DTU betragter ingeniøruddannelsen som identitetsskabende </a:t>
            </a:r>
            <a:r>
              <a:rPr lang="da-DK" sz="1600" b="0" i="1" u="none" strike="noStrike" baseline="0" dirty="0">
                <a:solidFill>
                  <a:srgbClr val="000000"/>
                </a:solidFill>
                <a:latin typeface="Aptos" panose="020B0004020202020204" pitchFamily="34" charset="0"/>
              </a:rPr>
              <a:t>og af livslang betydning for den enkelte studerende.</a:t>
            </a:r>
            <a:endParaRPr lang="da-DK" sz="1600" b="0" i="1" dirty="0">
              <a:latin typeface="Aptos" panose="020B0004020202020204" pitchFamily="34" charset="0"/>
            </a:endParaRPr>
          </a:p>
        </p:txBody>
      </p:sp>
      <p:sp>
        <p:nvSpPr>
          <p:cNvPr id="4" name="Slide Number Placeholder 3">
            <a:extLst>
              <a:ext uri="{FF2B5EF4-FFF2-40B4-BE49-F238E27FC236}">
                <a16:creationId xmlns:a16="http://schemas.microsoft.com/office/drawing/2014/main" id="{A5DE33A8-E003-1B99-6ED7-E95536F5CFDF}"/>
              </a:ext>
            </a:extLst>
          </p:cNvPr>
          <p:cNvSpPr>
            <a:spLocks noGrp="1"/>
          </p:cNvSpPr>
          <p:nvPr>
            <p:ph type="sldNum" sz="quarter" idx="11"/>
          </p:nvPr>
        </p:nvSpPr>
        <p:spPr/>
        <p:txBody>
          <a:bodyPr/>
          <a:lstStyle/>
          <a:p>
            <a:fld id="{103EA872-A674-449B-A120-B97244F8E91D}" type="slidenum">
              <a:rPr lang="en-GB" smtClean="0"/>
              <a:pPr/>
              <a:t>17</a:t>
            </a:fld>
            <a:endParaRPr lang="en-GB" dirty="0"/>
          </a:p>
        </p:txBody>
      </p:sp>
      <p:sp>
        <p:nvSpPr>
          <p:cNvPr id="5" name="Cloud 4">
            <a:extLst>
              <a:ext uri="{FF2B5EF4-FFF2-40B4-BE49-F238E27FC236}">
                <a16:creationId xmlns:a16="http://schemas.microsoft.com/office/drawing/2014/main" id="{2F6A2D91-09D0-71F4-E1A9-42824B9CC34B}"/>
              </a:ext>
            </a:extLst>
          </p:cNvPr>
          <p:cNvSpPr/>
          <p:nvPr/>
        </p:nvSpPr>
        <p:spPr bwMode="auto">
          <a:xfrm>
            <a:off x="1157532" y="2074094"/>
            <a:ext cx="3108875" cy="1822517"/>
          </a:xfrm>
          <a:prstGeom prst="cloud">
            <a:avLst/>
          </a:prstGeom>
          <a:solidFill>
            <a:schemeClr val="bg1"/>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1400" b="0" i="0" u="none" strike="noStrike" baseline="0" dirty="0">
                <a:solidFill>
                  <a:srgbClr val="000000"/>
                </a:solidFill>
                <a:latin typeface="Neo Sans Pro"/>
              </a:rPr>
              <a:t>DTU’s studerende har adgang til en </a:t>
            </a:r>
            <a:r>
              <a:rPr lang="da-DK" sz="1400" b="1" i="0" u="none" strike="noStrike" baseline="0" dirty="0">
                <a:solidFill>
                  <a:srgbClr val="000000"/>
                </a:solidFill>
                <a:latin typeface="Neo Sans Pro"/>
              </a:rPr>
              <a:t>løbende dialog med underviserne</a:t>
            </a:r>
            <a:r>
              <a:rPr lang="da-DK" sz="1400" b="0" i="0" u="none" strike="noStrike" baseline="0" dirty="0">
                <a:solidFill>
                  <a:srgbClr val="000000"/>
                </a:solidFill>
                <a:latin typeface="Neo Sans Pro"/>
              </a:rPr>
              <a:t>, også uden for undervisningstiden. </a:t>
            </a:r>
            <a:endParaRPr kumimoji="0" lang="da-DK" sz="1400" b="0" i="0" u="none" strike="noStrike" cap="none" normalizeH="0" baseline="0" dirty="0">
              <a:ln>
                <a:noFill/>
              </a:ln>
              <a:solidFill>
                <a:srgbClr val="FFFFFF"/>
              </a:solidFill>
              <a:effectLst/>
              <a:latin typeface="+mn-lt"/>
              <a:ea typeface="ＭＳ Ｐゴシック" pitchFamily="-80" charset="-128"/>
            </a:endParaRPr>
          </a:p>
        </p:txBody>
      </p:sp>
      <p:sp>
        <p:nvSpPr>
          <p:cNvPr id="6" name="Cloud 5">
            <a:extLst>
              <a:ext uri="{FF2B5EF4-FFF2-40B4-BE49-F238E27FC236}">
                <a16:creationId xmlns:a16="http://schemas.microsoft.com/office/drawing/2014/main" id="{88BA5D6F-48D7-6708-08A8-D6C4776BCF5C}"/>
              </a:ext>
            </a:extLst>
          </p:cNvPr>
          <p:cNvSpPr/>
          <p:nvPr/>
        </p:nvSpPr>
        <p:spPr bwMode="auto">
          <a:xfrm>
            <a:off x="5403877" y="4221088"/>
            <a:ext cx="3024336" cy="2103525"/>
          </a:xfrm>
          <a:prstGeom prst="cloud">
            <a:avLst/>
          </a:prstGeom>
          <a:solidFill>
            <a:schemeClr val="bg1"/>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1400" b="0" i="0" u="none" strike="noStrike" baseline="0" dirty="0">
                <a:solidFill>
                  <a:srgbClr val="000000"/>
                </a:solidFill>
                <a:latin typeface="Neo Sans Pro"/>
              </a:rPr>
              <a:t>De studerende indgår aktivt i undervisningen, og deres </a:t>
            </a:r>
            <a:r>
              <a:rPr lang="da-DK" sz="1400" b="1" i="0" u="none" strike="noStrike" baseline="0" dirty="0">
                <a:solidFill>
                  <a:srgbClr val="000000"/>
                </a:solidFill>
                <a:latin typeface="Neo Sans Pro"/>
              </a:rPr>
              <a:t>læreproces sættes i centrum</a:t>
            </a:r>
            <a:r>
              <a:rPr lang="da-DK" sz="1400" b="0" i="0" u="none" strike="noStrike" baseline="0" dirty="0">
                <a:solidFill>
                  <a:srgbClr val="000000"/>
                </a:solidFill>
                <a:latin typeface="Neo Sans Pro"/>
              </a:rPr>
              <a:t>, så de bedst tilegner sig viden, færdigheder og kompetencer.</a:t>
            </a:r>
            <a:endParaRPr kumimoji="0" lang="da-DK" sz="1400" b="0" i="0" u="none" strike="noStrike" cap="none" normalizeH="0" baseline="0" dirty="0">
              <a:ln>
                <a:noFill/>
              </a:ln>
              <a:solidFill>
                <a:srgbClr val="FFFFFF"/>
              </a:solidFill>
              <a:effectLst/>
              <a:latin typeface="+mn-lt"/>
              <a:ea typeface="ＭＳ Ｐゴシック" pitchFamily="-80" charset="-128"/>
            </a:endParaRPr>
          </a:p>
        </p:txBody>
      </p:sp>
      <p:sp>
        <p:nvSpPr>
          <p:cNvPr id="7" name="Cloud 6">
            <a:extLst>
              <a:ext uri="{FF2B5EF4-FFF2-40B4-BE49-F238E27FC236}">
                <a16:creationId xmlns:a16="http://schemas.microsoft.com/office/drawing/2014/main" id="{8F3AE44E-4366-DB1A-A675-E3BCDA9DEAC6}"/>
              </a:ext>
            </a:extLst>
          </p:cNvPr>
          <p:cNvSpPr/>
          <p:nvPr/>
        </p:nvSpPr>
        <p:spPr bwMode="auto">
          <a:xfrm>
            <a:off x="4554108" y="2376922"/>
            <a:ext cx="3500249" cy="1728192"/>
          </a:xfrm>
          <a:prstGeom prst="cloud">
            <a:avLst/>
          </a:prstGeom>
          <a:solidFill>
            <a:schemeClr val="bg1"/>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1400" b="0" i="0" u="none" strike="noStrike" baseline="0" dirty="0">
                <a:solidFill>
                  <a:srgbClr val="000000"/>
                </a:solidFill>
                <a:latin typeface="Neo Sans Pro"/>
              </a:rPr>
              <a:t>DTU engagerer de studerende i deres uddannelse og opfordrer til </a:t>
            </a:r>
            <a:r>
              <a:rPr lang="da-DK" sz="1400" b="1" i="0" u="none" strike="noStrike" baseline="0" dirty="0">
                <a:solidFill>
                  <a:srgbClr val="000000"/>
                </a:solidFill>
                <a:latin typeface="Neo Sans Pro"/>
              </a:rPr>
              <a:t>aktiv og konstruktiv deltagelse </a:t>
            </a:r>
            <a:r>
              <a:rPr lang="da-DK" sz="1400" b="0" i="0" u="none" strike="noStrike" baseline="0" dirty="0">
                <a:solidFill>
                  <a:srgbClr val="000000"/>
                </a:solidFill>
                <a:latin typeface="Neo Sans Pro"/>
              </a:rPr>
              <a:t>i undervisningen.</a:t>
            </a:r>
            <a:endParaRPr kumimoji="0" lang="da-DK" sz="1400" b="0" i="0" u="none" strike="noStrike" cap="none" normalizeH="0" baseline="0" dirty="0">
              <a:ln>
                <a:noFill/>
              </a:ln>
              <a:solidFill>
                <a:srgbClr val="FFFFFF"/>
              </a:solidFill>
              <a:effectLst/>
              <a:latin typeface="+mn-lt"/>
              <a:ea typeface="ＭＳ Ｐゴシック" pitchFamily="-80" charset="-128"/>
            </a:endParaRPr>
          </a:p>
        </p:txBody>
      </p:sp>
      <p:sp>
        <p:nvSpPr>
          <p:cNvPr id="8" name="Cloud 7">
            <a:extLst>
              <a:ext uri="{FF2B5EF4-FFF2-40B4-BE49-F238E27FC236}">
                <a16:creationId xmlns:a16="http://schemas.microsoft.com/office/drawing/2014/main" id="{B802452F-6877-D662-8566-B95763FDD478}"/>
              </a:ext>
            </a:extLst>
          </p:cNvPr>
          <p:cNvSpPr/>
          <p:nvPr/>
        </p:nvSpPr>
        <p:spPr bwMode="auto">
          <a:xfrm>
            <a:off x="1154796" y="4168061"/>
            <a:ext cx="3456384" cy="2103525"/>
          </a:xfrm>
          <a:prstGeom prst="cloud">
            <a:avLst/>
          </a:prstGeom>
          <a:solidFill>
            <a:schemeClr val="bg1"/>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1400" b="0" i="0" u="none" strike="noStrike" baseline="0" dirty="0">
                <a:solidFill>
                  <a:srgbClr val="000000"/>
                </a:solidFill>
                <a:latin typeface="Neo Sans Pro"/>
              </a:rPr>
              <a:t>En god og inspirerende start på ingeniørstudiet er vigtig for de studerende. Her møder de DTU’s </a:t>
            </a:r>
            <a:r>
              <a:rPr lang="da-DK" sz="1400" b="1" i="0" u="none" strike="noStrike" baseline="0" dirty="0">
                <a:solidFill>
                  <a:srgbClr val="000000"/>
                </a:solidFill>
                <a:latin typeface="Neo Sans Pro"/>
              </a:rPr>
              <a:t>fremmeste forskere og bedste undervisere </a:t>
            </a:r>
            <a:r>
              <a:rPr lang="da-DK" sz="1400" b="0" i="0" u="none" strike="noStrike" baseline="0" dirty="0">
                <a:solidFill>
                  <a:srgbClr val="000000"/>
                </a:solidFill>
                <a:latin typeface="Neo Sans Pro"/>
              </a:rPr>
              <a:t>på første studieår.</a:t>
            </a:r>
            <a:endParaRPr kumimoji="0" lang="da-DK" sz="1400" b="0" i="0" u="none" strike="noStrike" cap="none" normalizeH="0" baseline="0" dirty="0">
              <a:ln>
                <a:noFill/>
              </a:ln>
              <a:solidFill>
                <a:srgbClr val="FFFFFF"/>
              </a:solidFill>
              <a:effectLst/>
              <a:latin typeface="+mn-lt"/>
              <a:ea typeface="ＭＳ Ｐゴシック" pitchFamily="-80" charset="-128"/>
            </a:endParaRPr>
          </a:p>
        </p:txBody>
      </p:sp>
      <p:sp>
        <p:nvSpPr>
          <p:cNvPr id="9" name="Cloud 8">
            <a:extLst>
              <a:ext uri="{FF2B5EF4-FFF2-40B4-BE49-F238E27FC236}">
                <a16:creationId xmlns:a16="http://schemas.microsoft.com/office/drawing/2014/main" id="{17D9933D-D040-E689-5608-79D48A5207AE}"/>
              </a:ext>
            </a:extLst>
          </p:cNvPr>
          <p:cNvSpPr/>
          <p:nvPr/>
        </p:nvSpPr>
        <p:spPr bwMode="auto">
          <a:xfrm>
            <a:off x="8194960" y="2636912"/>
            <a:ext cx="3510837" cy="2103525"/>
          </a:xfrm>
          <a:prstGeom prst="cloud">
            <a:avLst/>
          </a:prstGeom>
          <a:solidFill>
            <a:schemeClr val="bg1"/>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1400" b="0" i="0" u="none" strike="noStrike" baseline="0" dirty="0">
                <a:solidFill>
                  <a:srgbClr val="000000"/>
                </a:solidFill>
                <a:latin typeface="Neo Sans Pro"/>
              </a:rPr>
              <a:t>DTU påskønner aktiviteter ud over den planlagte undervisning, som bidrager til et </a:t>
            </a:r>
            <a:r>
              <a:rPr lang="da-DK" sz="1400" b="1" i="0" u="none" strike="noStrike" baseline="0" dirty="0">
                <a:solidFill>
                  <a:srgbClr val="000000"/>
                </a:solidFill>
                <a:latin typeface="Neo Sans Pro"/>
              </a:rPr>
              <a:t>synligt, alsidigt og kulturelt favnende campusliv</a:t>
            </a:r>
            <a:r>
              <a:rPr lang="da-DK" sz="1400" b="0" i="0" u="none" strike="noStrike" baseline="0" dirty="0">
                <a:solidFill>
                  <a:srgbClr val="000000"/>
                </a:solidFill>
                <a:latin typeface="Neo Sans Pro"/>
              </a:rPr>
              <a:t>.</a:t>
            </a:r>
            <a:endParaRPr kumimoji="0" lang="da-DK" sz="1400" b="0" i="0" u="none" strike="noStrike" cap="none" normalizeH="0" baseline="0" dirty="0">
              <a:ln>
                <a:noFill/>
              </a:ln>
              <a:solidFill>
                <a:srgbClr val="FFFFFF"/>
              </a:solidFill>
              <a:effectLst/>
              <a:latin typeface="+mn-lt"/>
              <a:ea typeface="ＭＳ Ｐゴシック" pitchFamily="-80" charset="-128"/>
            </a:endParaRPr>
          </a:p>
        </p:txBody>
      </p:sp>
      <p:sp>
        <p:nvSpPr>
          <p:cNvPr id="3" name="Rectangle 2">
            <a:extLst>
              <a:ext uri="{FF2B5EF4-FFF2-40B4-BE49-F238E27FC236}">
                <a16:creationId xmlns:a16="http://schemas.microsoft.com/office/drawing/2014/main" id="{701BF95F-4DEC-49F0-D118-01C11098CB22}"/>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1069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FC3-2348-6A16-47C8-3605F9581A68}"/>
              </a:ext>
            </a:extLst>
          </p:cNvPr>
          <p:cNvSpPr>
            <a:spLocks noGrp="1"/>
          </p:cNvSpPr>
          <p:nvPr>
            <p:ph type="title"/>
          </p:nvPr>
        </p:nvSpPr>
        <p:spPr>
          <a:xfrm>
            <a:off x="910630" y="426127"/>
            <a:ext cx="10945216" cy="554601"/>
          </a:xfrm>
        </p:spPr>
        <p:txBody>
          <a:bodyPr wrap="square" anchor="b">
            <a:normAutofit/>
          </a:bodyPr>
          <a:lstStyle/>
          <a:p>
            <a:r>
              <a:rPr lang="da-DK" dirty="0"/>
              <a:t>Et (ufuldstændigt) udpluk af digitaliseringens indtog på DTU</a:t>
            </a:r>
          </a:p>
        </p:txBody>
      </p:sp>
      <p:pic>
        <p:nvPicPr>
          <p:cNvPr id="2050" name="Picture 2" descr="Alle studerende på DTU får adgang til kunstig intelligens, AI, i form af chatværktøjet Copilot i DTU’s IT-univers. Foto: DTU.">
            <a:extLst>
              <a:ext uri="{FF2B5EF4-FFF2-40B4-BE49-F238E27FC236}">
                <a16:creationId xmlns:a16="http://schemas.microsoft.com/office/drawing/2014/main" id="{B5FCEF40-4075-8E7B-CE0D-04AC46775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95" r="29645"/>
          <a:stretch/>
        </p:blipFill>
        <p:spPr bwMode="auto">
          <a:xfrm>
            <a:off x="1486694" y="1409368"/>
            <a:ext cx="4698283" cy="4843831"/>
          </a:xfrm>
          <a:prstGeom prst="rect">
            <a:avLst/>
          </a:prstGeom>
          <a:solidFill>
            <a:srgbClr val="FFFFFF"/>
          </a:solidFill>
        </p:spPr>
      </p:pic>
      <p:sp>
        <p:nvSpPr>
          <p:cNvPr id="3" name="Content Placeholder 2">
            <a:extLst>
              <a:ext uri="{FF2B5EF4-FFF2-40B4-BE49-F238E27FC236}">
                <a16:creationId xmlns:a16="http://schemas.microsoft.com/office/drawing/2014/main" id="{A2703408-42DE-CEF8-C17B-B4CF92D704EF}"/>
              </a:ext>
            </a:extLst>
          </p:cNvPr>
          <p:cNvSpPr>
            <a:spLocks noGrp="1"/>
          </p:cNvSpPr>
          <p:nvPr>
            <p:ph sz="half" idx="2"/>
          </p:nvPr>
        </p:nvSpPr>
        <p:spPr>
          <a:xfrm>
            <a:off x="6677999" y="1409368"/>
            <a:ext cx="5033831" cy="4843831"/>
          </a:xfrm>
        </p:spPr>
        <p:txBody>
          <a:bodyPr wrap="square" anchor="t">
            <a:normAutofit/>
          </a:bodyPr>
          <a:lstStyle/>
          <a:p>
            <a:pPr marL="0" indent="0">
              <a:lnSpc>
                <a:spcPct val="90000"/>
              </a:lnSpc>
              <a:buNone/>
            </a:pPr>
            <a:r>
              <a:rPr lang="da-DK" sz="1400" b="1" dirty="0"/>
              <a:t>Streamet/optaget undervisning på mange store kurser</a:t>
            </a:r>
          </a:p>
          <a:p>
            <a:pPr lvl="1">
              <a:lnSpc>
                <a:spcPct val="90000"/>
              </a:lnSpc>
              <a:buFont typeface="Arial" panose="020B0604020202020204" pitchFamily="34" charset="0"/>
              <a:buChar char="•"/>
            </a:pPr>
            <a:r>
              <a:rPr lang="da-DK" sz="1400" dirty="0"/>
              <a:t>(</a:t>
            </a:r>
            <a:r>
              <a:rPr lang="da-DK" sz="1400" b="1" dirty="0">
                <a:solidFill>
                  <a:srgbClr val="00B050"/>
                </a:solidFill>
              </a:rPr>
              <a:t>+</a:t>
            </a:r>
            <a:r>
              <a:rPr lang="da-DK" sz="1400" dirty="0"/>
              <a:t>) Lokalekapaciteten presser i den retning (ved semesterstart, men ikke gennem semesteret)</a:t>
            </a:r>
          </a:p>
          <a:p>
            <a:pPr lvl="1">
              <a:lnSpc>
                <a:spcPct val="90000"/>
              </a:lnSpc>
              <a:buFont typeface="Arial" panose="020B0604020202020204" pitchFamily="34" charset="0"/>
              <a:buChar char="•"/>
            </a:pPr>
            <a:r>
              <a:rPr lang="da-DK" sz="1400" dirty="0"/>
              <a:t>(</a:t>
            </a:r>
            <a:r>
              <a:rPr lang="da-DK" sz="1400" b="1" dirty="0">
                <a:solidFill>
                  <a:srgbClr val="00B050"/>
                </a:solidFill>
              </a:rPr>
              <a:t>+</a:t>
            </a:r>
            <a:r>
              <a:rPr lang="da-DK" sz="1400" dirty="0"/>
              <a:t>) Studerende benytter tilbuddet  - i stor stil. De er glade for tilbuddet</a:t>
            </a:r>
          </a:p>
          <a:p>
            <a:pPr lvl="1">
              <a:lnSpc>
                <a:spcPct val="90000"/>
              </a:lnSpc>
              <a:buFont typeface="Arial" panose="020B0604020202020204" pitchFamily="34" charset="0"/>
              <a:buChar char="•"/>
            </a:pPr>
            <a:r>
              <a:rPr lang="da-DK" sz="1400" dirty="0"/>
              <a:t>(</a:t>
            </a:r>
            <a:r>
              <a:rPr lang="da-DK" sz="1400" b="1" dirty="0">
                <a:solidFill>
                  <a:srgbClr val="C00000"/>
                </a:solidFill>
              </a:rPr>
              <a:t>-</a:t>
            </a:r>
            <a:r>
              <a:rPr lang="da-DK" sz="1400" dirty="0"/>
              <a:t>) Campus affolkes</a:t>
            </a:r>
          </a:p>
          <a:p>
            <a:pPr lvl="1">
              <a:lnSpc>
                <a:spcPct val="90000"/>
              </a:lnSpc>
              <a:buFont typeface="Arial" panose="020B0604020202020204" pitchFamily="34" charset="0"/>
              <a:buChar char="•"/>
            </a:pPr>
            <a:r>
              <a:rPr lang="da-DK" sz="1400" dirty="0"/>
              <a:t>(</a:t>
            </a:r>
            <a:r>
              <a:rPr lang="da-DK" sz="1400" b="1" dirty="0">
                <a:solidFill>
                  <a:srgbClr val="C00000"/>
                </a:solidFill>
              </a:rPr>
              <a:t>-</a:t>
            </a:r>
            <a:r>
              <a:rPr lang="da-DK" sz="1400" dirty="0"/>
              <a:t>) Den videnskabelige diskussion går tabt</a:t>
            </a:r>
          </a:p>
          <a:p>
            <a:pPr lvl="1">
              <a:lnSpc>
                <a:spcPct val="90000"/>
              </a:lnSpc>
              <a:buFont typeface="Arial" panose="020B0604020202020204" pitchFamily="34" charset="0"/>
              <a:buChar char="•"/>
            </a:pPr>
            <a:r>
              <a:rPr lang="da-DK" sz="1400" dirty="0"/>
              <a:t>(</a:t>
            </a:r>
            <a:r>
              <a:rPr lang="da-DK" sz="1400" b="1" dirty="0">
                <a:solidFill>
                  <a:srgbClr val="C00000"/>
                </a:solidFill>
              </a:rPr>
              <a:t>-</a:t>
            </a:r>
            <a:r>
              <a:rPr lang="da-DK" sz="1400" dirty="0"/>
              <a:t>) Fællesskabet, sociale relationer, netværk, sense of                               </a:t>
            </a:r>
            <a:r>
              <a:rPr lang="da-DK" sz="1400" dirty="0" err="1"/>
              <a:t>belonging</a:t>
            </a:r>
            <a:r>
              <a:rPr lang="da-DK" sz="1400" dirty="0"/>
              <a:t> udfordres…</a:t>
            </a:r>
          </a:p>
          <a:p>
            <a:pPr marL="216000" lvl="1" indent="0">
              <a:lnSpc>
                <a:spcPct val="90000"/>
              </a:lnSpc>
              <a:buNone/>
            </a:pPr>
            <a:endParaRPr lang="da-DK" sz="1400" dirty="0"/>
          </a:p>
          <a:p>
            <a:pPr marL="0" indent="0">
              <a:lnSpc>
                <a:spcPct val="90000"/>
              </a:lnSpc>
              <a:buNone/>
            </a:pPr>
            <a:r>
              <a:rPr lang="da-DK" sz="1400" b="1" dirty="0"/>
              <a:t>Digitale læringsværktøjer</a:t>
            </a:r>
          </a:p>
          <a:p>
            <a:pPr marL="0" indent="0">
              <a:lnSpc>
                <a:spcPct val="90000"/>
              </a:lnSpc>
              <a:buNone/>
            </a:pPr>
            <a:r>
              <a:rPr lang="da-DK" sz="1400" dirty="0"/>
              <a:t>Learn, Teams, </a:t>
            </a:r>
            <a:r>
              <a:rPr lang="da-DK" sz="1400" dirty="0" err="1"/>
              <a:t>Panopto</a:t>
            </a:r>
            <a:r>
              <a:rPr lang="da-DK" sz="1400" dirty="0"/>
              <a:t>, </a:t>
            </a:r>
            <a:r>
              <a:rPr lang="da-DK" sz="1400" dirty="0" err="1"/>
              <a:t>CoPilot</a:t>
            </a:r>
            <a:r>
              <a:rPr lang="da-DK" sz="1400" dirty="0"/>
              <a:t>….</a:t>
            </a:r>
          </a:p>
          <a:p>
            <a:pPr marL="0" indent="0">
              <a:lnSpc>
                <a:spcPct val="90000"/>
              </a:lnSpc>
              <a:buNone/>
            </a:pPr>
            <a:endParaRPr lang="da-DK" sz="1400" b="1" dirty="0"/>
          </a:p>
          <a:p>
            <a:pPr marL="0" indent="0">
              <a:lnSpc>
                <a:spcPct val="90000"/>
              </a:lnSpc>
              <a:buNone/>
            </a:pPr>
            <a:r>
              <a:rPr lang="da-DK" sz="1400" b="1" dirty="0"/>
              <a:t>AI som</a:t>
            </a:r>
            <a:r>
              <a:rPr lang="da-DK" sz="1400" b="1" i="0" u="none" strike="noStrike" baseline="0" dirty="0"/>
              <a:t> professionelt værktøj </a:t>
            </a:r>
          </a:p>
          <a:p>
            <a:pPr lvl="1">
              <a:lnSpc>
                <a:spcPct val="90000"/>
              </a:lnSpc>
              <a:buFont typeface="Arial" panose="020B0604020202020204" pitchFamily="34" charset="0"/>
              <a:buChar char="•"/>
            </a:pPr>
            <a:r>
              <a:rPr lang="da-DK" sz="1400" b="0" i="0" u="none" strike="noStrike" baseline="0" dirty="0"/>
              <a:t>BSc/</a:t>
            </a:r>
            <a:r>
              <a:rPr lang="da-DK" sz="1400" b="0" i="0" u="none" strike="noStrike" baseline="0" dirty="0" err="1"/>
              <a:t>MSc</a:t>
            </a:r>
            <a:r>
              <a:rPr lang="da-DK" sz="1400" b="0" i="0" u="none" strike="noStrike" baseline="0" dirty="0"/>
              <a:t> kompetence</a:t>
            </a:r>
          </a:p>
          <a:p>
            <a:pPr>
              <a:lnSpc>
                <a:spcPct val="90000"/>
              </a:lnSpc>
              <a:buFont typeface="Arial" panose="020B0604020202020204" pitchFamily="34" charset="0"/>
              <a:buChar char="•"/>
            </a:pPr>
            <a:endParaRPr lang="da-DK" sz="1400" b="0" i="0" u="none" strike="noStrike" baseline="0" dirty="0"/>
          </a:p>
          <a:p>
            <a:pPr marL="0" indent="0">
              <a:lnSpc>
                <a:spcPct val="90000"/>
              </a:lnSpc>
              <a:buNone/>
            </a:pPr>
            <a:r>
              <a:rPr lang="da-DK" sz="1400" b="1" dirty="0"/>
              <a:t>AI som </a:t>
            </a:r>
            <a:r>
              <a:rPr lang="da-DK" sz="1400" b="1" i="0" u="none" strike="noStrike" baseline="0" dirty="0"/>
              <a:t>pædagogisk værktøj</a:t>
            </a:r>
          </a:p>
          <a:p>
            <a:pPr lvl="1">
              <a:lnSpc>
                <a:spcPct val="90000"/>
              </a:lnSpc>
              <a:buFont typeface="Arial" panose="020B0604020202020204" pitchFamily="34" charset="0"/>
              <a:buChar char="•"/>
            </a:pPr>
            <a:r>
              <a:rPr lang="da-DK" sz="1400" b="0" i="0" u="none" strike="noStrike" baseline="0" dirty="0"/>
              <a:t>som peer studerende (den videnskabelige diskussion med en AI-medstuderende)</a:t>
            </a:r>
          </a:p>
          <a:p>
            <a:pPr lvl="1">
              <a:lnSpc>
                <a:spcPct val="90000"/>
              </a:lnSpc>
              <a:buFont typeface="Arial" panose="020B0604020202020204" pitchFamily="34" charset="0"/>
              <a:buChar char="•"/>
            </a:pPr>
            <a:r>
              <a:rPr lang="da-DK" sz="1400" b="0" i="0" u="none" strike="noStrike" baseline="0" dirty="0"/>
              <a:t>som TA (hjælp fra en AI-vejleder)</a:t>
            </a:r>
            <a:endParaRPr lang="da-DK" sz="1400" dirty="0"/>
          </a:p>
        </p:txBody>
      </p:sp>
      <p:sp>
        <p:nvSpPr>
          <p:cNvPr id="4" name="Slide Number Placeholder 3">
            <a:extLst>
              <a:ext uri="{FF2B5EF4-FFF2-40B4-BE49-F238E27FC236}">
                <a16:creationId xmlns:a16="http://schemas.microsoft.com/office/drawing/2014/main" id="{0761C4C2-B8EB-6C1B-6B96-38A8517925C7}"/>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18</a:t>
            </a:fld>
            <a:endParaRPr lang="en-GB" dirty="0"/>
          </a:p>
        </p:txBody>
      </p:sp>
      <p:sp>
        <p:nvSpPr>
          <p:cNvPr id="5" name="Rectangle 4">
            <a:extLst>
              <a:ext uri="{FF2B5EF4-FFF2-40B4-BE49-F238E27FC236}">
                <a16:creationId xmlns:a16="http://schemas.microsoft.com/office/drawing/2014/main" id="{D2F70260-C6F6-B67F-16FC-504C7C839919}"/>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21428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528790" y="404664"/>
            <a:ext cx="3054248" cy="750936"/>
          </a:xfrm>
        </p:spPr>
        <p:txBody>
          <a:bodyPr wrap="square" anchor="b">
            <a:normAutofit/>
          </a:bodyPr>
          <a:lstStyle/>
          <a:p>
            <a:r>
              <a:rPr lang="en-GB" dirty="0"/>
              <a:t>To </a:t>
            </a:r>
            <a:r>
              <a:rPr lang="en-GB" dirty="0" err="1"/>
              <a:t>spor</a:t>
            </a:r>
            <a:r>
              <a:rPr lang="en-GB" dirty="0"/>
              <a:t> i </a:t>
            </a:r>
            <a:r>
              <a:rPr lang="en-GB" dirty="0" err="1"/>
              <a:t>tiden</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sz="half" idx="1"/>
          </p:nvPr>
        </p:nvSpPr>
        <p:spPr>
          <a:xfrm>
            <a:off x="1685029" y="1484785"/>
            <a:ext cx="4842225" cy="3168352"/>
          </a:xfrm>
        </p:spPr>
        <p:txBody>
          <a:bodyPr wrap="square" anchor="t">
            <a:normAutofit/>
          </a:bodyPr>
          <a:lstStyle/>
          <a:p>
            <a:pPr marL="0" indent="0">
              <a:buNone/>
            </a:pPr>
            <a:r>
              <a:rPr lang="da-DK" sz="1600" b="0" i="0" u="none" strike="noStrike" baseline="0" dirty="0">
                <a:latin typeface="Aptos" panose="020B0004020202020204" pitchFamily="34" charset="0"/>
              </a:rPr>
              <a:t>I primære, sekundære og tertiære uddannelser satses der på to spor:</a:t>
            </a:r>
          </a:p>
          <a:p>
            <a:pPr marL="0" indent="0">
              <a:buNone/>
            </a:pPr>
            <a:endParaRPr lang="da-DK" sz="1600" b="0" i="0" u="none" strike="noStrike" baseline="0" dirty="0">
              <a:latin typeface="Aptos" panose="020B0004020202020204" pitchFamily="34" charset="0"/>
            </a:endParaRPr>
          </a:p>
          <a:p>
            <a:r>
              <a:rPr lang="da-DK" sz="1600" b="1" dirty="0">
                <a:latin typeface="Aptos" panose="020B0004020202020204" pitchFamily="34" charset="0"/>
              </a:rPr>
              <a:t>D</a:t>
            </a:r>
            <a:r>
              <a:rPr lang="da-DK" sz="1600" b="1" i="0" u="none" strike="noStrike" baseline="0" dirty="0">
                <a:latin typeface="Aptos" panose="020B0004020202020204" pitchFamily="34" charset="0"/>
              </a:rPr>
              <a:t>igitaliseringssporet</a:t>
            </a:r>
            <a:r>
              <a:rPr lang="da-DK" sz="1600" b="0" i="0" u="none" strike="noStrike" baseline="0" dirty="0">
                <a:latin typeface="Aptos" panose="020B0004020202020204" pitchFamily="34" charset="0"/>
              </a:rPr>
              <a:t>: streaming, AI, data, transformationer, cloud, </a:t>
            </a:r>
            <a:r>
              <a:rPr lang="da-DK" sz="1600" b="0" i="0" u="none" strike="noStrike" baseline="0" dirty="0" err="1">
                <a:latin typeface="Aptos" panose="020B0004020202020204" pitchFamily="34" charset="0"/>
              </a:rPr>
              <a:t>chatbots</a:t>
            </a:r>
            <a:r>
              <a:rPr lang="da-DK" sz="1600" b="0" i="0" u="none" strike="noStrike" baseline="0" dirty="0">
                <a:latin typeface="Aptos" panose="020B0004020202020204" pitchFamily="34" charset="0"/>
              </a:rPr>
              <a:t>, mobil m.m.</a:t>
            </a:r>
          </a:p>
          <a:p>
            <a:pPr marL="0" indent="0">
              <a:buNone/>
            </a:pPr>
            <a:endParaRPr lang="da-DK" sz="1600" b="0" i="0" u="none" strike="noStrike" baseline="0" dirty="0">
              <a:latin typeface="Aptos" panose="020B0004020202020204" pitchFamily="34" charset="0"/>
            </a:endParaRPr>
          </a:p>
          <a:p>
            <a:r>
              <a:rPr lang="da-DK" sz="1600" b="1" dirty="0">
                <a:latin typeface="Aptos" panose="020B0004020202020204" pitchFamily="34" charset="0"/>
              </a:rPr>
              <a:t>D</a:t>
            </a:r>
            <a:r>
              <a:rPr lang="da-DK" sz="1600" b="1" i="0" u="none" strike="noStrike" baseline="0" dirty="0">
                <a:latin typeface="Aptos" panose="020B0004020202020204" pitchFamily="34" charset="0"/>
              </a:rPr>
              <a:t>et analoge spor</a:t>
            </a:r>
            <a:r>
              <a:rPr lang="da-DK" sz="1600" b="0" i="0" u="none" strike="noStrike" baseline="0" dirty="0">
                <a:latin typeface="Aptos" panose="020B0004020202020204" pitchFamily="34" charset="0"/>
              </a:rPr>
              <a:t>: fysisk tilstedeværelse, faglige diskussioner, papir og </a:t>
            </a:r>
            <a:r>
              <a:rPr lang="nb-NO" sz="1600" b="0" i="0" u="none" strike="noStrike" baseline="0" dirty="0">
                <a:latin typeface="Aptos" panose="020B0004020202020204" pitchFamily="34" charset="0"/>
              </a:rPr>
              <a:t>blyant, studiemiljø, underviser/mentor/tutor-studerende, osv.</a:t>
            </a:r>
          </a:p>
        </p:txBody>
      </p:sp>
      <p:pic>
        <p:nvPicPr>
          <p:cNvPr id="1026" name="Picture 2" descr="Webinar om sporskifte ordningen">
            <a:extLst>
              <a:ext uri="{FF2B5EF4-FFF2-40B4-BE49-F238E27FC236}">
                <a16:creationId xmlns:a16="http://schemas.microsoft.com/office/drawing/2014/main" id="{3B26FCC9-93A0-C348-D017-6858F701D5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97" r="35127" b="-1"/>
          <a:stretch/>
        </p:blipFill>
        <p:spPr bwMode="auto">
          <a:xfrm>
            <a:off x="7391350" y="1155600"/>
            <a:ext cx="4409100" cy="4546800"/>
          </a:xfrm>
          <a:prstGeom prst="rect">
            <a:avLst/>
          </a:prstGeom>
          <a:solidFill>
            <a:srgbClr val="FFFFFF"/>
          </a:solidFill>
        </p:spPr>
      </p:pic>
      <p:sp>
        <p:nvSpPr>
          <p:cNvPr id="4" name="Slide Number Placeholder 3"/>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19</a:t>
            </a:fld>
            <a:endParaRPr lang="en-GB" dirty="0"/>
          </a:p>
        </p:txBody>
      </p:sp>
      <p:sp>
        <p:nvSpPr>
          <p:cNvPr id="2" name="TextBox 1">
            <a:extLst>
              <a:ext uri="{FF2B5EF4-FFF2-40B4-BE49-F238E27FC236}">
                <a16:creationId xmlns:a16="http://schemas.microsoft.com/office/drawing/2014/main" id="{84C7473A-35BE-6BB4-E89E-86AAA8135913}"/>
              </a:ext>
            </a:extLst>
          </p:cNvPr>
          <p:cNvSpPr txBox="1"/>
          <p:nvPr/>
        </p:nvSpPr>
        <p:spPr>
          <a:xfrm>
            <a:off x="1270670" y="4880772"/>
            <a:ext cx="5430512" cy="492443"/>
          </a:xfrm>
          <a:prstGeom prst="rect">
            <a:avLst/>
          </a:prstGeom>
          <a:noFill/>
        </p:spPr>
        <p:txBody>
          <a:bodyPr wrap="square" lIns="0" tIns="0" rIns="0" bIns="0" rtlCol="0">
            <a:spAutoFit/>
          </a:bodyPr>
          <a:lstStyle/>
          <a:p>
            <a:pPr algn="ctr">
              <a:spcBef>
                <a:spcPts val="432"/>
              </a:spcBef>
            </a:pPr>
            <a:r>
              <a:rPr lang="da-DK" b="1" dirty="0">
                <a:solidFill>
                  <a:srgbClr val="0000FF"/>
                </a:solidFill>
                <a:latin typeface="+mn-lt"/>
              </a:rPr>
              <a:t>Hvor er vi på DTU, hvor bevæger vi os henad – og hvilke konsekvenser skal vi have opmærksomhed på? </a:t>
            </a:r>
          </a:p>
        </p:txBody>
      </p:sp>
      <p:sp>
        <p:nvSpPr>
          <p:cNvPr id="3" name="Rectangle 2">
            <a:extLst>
              <a:ext uri="{FF2B5EF4-FFF2-40B4-BE49-F238E27FC236}">
                <a16:creationId xmlns:a16="http://schemas.microsoft.com/office/drawing/2014/main" id="{4C4DE8FD-0F9D-067B-2BFA-63F9D64AC589}"/>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custDataLst>
      <p:custData r:id="rId1"/>
      <p:custData r:id="rId2"/>
    </p:custDataLst>
    <p:extLst>
      <p:ext uri="{BB962C8B-B14F-4D97-AF65-F5344CB8AC3E}">
        <p14:creationId xmlns:p14="http://schemas.microsoft.com/office/powerpoint/2010/main" val="73871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7D51-12CE-5087-D77C-88E6F7287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8FCE9-65B8-EC0A-A639-6C3562040BBB}"/>
              </a:ext>
            </a:extLst>
          </p:cNvPr>
          <p:cNvSpPr>
            <a:spLocks noGrp="1"/>
          </p:cNvSpPr>
          <p:nvPr>
            <p:ph type="title"/>
          </p:nvPr>
        </p:nvSpPr>
        <p:spPr>
          <a:xfrm>
            <a:off x="1774726" y="656084"/>
            <a:ext cx="10164324" cy="972716"/>
          </a:xfrm>
        </p:spPr>
        <p:txBody>
          <a:bodyPr/>
          <a:lstStyle/>
          <a:p>
            <a:r>
              <a:rPr lang="da-DK" dirty="0">
                <a:solidFill>
                  <a:schemeClr val="tx1"/>
                </a:solidFill>
              </a:rPr>
              <a:t>CUU 13. maj 2024</a:t>
            </a:r>
            <a:br>
              <a:rPr lang="da-DK" dirty="0">
                <a:solidFill>
                  <a:schemeClr val="bg1">
                    <a:lumMod val="65000"/>
                  </a:schemeClr>
                </a:solidFill>
              </a:rPr>
            </a:br>
            <a:endParaRPr lang="da-DK" dirty="0">
              <a:solidFill>
                <a:schemeClr val="bg1">
                  <a:lumMod val="65000"/>
                </a:schemeClr>
              </a:solidFill>
            </a:endParaRPr>
          </a:p>
        </p:txBody>
      </p:sp>
      <p:sp>
        <p:nvSpPr>
          <p:cNvPr id="3" name="Content Placeholder 2">
            <a:extLst>
              <a:ext uri="{FF2B5EF4-FFF2-40B4-BE49-F238E27FC236}">
                <a16:creationId xmlns:a16="http://schemas.microsoft.com/office/drawing/2014/main" id="{F181663C-82E2-722D-B551-52F096F1736F}"/>
              </a:ext>
            </a:extLst>
          </p:cNvPr>
          <p:cNvSpPr>
            <a:spLocks noGrp="1"/>
          </p:cNvSpPr>
          <p:nvPr>
            <p:ph idx="1"/>
          </p:nvPr>
        </p:nvSpPr>
        <p:spPr>
          <a:xfrm>
            <a:off x="1774725" y="1706328"/>
            <a:ext cx="10415687" cy="4545578"/>
          </a:xfrm>
        </p:spPr>
        <p:txBody>
          <a:bodyPr/>
          <a:lstStyle/>
          <a:p>
            <a:pPr marL="0" indent="0">
              <a:buNone/>
            </a:pPr>
            <a:r>
              <a:rPr lang="da-DK" b="1" dirty="0"/>
              <a:t>DAGSORDEN</a:t>
            </a:r>
          </a:p>
          <a:p>
            <a:pPr marL="0" indent="0">
              <a:buNone/>
            </a:pPr>
            <a:endParaRPr lang="da-DK" b="1" dirty="0"/>
          </a:p>
          <a:p>
            <a:pPr marL="342900" indent="-342900">
              <a:buFont typeface="+mj-lt"/>
              <a:buAutoNum type="arabicPeriod"/>
            </a:pPr>
            <a:r>
              <a:rPr lang="da-DK" b="1" dirty="0"/>
              <a:t>Velkommen</a:t>
            </a:r>
            <a:br>
              <a:rPr lang="da-DK" b="1" dirty="0"/>
            </a:br>
            <a:endParaRPr lang="da-DK" b="1" dirty="0"/>
          </a:p>
          <a:p>
            <a:pPr marL="342900" indent="-342900">
              <a:buFont typeface="+mj-lt"/>
              <a:buAutoNum type="arabicPeriod"/>
            </a:pPr>
            <a:r>
              <a:rPr lang="da-DK" b="1" dirty="0"/>
              <a:t>Status på sektordimensioneringen  </a:t>
            </a:r>
            <a:br>
              <a:rPr lang="da-DK" b="1" dirty="0"/>
            </a:br>
            <a:endParaRPr lang="da-DK" b="1" dirty="0"/>
          </a:p>
          <a:p>
            <a:pPr marL="342900" indent="-342900">
              <a:buFont typeface="+mj-lt"/>
              <a:buAutoNum type="arabicPeriod"/>
            </a:pPr>
            <a:r>
              <a:rPr lang="da-DK" b="1" dirty="0"/>
              <a:t>En opdatering på studiestarten 2024</a:t>
            </a:r>
          </a:p>
          <a:p>
            <a:pPr marL="342900" indent="-342900">
              <a:buFont typeface="+mj-lt"/>
              <a:buAutoNum type="arabicPeriod"/>
            </a:pPr>
            <a:endParaRPr lang="da-DK" b="1" dirty="0"/>
          </a:p>
          <a:p>
            <a:pPr marL="342900" indent="-342900">
              <a:buFont typeface="+mj-lt"/>
              <a:buAutoNum type="arabicPeriod"/>
            </a:pPr>
            <a:r>
              <a:rPr lang="da-DK" b="1" dirty="0"/>
              <a:t>Hvorfor vil vi gerne have studerende på campus?</a:t>
            </a:r>
          </a:p>
          <a:p>
            <a:pPr marL="342900" indent="-342900">
              <a:buFont typeface="+mj-lt"/>
              <a:buAutoNum type="arabicPeriod"/>
            </a:pPr>
            <a:endParaRPr lang="da-DK" b="1" dirty="0"/>
          </a:p>
          <a:p>
            <a:pPr marL="342900" indent="-342900">
              <a:buFont typeface="+mj-lt"/>
              <a:buAutoNum type="arabicPeriod"/>
            </a:pPr>
            <a:r>
              <a:rPr lang="da-DK" b="1" dirty="0"/>
              <a:t>Eventuelt og næste møde</a:t>
            </a:r>
            <a:br>
              <a:rPr lang="da-DK" b="1" dirty="0"/>
            </a:br>
            <a:endParaRPr lang="da-DK" b="1" dirty="0"/>
          </a:p>
          <a:p>
            <a:pPr marL="342900" indent="-342900">
              <a:buFont typeface="+mj-lt"/>
              <a:buAutoNum type="arabicPeriod"/>
            </a:pPr>
            <a:r>
              <a:rPr lang="da-DK" b="1" dirty="0"/>
              <a:t>Meddelelser </a:t>
            </a:r>
            <a:endParaRPr lang="da-DK" dirty="0"/>
          </a:p>
          <a:p>
            <a:endParaRPr lang="da-DK" dirty="0">
              <a:solidFill>
                <a:schemeClr val="bg1">
                  <a:lumMod val="65000"/>
                </a:schemeClr>
              </a:solidFill>
            </a:endParaRPr>
          </a:p>
          <a:p>
            <a:endParaRPr lang="da-DK" dirty="0">
              <a:solidFill>
                <a:schemeClr val="bg1">
                  <a:lumMod val="65000"/>
                </a:schemeClr>
              </a:solidFill>
            </a:endParaRPr>
          </a:p>
        </p:txBody>
      </p:sp>
      <p:sp>
        <p:nvSpPr>
          <p:cNvPr id="4" name="Slide Number Placeholder 3">
            <a:extLst>
              <a:ext uri="{FF2B5EF4-FFF2-40B4-BE49-F238E27FC236}">
                <a16:creationId xmlns:a16="http://schemas.microsoft.com/office/drawing/2014/main" id="{53ABFE51-9522-4D15-88EF-9494195CE190}"/>
              </a:ext>
            </a:extLst>
          </p:cNvPr>
          <p:cNvSpPr>
            <a:spLocks noGrp="1"/>
          </p:cNvSpPr>
          <p:nvPr>
            <p:ph type="sldNum" sz="quarter" idx="11"/>
          </p:nvPr>
        </p:nvSpPr>
        <p:spPr/>
        <p:txBody>
          <a:bodyPr/>
          <a:lstStyle/>
          <a:p>
            <a:fld id="{103EA872-A674-449B-A120-B97244F8E91D}" type="slidenum">
              <a:rPr lang="en-GB" smtClean="0"/>
              <a:pPr/>
              <a:t>2</a:t>
            </a:fld>
            <a:endParaRPr lang="en-GB" dirty="0"/>
          </a:p>
        </p:txBody>
      </p:sp>
      <p:sp>
        <p:nvSpPr>
          <p:cNvPr id="7" name="Rectangle 6">
            <a:extLst>
              <a:ext uri="{FF2B5EF4-FFF2-40B4-BE49-F238E27FC236}">
                <a16:creationId xmlns:a16="http://schemas.microsoft.com/office/drawing/2014/main" id="{E605DB55-3B78-213C-E67D-93F5D8909683}"/>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
        <p:nvSpPr>
          <p:cNvPr id="5" name="Rectangle 4">
            <a:extLst>
              <a:ext uri="{FF2B5EF4-FFF2-40B4-BE49-F238E27FC236}">
                <a16:creationId xmlns:a16="http://schemas.microsoft.com/office/drawing/2014/main" id="{BE3F7479-777B-059A-01A5-E167C48BD8F2}"/>
              </a:ext>
            </a:extLst>
          </p:cNvPr>
          <p:cNvSpPr/>
          <p:nvPr/>
        </p:nvSpPr>
        <p:spPr bwMode="auto">
          <a:xfrm rot="10800000" flipV="1">
            <a:off x="226246"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391349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A5B6C8-29B7-0A4F-3A45-3D2FBCD042D4}"/>
              </a:ext>
            </a:extLst>
          </p:cNvPr>
          <p:cNvSpPr>
            <a:spLocks noGrp="1"/>
          </p:cNvSpPr>
          <p:nvPr>
            <p:ph type="sldNum" sz="quarter" idx="11"/>
          </p:nvPr>
        </p:nvSpPr>
        <p:spPr/>
        <p:txBody>
          <a:bodyPr/>
          <a:lstStyle/>
          <a:p>
            <a:fld id="{103EA872-A674-449B-A120-B97244F8E91D}" type="slidenum">
              <a:rPr lang="en-GB" smtClean="0"/>
              <a:pPr/>
              <a:t>20</a:t>
            </a:fld>
            <a:endParaRPr lang="en-GB" dirty="0"/>
          </a:p>
        </p:txBody>
      </p:sp>
      <p:sp>
        <p:nvSpPr>
          <p:cNvPr id="4" name="Title 1">
            <a:extLst>
              <a:ext uri="{FF2B5EF4-FFF2-40B4-BE49-F238E27FC236}">
                <a16:creationId xmlns:a16="http://schemas.microsoft.com/office/drawing/2014/main" id="{73D247E1-BD88-6DAA-43C2-2023CC3F90F4}"/>
              </a:ext>
            </a:extLst>
          </p:cNvPr>
          <p:cNvSpPr txBox="1">
            <a:spLocks/>
          </p:cNvSpPr>
          <p:nvPr/>
        </p:nvSpPr>
        <p:spPr bwMode="auto">
          <a:xfrm>
            <a:off x="1054646" y="2204864"/>
            <a:ext cx="10017772"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r>
              <a:rPr lang="da-DK" kern="0" dirty="0"/>
              <a:t>- og hvorfor vil vi gerne have studerende på Campus?</a:t>
            </a:r>
          </a:p>
        </p:txBody>
      </p:sp>
      <p:sp>
        <p:nvSpPr>
          <p:cNvPr id="2" name="Rectangle 1">
            <a:extLst>
              <a:ext uri="{FF2B5EF4-FFF2-40B4-BE49-F238E27FC236}">
                <a16:creationId xmlns:a16="http://schemas.microsoft.com/office/drawing/2014/main" id="{09D89772-CAE3-B1BB-D4E0-8792AF09E94F}"/>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207688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6AFF0-749E-86B0-F620-25FE358666AE}"/>
              </a:ext>
            </a:extLst>
          </p:cNvPr>
          <p:cNvSpPr>
            <a:spLocks noGrp="1"/>
          </p:cNvSpPr>
          <p:nvPr>
            <p:ph idx="1"/>
          </p:nvPr>
        </p:nvSpPr>
        <p:spPr>
          <a:xfrm>
            <a:off x="1270670" y="692696"/>
            <a:ext cx="7848872" cy="4545578"/>
          </a:xfrm>
        </p:spPr>
        <p:txBody>
          <a:bodyPr/>
          <a:lstStyle/>
          <a:p>
            <a:pPr marL="0" indent="0" algn="ctr">
              <a:buNone/>
            </a:pPr>
            <a:r>
              <a:rPr lang="da-DK" b="1" dirty="0"/>
              <a:t>Spørgsmål til diskussion</a:t>
            </a:r>
          </a:p>
          <a:p>
            <a:pPr marL="0" indent="0" algn="ctr">
              <a:buNone/>
            </a:pPr>
            <a:endParaRPr lang="da-DK" dirty="0">
              <a:latin typeface="Aptos" panose="020B0004020202020204" pitchFamily="34" charset="0"/>
            </a:endParaRPr>
          </a:p>
          <a:p>
            <a:pPr marL="0" indent="0" algn="ctr">
              <a:buNone/>
            </a:pPr>
            <a:r>
              <a:rPr lang="da-DK" sz="1600" dirty="0">
                <a:solidFill>
                  <a:srgbClr val="000000"/>
                </a:solidFill>
                <a:latin typeface="Aptos" panose="020B0004020202020204" pitchFamily="34" charset="0"/>
              </a:rPr>
              <a:t>En ingeniøruddannelse fra DTU skal være identitetsskabende (Uddannelsespolitikken)  – hvordan sikrer vi det/hvilke elementer bidrager?</a:t>
            </a:r>
          </a:p>
          <a:p>
            <a:pPr marL="0" indent="0" algn="ctr">
              <a:buNone/>
            </a:pPr>
            <a:endParaRPr lang="da-DK" sz="1600" dirty="0">
              <a:latin typeface="Aptos" panose="020B0004020202020204" pitchFamily="34" charset="0"/>
            </a:endParaRPr>
          </a:p>
          <a:p>
            <a:pPr marL="0" indent="0" algn="ctr">
              <a:buNone/>
            </a:pPr>
            <a:r>
              <a:rPr lang="da-DK" sz="1600" dirty="0">
                <a:latin typeface="Aptos" panose="020B0004020202020204" pitchFamily="34" charset="0"/>
              </a:rPr>
              <a:t>Skal vi stoppe streamet/optaget undervisning på fx. første studieår </a:t>
            </a:r>
          </a:p>
          <a:p>
            <a:pPr marL="0" indent="0" algn="ctr">
              <a:buNone/>
            </a:pPr>
            <a:r>
              <a:rPr lang="da-DK" sz="1600" dirty="0">
                <a:latin typeface="Aptos" panose="020B0004020202020204" pitchFamily="34" charset="0"/>
              </a:rPr>
              <a:t>– eller skal det fortsat være en mulighed?</a:t>
            </a:r>
          </a:p>
          <a:p>
            <a:pPr marL="0" indent="0" algn="ctr">
              <a:buNone/>
            </a:pPr>
            <a:endParaRPr lang="da-DK" sz="1600" dirty="0">
              <a:latin typeface="Aptos" panose="020B0004020202020204" pitchFamily="34" charset="0"/>
            </a:endParaRPr>
          </a:p>
          <a:p>
            <a:pPr marL="0" indent="0" algn="ctr">
              <a:buNone/>
            </a:pPr>
            <a:r>
              <a:rPr lang="da-DK" sz="1600" dirty="0">
                <a:latin typeface="Aptos" panose="020B0004020202020204" pitchFamily="34" charset="0"/>
              </a:rPr>
              <a:t>Er vi tilfredse med, at studerende taler med maskiner og ikke mennesker om faget (AI som tutor) </a:t>
            </a:r>
          </a:p>
          <a:p>
            <a:pPr marL="0" indent="0" algn="ctr">
              <a:buNone/>
            </a:pPr>
            <a:r>
              <a:rPr lang="da-DK" sz="1600" dirty="0">
                <a:latin typeface="Aptos" panose="020B0004020202020204" pitchFamily="34" charset="0"/>
              </a:rPr>
              <a:t>– eller skal vi have </a:t>
            </a:r>
            <a:r>
              <a:rPr lang="da-DK" sz="1600" dirty="0" err="1">
                <a:latin typeface="Aptos" panose="020B0004020202020204" pitchFamily="34" charset="0"/>
              </a:rPr>
              <a:t>TA’erne</a:t>
            </a:r>
            <a:r>
              <a:rPr lang="da-DK" sz="1600" dirty="0">
                <a:latin typeface="Aptos" panose="020B0004020202020204" pitchFamily="34" charset="0"/>
              </a:rPr>
              <a:t> tilbage og genskabe muligheden for at diskutere faget med forelæseren?</a:t>
            </a:r>
          </a:p>
          <a:p>
            <a:pPr marL="0" indent="0" algn="ctr">
              <a:buNone/>
            </a:pPr>
            <a:endParaRPr lang="da-DK" sz="1600" dirty="0">
              <a:solidFill>
                <a:srgbClr val="000000"/>
              </a:solidFill>
              <a:latin typeface="Aptos" panose="020B0004020202020204" pitchFamily="34" charset="0"/>
            </a:endParaRPr>
          </a:p>
          <a:p>
            <a:pPr marL="0" indent="0" algn="ctr">
              <a:buNone/>
            </a:pPr>
            <a:r>
              <a:rPr lang="da-DK" sz="1600" dirty="0">
                <a:solidFill>
                  <a:srgbClr val="000000"/>
                </a:solidFill>
                <a:latin typeface="Aptos" panose="020B0004020202020204" pitchFamily="34" charset="0"/>
              </a:rPr>
              <a:t>Innovation er også en del af curriculum -</a:t>
            </a:r>
          </a:p>
          <a:p>
            <a:pPr marL="0" indent="0" algn="ctr">
              <a:buNone/>
            </a:pPr>
            <a:r>
              <a:rPr lang="da-DK" sz="1600" dirty="0">
                <a:solidFill>
                  <a:srgbClr val="000000"/>
                </a:solidFill>
                <a:latin typeface="Aptos" panose="020B0004020202020204" pitchFamily="34" charset="0"/>
              </a:rPr>
              <a:t>-kan man lære det, når man ikke er på campus?</a:t>
            </a:r>
          </a:p>
          <a:p>
            <a:pPr marL="0" indent="0" algn="ctr">
              <a:buNone/>
            </a:pPr>
            <a:endParaRPr lang="da-DK" b="1" i="0" dirty="0">
              <a:solidFill>
                <a:srgbClr val="333333"/>
              </a:solidFill>
              <a:effectLst/>
              <a:highlight>
                <a:srgbClr val="FFFFFF"/>
              </a:highlight>
              <a:latin typeface="Sanomat Alt Extrabold"/>
            </a:endParaRPr>
          </a:p>
          <a:p>
            <a:pPr marL="0" indent="0" algn="ctr">
              <a:buNone/>
            </a:pPr>
            <a:endParaRPr lang="da-DK" b="1" i="0" dirty="0">
              <a:solidFill>
                <a:srgbClr val="333333"/>
              </a:solidFill>
              <a:effectLst/>
              <a:highlight>
                <a:srgbClr val="FFFFFF"/>
              </a:highlight>
              <a:latin typeface="Sanomat Alt Extrabold"/>
            </a:endParaRPr>
          </a:p>
          <a:p>
            <a:pPr marL="0" indent="0" algn="ctr">
              <a:buNone/>
            </a:pPr>
            <a:endParaRPr lang="da-DK" dirty="0"/>
          </a:p>
        </p:txBody>
      </p:sp>
      <p:sp>
        <p:nvSpPr>
          <p:cNvPr id="4" name="Slide Number Placeholder 3">
            <a:extLst>
              <a:ext uri="{FF2B5EF4-FFF2-40B4-BE49-F238E27FC236}">
                <a16:creationId xmlns:a16="http://schemas.microsoft.com/office/drawing/2014/main" id="{50FF1FFA-4204-6CAA-56DD-2FA1BB0EB8E4}"/>
              </a:ext>
            </a:extLst>
          </p:cNvPr>
          <p:cNvSpPr>
            <a:spLocks noGrp="1"/>
          </p:cNvSpPr>
          <p:nvPr>
            <p:ph type="sldNum" sz="quarter" idx="11"/>
          </p:nvPr>
        </p:nvSpPr>
        <p:spPr/>
        <p:txBody>
          <a:bodyPr/>
          <a:lstStyle/>
          <a:p>
            <a:fld id="{103EA872-A674-449B-A120-B97244F8E91D}" type="slidenum">
              <a:rPr lang="en-GB" smtClean="0"/>
              <a:pPr/>
              <a:t>21</a:t>
            </a:fld>
            <a:endParaRPr lang="en-GB" dirty="0"/>
          </a:p>
        </p:txBody>
      </p:sp>
      <p:sp>
        <p:nvSpPr>
          <p:cNvPr id="5" name="Thought Bubble: Cloud 4">
            <a:extLst>
              <a:ext uri="{FF2B5EF4-FFF2-40B4-BE49-F238E27FC236}">
                <a16:creationId xmlns:a16="http://schemas.microsoft.com/office/drawing/2014/main" id="{B229C507-7748-9461-5DE8-3C27B2502F24}"/>
              </a:ext>
            </a:extLst>
          </p:cNvPr>
          <p:cNvSpPr/>
          <p:nvPr/>
        </p:nvSpPr>
        <p:spPr bwMode="auto">
          <a:xfrm>
            <a:off x="9119542" y="4032140"/>
            <a:ext cx="2880320" cy="2412268"/>
          </a:xfrm>
          <a:prstGeom prst="cloudCallout">
            <a:avLst>
              <a:gd name="adj1" fmla="val -99143"/>
              <a:gd name="adj2" fmla="val -16397"/>
            </a:avLst>
          </a:prstGeom>
          <a:solidFill>
            <a:schemeClr val="bg1"/>
          </a:solidFill>
          <a:ln w="3810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indent="0" algn="ctr">
              <a:buNone/>
            </a:pPr>
            <a:r>
              <a:rPr lang="da-DK" b="1" dirty="0">
                <a:solidFill>
                  <a:schemeClr val="tx2"/>
                </a:solidFill>
                <a:hlinkClick r:id="rId3">
                  <a:extLst>
                    <a:ext uri="{A12FA001-AC4F-418D-AE19-62706E023703}">
                      <ahyp:hlinkClr xmlns:ahyp="http://schemas.microsoft.com/office/drawing/2018/hyperlinkcolor" val="tx"/>
                    </a:ext>
                  </a:extLst>
                </a:hlinkClick>
              </a:rPr>
              <a:t>Topchef: Du kan ikke få banebrydende ideer på et zoom-opkald</a:t>
            </a:r>
            <a:endParaRPr lang="da-DK" b="1" dirty="0">
              <a:solidFill>
                <a:schemeClr val="tx2"/>
              </a:solidFill>
              <a:highlight>
                <a:srgbClr val="FFFFFF"/>
              </a:highlight>
              <a:latin typeface="Sanomat Alt Extrabold"/>
            </a:endParaRPr>
          </a:p>
        </p:txBody>
      </p:sp>
      <p:sp>
        <p:nvSpPr>
          <p:cNvPr id="2" name="Rectangle 1">
            <a:extLst>
              <a:ext uri="{FF2B5EF4-FFF2-40B4-BE49-F238E27FC236}">
                <a16:creationId xmlns:a16="http://schemas.microsoft.com/office/drawing/2014/main" id="{AB0E4F3B-04DF-F376-DC66-C1ECCE2B0B27}"/>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39778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CA81-A1A5-5C41-ED78-EA343A5E4E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151352-F105-F120-5E05-E78CEC9D5F81}"/>
              </a:ext>
            </a:extLst>
          </p:cNvPr>
          <p:cNvSpPr>
            <a:spLocks noGrp="1"/>
          </p:cNvSpPr>
          <p:nvPr>
            <p:ph type="ctrTitle"/>
          </p:nvPr>
        </p:nvSpPr>
        <p:spPr>
          <a:xfrm>
            <a:off x="118542" y="1010574"/>
            <a:ext cx="11593287" cy="3642562"/>
          </a:xfrm>
        </p:spPr>
        <p:txBody>
          <a:bodyPr/>
          <a:lstStyle/>
          <a:p>
            <a:br>
              <a:rPr lang="en-GB" sz="6600" dirty="0"/>
            </a:br>
            <a:br>
              <a:rPr lang="en-GB" sz="6600" dirty="0"/>
            </a:br>
            <a:r>
              <a:rPr lang="en-GB" sz="6600" dirty="0" err="1"/>
              <a:t>Eventuelt</a:t>
            </a:r>
            <a:br>
              <a:rPr lang="en-GB" sz="6600" dirty="0"/>
            </a:br>
            <a:br>
              <a:rPr lang="en-GB" sz="6600" dirty="0"/>
            </a:br>
            <a:endParaRPr lang="en-GB" sz="4800" b="0" dirty="0"/>
          </a:p>
        </p:txBody>
      </p:sp>
      <p:sp>
        <p:nvSpPr>
          <p:cNvPr id="5" name="Subtitle 4">
            <a:extLst>
              <a:ext uri="{FF2B5EF4-FFF2-40B4-BE49-F238E27FC236}">
                <a16:creationId xmlns:a16="http://schemas.microsoft.com/office/drawing/2014/main" id="{BDC3616A-5B1A-770F-5482-368A25C54CEA}"/>
              </a:ext>
            </a:extLst>
          </p:cNvPr>
          <p:cNvSpPr>
            <a:spLocks noGrp="1"/>
          </p:cNvSpPr>
          <p:nvPr>
            <p:ph type="subTitle" idx="1"/>
          </p:nvPr>
        </p:nvSpPr>
        <p:spPr>
          <a:xfrm>
            <a:off x="1415488" y="1628800"/>
            <a:ext cx="9671611" cy="1656184"/>
          </a:xfrm>
        </p:spPr>
        <p:txBody>
          <a:bodyPr/>
          <a:lstStyle/>
          <a:p>
            <a:br>
              <a:rPr lang="en-GB" dirty="0"/>
            </a:br>
            <a:r>
              <a:rPr lang="en-GB" dirty="0"/>
              <a:t>		</a:t>
            </a:r>
          </a:p>
        </p:txBody>
      </p:sp>
      <p:sp>
        <p:nvSpPr>
          <p:cNvPr id="3" name="Slide Number Placeholder 2">
            <a:extLst>
              <a:ext uri="{FF2B5EF4-FFF2-40B4-BE49-F238E27FC236}">
                <a16:creationId xmlns:a16="http://schemas.microsoft.com/office/drawing/2014/main" id="{A641F344-81EF-FC86-4CA5-698D4A2B5A09}"/>
              </a:ext>
            </a:extLst>
          </p:cNvPr>
          <p:cNvSpPr>
            <a:spLocks noGrp="1"/>
          </p:cNvSpPr>
          <p:nvPr>
            <p:ph type="sldNum" sz="quarter" idx="17"/>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24C8C45C-947F-4981-8B3F-4F32E973C901}"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22</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Rectangle 1">
            <a:extLst>
              <a:ext uri="{FF2B5EF4-FFF2-40B4-BE49-F238E27FC236}">
                <a16:creationId xmlns:a16="http://schemas.microsoft.com/office/drawing/2014/main" id="{62814EA1-E97C-0B70-CEF3-40A437F2D9E3}"/>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
        <p:nvSpPr>
          <p:cNvPr id="6" name="Subtitle 2">
            <a:extLst>
              <a:ext uri="{FF2B5EF4-FFF2-40B4-BE49-F238E27FC236}">
                <a16:creationId xmlns:a16="http://schemas.microsoft.com/office/drawing/2014/main" id="{05B63D85-EF1D-48DC-7A0D-C2A1F27924B8}"/>
              </a:ext>
            </a:extLst>
          </p:cNvPr>
          <p:cNvSpPr txBox="1">
            <a:spLocks/>
          </p:cNvSpPr>
          <p:nvPr/>
        </p:nvSpPr>
        <p:spPr bwMode="auto">
          <a:xfrm>
            <a:off x="247080" y="1124744"/>
            <a:ext cx="10840028" cy="166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10000"/>
              </a:lnSpc>
              <a:spcBef>
                <a:spcPts val="0"/>
              </a:spcBef>
              <a:spcAft>
                <a:spcPct val="0"/>
              </a:spcAft>
              <a:buFontTx/>
              <a:buNone/>
              <a:defRPr sz="3000">
                <a:solidFill>
                  <a:schemeClr val="bg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r>
              <a:rPr lang="en-US" kern="0" dirty="0"/>
              <a:t>CUU-</a:t>
            </a:r>
            <a:r>
              <a:rPr lang="en-US" kern="0" dirty="0" err="1"/>
              <a:t>møde</a:t>
            </a:r>
            <a:r>
              <a:rPr lang="en-US" kern="0" dirty="0"/>
              <a:t> 13. maj 2024 </a:t>
            </a:r>
            <a:br>
              <a:rPr lang="en-US" kern="0" dirty="0"/>
            </a:br>
            <a:endParaRPr lang="en-US" kern="0" dirty="0"/>
          </a:p>
        </p:txBody>
      </p:sp>
      <p:sp>
        <p:nvSpPr>
          <p:cNvPr id="7" name="Rectangle 6">
            <a:extLst>
              <a:ext uri="{FF2B5EF4-FFF2-40B4-BE49-F238E27FC236}">
                <a16:creationId xmlns:a16="http://schemas.microsoft.com/office/drawing/2014/main" id="{0495F429-A881-D809-550A-1C1F345BCC3E}"/>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custDataLst>
      <p:custData r:id="rId1"/>
      <p:custData r:id="rId2"/>
    </p:custDataLst>
    <p:extLst>
      <p:ext uri="{BB962C8B-B14F-4D97-AF65-F5344CB8AC3E}">
        <p14:creationId xmlns:p14="http://schemas.microsoft.com/office/powerpoint/2010/main" val="400701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A7ADBF3-00F6-8093-6F94-9F7A42A74C9A}"/>
              </a:ext>
            </a:extLst>
          </p:cNvPr>
          <p:cNvSpPr>
            <a:spLocks noGrp="1"/>
          </p:cNvSpPr>
          <p:nvPr>
            <p:ph type="ctrTitle"/>
          </p:nvPr>
        </p:nvSpPr>
        <p:spPr/>
        <p:txBody>
          <a:bodyPr/>
          <a:lstStyle/>
          <a:p>
            <a:r>
              <a:rPr lang="en-GB" dirty="0" err="1"/>
              <a:t>Sektordimensionering</a:t>
            </a:r>
            <a:r>
              <a:rPr lang="en-GB" dirty="0"/>
              <a:t> </a:t>
            </a:r>
            <a:br>
              <a:rPr lang="en-GB" dirty="0"/>
            </a:br>
            <a:endParaRPr lang="en-GB" sz="2800" dirty="0"/>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1"/>
          </p:nvPr>
        </p:nvSpPr>
        <p:spPr>
          <a:xfrm>
            <a:off x="5590800" y="6541200"/>
            <a:ext cx="5497200" cy="316800"/>
          </a:xfrm>
          <a:prstGeom prst="rect">
            <a:avLst/>
          </a:prstGeom>
          <a:ln>
            <a:noFill/>
          </a:ln>
        </p:spPr>
        <p:txBody>
          <a:bodyPr vert="horz" lIns="0" tIns="0" rIns="0" bIns="0" rtlCol="0" anchor="ctr" anchorCtr="0"/>
          <a:lstStyle>
            <a:defPPr>
              <a:defRPr lang="da-DK"/>
            </a:defPPr>
            <a:lvl1pPr algn="r" rtl="0" fontAlgn="base">
              <a:spcBef>
                <a:spcPts val="0"/>
              </a:spcBef>
              <a:spcAft>
                <a:spcPct val="0"/>
              </a:spcAft>
              <a:defRPr sz="700" b="0"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r>
              <a:rPr lang="da-DK"/>
              <a:t>Titel</a:t>
            </a:r>
            <a:endParaRPr lang="en-GB"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2"/>
          </p:nvPr>
        </p:nvSpPr>
        <p:spPr>
          <a:xfrm>
            <a:off x="11506450" y="6541200"/>
            <a:ext cx="432600" cy="316800"/>
          </a:xfrm>
          <a:prstGeom prst="rect">
            <a:avLst/>
          </a:prstGeom>
          <a:ln>
            <a:noFill/>
          </a:ln>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j-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da-DK" smtClean="0"/>
              <a:pPr/>
              <a:t>3</a:t>
            </a:fld>
            <a:endParaRPr lang="en-GB" dirty="0"/>
          </a:p>
        </p:txBody>
      </p:sp>
      <p:sp>
        <p:nvSpPr>
          <p:cNvPr id="18" name="Date Placeholder 17">
            <a:extLst>
              <a:ext uri="{FF2B5EF4-FFF2-40B4-BE49-F238E27FC236}">
                <a16:creationId xmlns:a16="http://schemas.microsoft.com/office/drawing/2014/main" id="{390E032E-2B25-B9EE-0DF0-E1BD4EF9C2F0}"/>
              </a:ext>
            </a:extLst>
          </p:cNvPr>
          <p:cNvSpPr>
            <a:spLocks noGrp="1"/>
          </p:cNvSpPr>
          <p:nvPr>
            <p:ph type="dt" sz="half" idx="10"/>
          </p:nvPr>
        </p:nvSpPr>
        <p:spPr>
          <a:xfrm>
            <a:off x="252000" y="6541200"/>
            <a:ext cx="1105200" cy="316800"/>
          </a:xfrm>
          <a:prstGeom prst="rect">
            <a:avLst/>
          </a:prstGeom>
        </p:spPr>
        <p:txBody>
          <a:bodyPr vert="horz" lIns="0" tIns="0" rIns="0" bIns="0" rtlCol="0" anchor="ctr"/>
          <a:lstStyle>
            <a:defPPr>
              <a:defRPr lang="da-DK"/>
            </a:defPPr>
            <a:lvl1pPr algn="r" rtl="0" fontAlgn="base">
              <a:spcBef>
                <a:spcPct val="50000"/>
              </a:spcBef>
              <a:spcAft>
                <a:spcPct val="0"/>
              </a:spcAft>
              <a:defRPr sz="700" b="1" kern="1200">
                <a:solidFill>
                  <a:schemeClr val="bg1"/>
                </a:solidFill>
                <a:latin typeface="+mj-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r>
              <a:rPr lang="da-DK"/>
              <a:t>Dato</a:t>
            </a:r>
            <a:endParaRPr lang="en-GB" dirty="0"/>
          </a:p>
        </p:txBody>
      </p:sp>
      <p:sp>
        <p:nvSpPr>
          <p:cNvPr id="5" name="TextBox 4">
            <a:extLst>
              <a:ext uri="{FF2B5EF4-FFF2-40B4-BE49-F238E27FC236}">
                <a16:creationId xmlns:a16="http://schemas.microsoft.com/office/drawing/2014/main" id="{7DD950C6-073E-D2EE-3069-E86C806C9CAB}"/>
              </a:ext>
            </a:extLst>
          </p:cNvPr>
          <p:cNvSpPr txBox="1"/>
          <p:nvPr/>
        </p:nvSpPr>
        <p:spPr>
          <a:xfrm>
            <a:off x="249859" y="2231093"/>
            <a:ext cx="6278880" cy="1015663"/>
          </a:xfrm>
          <a:prstGeom prst="rect">
            <a:avLst/>
          </a:prstGeom>
          <a:noFill/>
        </p:spPr>
        <p:txBody>
          <a:bodyPr wrap="square">
            <a:spAutoFit/>
          </a:bodyPr>
          <a:lstStyle/>
          <a:p>
            <a:r>
              <a:rPr lang="en-US" sz="3000" dirty="0">
                <a:solidFill>
                  <a:schemeClr val="bg1"/>
                </a:solidFill>
              </a:rPr>
              <a:t>CUU-</a:t>
            </a:r>
            <a:r>
              <a:rPr lang="en-US" sz="3000" dirty="0" err="1">
                <a:solidFill>
                  <a:schemeClr val="bg1"/>
                </a:solidFill>
              </a:rPr>
              <a:t>møde</a:t>
            </a:r>
            <a:r>
              <a:rPr lang="en-US" sz="3000" dirty="0">
                <a:solidFill>
                  <a:schemeClr val="bg1"/>
                </a:solidFill>
              </a:rPr>
              <a:t> 13. maj 2024 </a:t>
            </a:r>
            <a:br>
              <a:rPr lang="en-US" sz="3000" dirty="0">
                <a:solidFill>
                  <a:schemeClr val="bg1"/>
                </a:solidFill>
              </a:rPr>
            </a:br>
            <a:r>
              <a:rPr lang="en-US" sz="3000" dirty="0">
                <a:solidFill>
                  <a:schemeClr val="bg1"/>
                </a:solidFill>
              </a:rPr>
              <a:t>Studiechef Jørgen Jensen</a:t>
            </a:r>
          </a:p>
        </p:txBody>
      </p:sp>
      <p:sp>
        <p:nvSpPr>
          <p:cNvPr id="6" name="Rectangle 5">
            <a:extLst>
              <a:ext uri="{FF2B5EF4-FFF2-40B4-BE49-F238E27FC236}">
                <a16:creationId xmlns:a16="http://schemas.microsoft.com/office/drawing/2014/main" id="{DE2728AE-14A4-9A7D-17A1-5F06CD036363}"/>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custDataLst>
      <p:custData r:id="rId1"/>
      <p:custData r:id="rId2"/>
    </p:custDataLst>
    <p:extLst>
      <p:ext uri="{BB962C8B-B14F-4D97-AF65-F5344CB8AC3E}">
        <p14:creationId xmlns:p14="http://schemas.microsoft.com/office/powerpoint/2010/main" val="23207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70670" y="380610"/>
            <a:ext cx="9865096" cy="972716"/>
          </a:xfrm>
        </p:spPr>
        <p:txBody>
          <a:bodyPr/>
          <a:lstStyle/>
          <a:p>
            <a:r>
              <a:rPr lang="da-DK" dirty="0"/>
              <a:t>Sektordimensionering af akademisk bacheloruddannelser  </a:t>
            </a:r>
          </a:p>
        </p:txBody>
      </p:sp>
      <p:sp>
        <p:nvSpPr>
          <p:cNvPr id="10" name="Content Placeholder 9"/>
          <p:cNvSpPr>
            <a:spLocks noGrp="1"/>
          </p:cNvSpPr>
          <p:nvPr>
            <p:ph sz="half" idx="1"/>
          </p:nvPr>
        </p:nvSpPr>
        <p:spPr>
          <a:xfrm>
            <a:off x="1288212" y="1706399"/>
            <a:ext cx="4410177" cy="4546800"/>
          </a:xfrm>
        </p:spPr>
        <p:txBody>
          <a:bodyPr/>
          <a:lstStyle/>
          <a:p>
            <a:r>
              <a:rPr lang="da-DK" dirty="0"/>
              <a:t>10,2 pct. sektordimensionering – inkl. </a:t>
            </a:r>
            <a:r>
              <a:rPr lang="da-DK"/>
              <a:t>demografisk korrektion </a:t>
            </a:r>
            <a:endParaRPr lang="da-DK" dirty="0"/>
          </a:p>
          <a:p>
            <a:r>
              <a:rPr lang="da-DK" dirty="0"/>
              <a:t>6,5 pct. på DTU</a:t>
            </a:r>
          </a:p>
          <a:p>
            <a:r>
              <a:rPr lang="da-DK" dirty="0"/>
              <a:t>Udmøntning: 2025-2029 </a:t>
            </a:r>
          </a:p>
          <a:p>
            <a:r>
              <a:rPr lang="da-DK" dirty="0"/>
              <a:t>Der er taget hensyn til: </a:t>
            </a:r>
          </a:p>
          <a:p>
            <a:pPr lvl="1"/>
            <a:r>
              <a:rPr lang="da-DK" dirty="0"/>
              <a:t>Dimittendledighed</a:t>
            </a:r>
          </a:p>
          <a:p>
            <a:pPr lvl="1"/>
            <a:r>
              <a:rPr lang="da-DK" dirty="0"/>
              <a:t>Regional aktivitet</a:t>
            </a:r>
          </a:p>
          <a:p>
            <a:pPr lvl="1"/>
            <a:r>
              <a:rPr lang="da-DK" dirty="0"/>
              <a:t>Effekt af sektordimensionering og omlægning af kandidatuddannelser</a:t>
            </a:r>
          </a:p>
          <a:p>
            <a:r>
              <a:rPr lang="da-DK" dirty="0"/>
              <a:t>Hvert 5. år skal forligskredsen genbesøge aftalen  </a:t>
            </a:r>
          </a:p>
          <a:p>
            <a:pPr marL="0" indent="0">
              <a:buNone/>
            </a:pPr>
            <a:endParaRPr lang="da-DK" dirty="0"/>
          </a:p>
        </p:txBody>
      </p:sp>
      <p:pic>
        <p:nvPicPr>
          <p:cNvPr id="12" name="Content Placeholder 11"/>
          <p:cNvPicPr>
            <a:picLocks noGrp="1" noChangeAspect="1"/>
          </p:cNvPicPr>
          <p:nvPr>
            <p:ph sz="half" idx="2"/>
          </p:nvPr>
        </p:nvPicPr>
        <p:blipFill>
          <a:blip r:embed="rId2"/>
          <a:stretch>
            <a:fillRect/>
          </a:stretch>
        </p:blipFill>
        <p:spPr>
          <a:xfrm>
            <a:off x="6184977" y="1706399"/>
            <a:ext cx="5386848" cy="3613747"/>
          </a:xfrm>
          <a:prstGeom prst="rect">
            <a:avLst/>
          </a:prstGeom>
        </p:spPr>
      </p:pic>
      <p:sp>
        <p:nvSpPr>
          <p:cNvPr id="6" name="Footer Placeholder 5"/>
          <p:cNvSpPr>
            <a:spLocks noGrp="1"/>
          </p:cNvSpPr>
          <p:nvPr>
            <p:ph type="ftr" sz="quarter" idx="4294967295"/>
          </p:nvPr>
        </p:nvSpPr>
        <p:spPr>
          <a:xfrm>
            <a:off x="6692900" y="6540500"/>
            <a:ext cx="5497513" cy="317500"/>
          </a:xfrm>
        </p:spPr>
        <p:txBody>
          <a:bodyPr/>
          <a:lstStyle/>
          <a:p>
            <a:r>
              <a:rPr lang="en-GB"/>
              <a:t>Titel</a:t>
            </a:r>
            <a:endParaRPr lang="en-GB" dirty="0"/>
          </a:p>
        </p:txBody>
      </p:sp>
      <p:sp>
        <p:nvSpPr>
          <p:cNvPr id="7" name="Slide Number Placeholder 6"/>
          <p:cNvSpPr>
            <a:spLocks noGrp="1"/>
          </p:cNvSpPr>
          <p:nvPr>
            <p:ph type="sldNum" sz="quarter" idx="4294967295"/>
          </p:nvPr>
        </p:nvSpPr>
        <p:spPr>
          <a:xfrm>
            <a:off x="11757025" y="6540500"/>
            <a:ext cx="433388" cy="317500"/>
          </a:xfrm>
        </p:spPr>
        <p:txBody>
          <a:bodyPr/>
          <a:lstStyle/>
          <a:p>
            <a:fld id="{103EA872-A674-449B-A120-B97244F8E91D}" type="slidenum">
              <a:rPr lang="en-GB" smtClean="0"/>
              <a:pPr/>
              <a:t>4</a:t>
            </a:fld>
            <a:endParaRPr lang="en-GB" dirty="0"/>
          </a:p>
        </p:txBody>
      </p:sp>
      <p:sp>
        <p:nvSpPr>
          <p:cNvPr id="8" name="Date Placeholder 7"/>
          <p:cNvSpPr>
            <a:spLocks noGrp="1"/>
          </p:cNvSpPr>
          <p:nvPr>
            <p:ph type="dt" sz="half" idx="4294967295"/>
          </p:nvPr>
        </p:nvSpPr>
        <p:spPr>
          <a:xfrm>
            <a:off x="252000" y="6541200"/>
            <a:ext cx="1105200" cy="316800"/>
          </a:xfrm>
          <a:prstGeom prst="rect">
            <a:avLst/>
          </a:prstGeom>
        </p:spPr>
        <p:txBody>
          <a:bodyPr vert="horz" lIns="0" tIns="0" rIns="0" bIns="0" rtlCol="0" anchor="ctr"/>
          <a:lstStyle>
            <a:defPPr>
              <a:defRPr lang="da-DK"/>
            </a:defPPr>
            <a:lvl1pPr algn="r" rtl="0" fontAlgn="base">
              <a:spcBef>
                <a:spcPct val="50000"/>
              </a:spcBef>
              <a:spcAft>
                <a:spcPct val="0"/>
              </a:spcAft>
              <a:defRPr sz="700" b="1" kern="1200">
                <a:solidFill>
                  <a:schemeClr val="bg1"/>
                </a:solidFill>
                <a:latin typeface="+mj-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r>
              <a:rPr lang="da-DK"/>
              <a:t>Dato</a:t>
            </a:r>
            <a:endParaRPr lang="en-GB" dirty="0"/>
          </a:p>
        </p:txBody>
      </p:sp>
      <p:sp>
        <p:nvSpPr>
          <p:cNvPr id="13" name="Rounded Rectangle 12"/>
          <p:cNvSpPr/>
          <p:nvPr/>
        </p:nvSpPr>
        <p:spPr bwMode="auto">
          <a:xfrm>
            <a:off x="6523669" y="2412545"/>
            <a:ext cx="4776861" cy="288032"/>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4" name="Rectangle 13"/>
          <p:cNvSpPr/>
          <p:nvPr/>
        </p:nvSpPr>
        <p:spPr bwMode="auto">
          <a:xfrm>
            <a:off x="6478588" y="5544512"/>
            <a:ext cx="4608512" cy="216024"/>
          </a:xfrm>
          <a:prstGeom prst="rect">
            <a:avLst/>
          </a:prstGeom>
          <a:solidFill>
            <a:schemeClr val="tx2"/>
          </a:solidFill>
          <a:ln w="952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rgbClr val="FFFFFF"/>
                </a:solidFill>
                <a:effectLst/>
                <a:latin typeface="+mn-lt"/>
                <a:ea typeface="ＭＳ Ｐゴシック" pitchFamily="-80" charset="-128"/>
              </a:rPr>
              <a:t>Aftalepartier:</a:t>
            </a:r>
            <a:r>
              <a:rPr kumimoji="0" lang="da-DK" sz="1000" b="0" i="0" u="none" strike="noStrike" cap="none" normalizeH="0" dirty="0">
                <a:ln>
                  <a:noFill/>
                </a:ln>
                <a:solidFill>
                  <a:srgbClr val="FFFFFF"/>
                </a:solidFill>
                <a:effectLst/>
                <a:latin typeface="+mn-lt"/>
                <a:ea typeface="ＭＳ Ｐゴシック" pitchFamily="-80" charset="-128"/>
              </a:rPr>
              <a:t> Regeringen (S, V og M) SF, DM, LA og KF</a:t>
            </a:r>
            <a:endParaRPr kumimoji="0" lang="da-DK" sz="1000" b="0" i="0" u="none" strike="noStrike" cap="none" normalizeH="0" baseline="0" dirty="0">
              <a:ln>
                <a:noFill/>
              </a:ln>
              <a:solidFill>
                <a:srgbClr val="FFFFFF"/>
              </a:solidFill>
              <a:effectLst/>
              <a:latin typeface="+mn-lt"/>
              <a:ea typeface="ＭＳ Ｐゴシック" pitchFamily="-80" charset="-128"/>
            </a:endParaRPr>
          </a:p>
        </p:txBody>
      </p:sp>
      <p:sp>
        <p:nvSpPr>
          <p:cNvPr id="2" name="Rectangle 1">
            <a:extLst>
              <a:ext uri="{FF2B5EF4-FFF2-40B4-BE49-F238E27FC236}">
                <a16:creationId xmlns:a16="http://schemas.microsoft.com/office/drawing/2014/main" id="{232802C4-BFD6-DD8A-D9B9-E860F9501899}"/>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333996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24715F26-DDE3-8C73-95AB-F3B6F55640BA}"/>
              </a:ext>
            </a:extLst>
          </p:cNvPr>
          <p:cNvSpPr>
            <a:spLocks noGrp="1"/>
          </p:cNvSpPr>
          <p:nvPr>
            <p:ph type="ftr" sz="quarter" idx="10"/>
          </p:nvPr>
        </p:nvSpPr>
        <p:spPr/>
        <p:txBody>
          <a:bodyPr/>
          <a:lstStyle/>
          <a:p>
            <a:r>
              <a:rPr lang="en-GB"/>
              <a:t>Titel</a:t>
            </a:r>
            <a:endParaRPr lang="en-GB" dirty="0"/>
          </a:p>
        </p:txBody>
      </p:sp>
      <p:sp>
        <p:nvSpPr>
          <p:cNvPr id="6" name="Pladsholder til slidenummer 5">
            <a:extLst>
              <a:ext uri="{FF2B5EF4-FFF2-40B4-BE49-F238E27FC236}">
                <a16:creationId xmlns:a16="http://schemas.microsoft.com/office/drawing/2014/main" id="{B60DE96F-E487-29AF-2D59-A4E3319A70AA}"/>
              </a:ext>
            </a:extLst>
          </p:cNvPr>
          <p:cNvSpPr>
            <a:spLocks noGrp="1"/>
          </p:cNvSpPr>
          <p:nvPr>
            <p:ph type="sldNum" sz="quarter" idx="11"/>
          </p:nvPr>
        </p:nvSpPr>
        <p:spPr/>
        <p:txBody>
          <a:bodyPr/>
          <a:lstStyle/>
          <a:p>
            <a:fld id="{103EA872-A674-449B-A120-B97244F8E91D}" type="slidenum">
              <a:rPr lang="en-GB" smtClean="0"/>
              <a:pPr/>
              <a:t>5</a:t>
            </a:fld>
            <a:endParaRPr lang="en-GB" dirty="0"/>
          </a:p>
        </p:txBody>
      </p:sp>
      <p:sp>
        <p:nvSpPr>
          <p:cNvPr id="7" name="Pladsholder til dato 6">
            <a:extLst>
              <a:ext uri="{FF2B5EF4-FFF2-40B4-BE49-F238E27FC236}">
                <a16:creationId xmlns:a16="http://schemas.microsoft.com/office/drawing/2014/main" id="{23E07DC9-29C4-423F-2891-F1C4B2012925}"/>
              </a:ext>
            </a:extLst>
          </p:cNvPr>
          <p:cNvSpPr>
            <a:spLocks noGrp="1"/>
          </p:cNvSpPr>
          <p:nvPr>
            <p:ph type="dt" sz="half" idx="12"/>
          </p:nvPr>
        </p:nvSpPr>
        <p:spPr/>
        <p:txBody>
          <a:bodyPr/>
          <a:lstStyle/>
          <a:p>
            <a:r>
              <a:rPr lang="da-DK"/>
              <a:t>Dato</a:t>
            </a:r>
            <a:endParaRPr lang="en-GB" dirty="0"/>
          </a:p>
        </p:txBody>
      </p:sp>
      <p:pic>
        <p:nvPicPr>
          <p:cNvPr id="12" name="Billede 11">
            <a:extLst>
              <a:ext uri="{FF2B5EF4-FFF2-40B4-BE49-F238E27FC236}">
                <a16:creationId xmlns:a16="http://schemas.microsoft.com/office/drawing/2014/main" id="{0F205E49-E9D1-097D-3E52-CE2A9F4D79D6}"/>
              </a:ext>
            </a:extLst>
          </p:cNvPr>
          <p:cNvPicPr>
            <a:picLocks noChangeAspect="1"/>
          </p:cNvPicPr>
          <p:nvPr/>
        </p:nvPicPr>
        <p:blipFill>
          <a:blip r:embed="rId2"/>
          <a:stretch>
            <a:fillRect/>
          </a:stretch>
        </p:blipFill>
        <p:spPr>
          <a:xfrm>
            <a:off x="1375146" y="188640"/>
            <a:ext cx="10815267" cy="6192688"/>
          </a:xfrm>
          <a:prstGeom prst="rect">
            <a:avLst/>
          </a:prstGeom>
        </p:spPr>
      </p:pic>
      <p:sp>
        <p:nvSpPr>
          <p:cNvPr id="2" name="Rectangle 1">
            <a:extLst>
              <a:ext uri="{FF2B5EF4-FFF2-40B4-BE49-F238E27FC236}">
                <a16:creationId xmlns:a16="http://schemas.microsoft.com/office/drawing/2014/main" id="{9F9623B2-368B-8941-C29A-2351E4D07EF2}"/>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78538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613" y="-52639"/>
            <a:ext cx="9312374" cy="972716"/>
          </a:xfrm>
        </p:spPr>
        <p:txBody>
          <a:bodyPr/>
          <a:lstStyle/>
          <a:p>
            <a:r>
              <a:rPr lang="da-DK" dirty="0"/>
              <a:t>Konsekvenser og muligheder for DTU </a:t>
            </a:r>
          </a:p>
        </p:txBody>
      </p:sp>
      <p:sp>
        <p:nvSpPr>
          <p:cNvPr id="3" name="Content Placeholder 2"/>
          <p:cNvSpPr>
            <a:spLocks noGrp="1"/>
          </p:cNvSpPr>
          <p:nvPr>
            <p:ph sz="half" idx="1"/>
          </p:nvPr>
        </p:nvSpPr>
        <p:spPr>
          <a:xfrm>
            <a:off x="7247334" y="1346596"/>
            <a:ext cx="4392488" cy="4349394"/>
          </a:xfrm>
        </p:spPr>
        <p:txBody>
          <a:bodyPr/>
          <a:lstStyle/>
          <a:p>
            <a:r>
              <a:rPr lang="da-DK" dirty="0"/>
              <a:t>Reduktion i BA-optaget på 132 om året i 2025-2029</a:t>
            </a:r>
            <a:br>
              <a:rPr lang="da-DK" dirty="0"/>
            </a:br>
            <a:endParaRPr lang="da-DK" dirty="0"/>
          </a:p>
          <a:p>
            <a:r>
              <a:rPr lang="da-DK" dirty="0"/>
              <a:t>Mulige løsninger:</a:t>
            </a:r>
          </a:p>
          <a:p>
            <a:pPr lvl="1"/>
            <a:r>
              <a:rPr lang="da-DK" dirty="0"/>
              <a:t>At få ændret på dimensioneringsaftalen og udflytningsaftalen (loftet på hovedcampus)? </a:t>
            </a:r>
          </a:p>
          <a:p>
            <a:pPr lvl="1"/>
            <a:r>
              <a:rPr lang="da-DK" dirty="0"/>
              <a:t>At øge det regionale udbud af diplomingeniører? </a:t>
            </a:r>
          </a:p>
          <a:p>
            <a:pPr lvl="1"/>
            <a:r>
              <a:rPr lang="da-DK" dirty="0"/>
              <a:t>At udbyde engelsksprogede diplomingeniøruddannelser og dermed øget udbuddet af ingeniører?</a:t>
            </a:r>
          </a:p>
          <a:p>
            <a:endParaRPr lang="da-DK" dirty="0"/>
          </a:p>
        </p:txBody>
      </p:sp>
      <p:sp>
        <p:nvSpPr>
          <p:cNvPr id="5" name="Footer Placeholder 4"/>
          <p:cNvSpPr>
            <a:spLocks noGrp="1"/>
          </p:cNvSpPr>
          <p:nvPr>
            <p:ph type="ftr" sz="quarter" idx="10"/>
          </p:nvPr>
        </p:nvSpPr>
        <p:spPr/>
        <p:txBody>
          <a:bodyPr/>
          <a:lstStyle/>
          <a:p>
            <a:r>
              <a:rPr lang="en-GB"/>
              <a:t>Titel</a:t>
            </a:r>
            <a:endParaRPr lang="en-GB" dirty="0"/>
          </a:p>
        </p:txBody>
      </p:sp>
      <p:sp>
        <p:nvSpPr>
          <p:cNvPr id="6" name="Slide Number Placeholder 5"/>
          <p:cNvSpPr>
            <a:spLocks noGrp="1"/>
          </p:cNvSpPr>
          <p:nvPr>
            <p:ph type="sldNum" sz="quarter" idx="11"/>
          </p:nvPr>
        </p:nvSpPr>
        <p:spPr/>
        <p:txBody>
          <a:bodyPr/>
          <a:lstStyle/>
          <a:p>
            <a:fld id="{103EA872-A674-449B-A120-B97244F8E91D}" type="slidenum">
              <a:rPr lang="en-GB" smtClean="0"/>
              <a:pPr/>
              <a:t>6</a:t>
            </a:fld>
            <a:endParaRPr lang="en-GB" dirty="0"/>
          </a:p>
        </p:txBody>
      </p:sp>
      <p:sp>
        <p:nvSpPr>
          <p:cNvPr id="7" name="Date Placeholder 6"/>
          <p:cNvSpPr>
            <a:spLocks noGrp="1"/>
          </p:cNvSpPr>
          <p:nvPr>
            <p:ph type="dt" sz="half" idx="12"/>
          </p:nvPr>
        </p:nvSpPr>
        <p:spPr/>
        <p:txBody>
          <a:bodyPr/>
          <a:lstStyle/>
          <a:p>
            <a:r>
              <a:rPr lang="da-DK"/>
              <a:t>Dato</a:t>
            </a:r>
            <a:endParaRPr lang="en-GB" dirty="0"/>
          </a:p>
        </p:txBody>
      </p:sp>
      <p:sp>
        <p:nvSpPr>
          <p:cNvPr id="9" name="TextBox 8"/>
          <p:cNvSpPr txBox="1"/>
          <p:nvPr/>
        </p:nvSpPr>
        <p:spPr>
          <a:xfrm>
            <a:off x="563941" y="6223943"/>
            <a:ext cx="9049026" cy="138499"/>
          </a:xfrm>
          <a:prstGeom prst="rect">
            <a:avLst/>
          </a:prstGeom>
          <a:noFill/>
        </p:spPr>
        <p:txBody>
          <a:bodyPr wrap="square" lIns="0" tIns="0" rIns="0" bIns="0" rtlCol="0">
            <a:spAutoFit/>
          </a:bodyPr>
          <a:lstStyle/>
          <a:p>
            <a:pPr algn="l">
              <a:spcBef>
                <a:spcPts val="432"/>
              </a:spcBef>
            </a:pPr>
            <a:r>
              <a:rPr lang="da-DK" sz="900" dirty="0">
                <a:latin typeface="+mn-lt"/>
              </a:rPr>
              <a:t>Kilde: Udregnet pba. af </a:t>
            </a:r>
            <a:r>
              <a:rPr lang="da-DK" sz="900" dirty="0" err="1">
                <a:latin typeface="+mn-lt"/>
              </a:rPr>
              <a:t>UFM’s</a:t>
            </a:r>
            <a:r>
              <a:rPr lang="da-DK" sz="900" dirty="0">
                <a:latin typeface="+mn-lt"/>
              </a:rPr>
              <a:t> </a:t>
            </a:r>
            <a:r>
              <a:rPr lang="da-DK" sz="900" i="1" dirty="0">
                <a:latin typeface="+mn-lt"/>
              </a:rPr>
              <a:t>Udmøntning af sektordimensionering på universiteterne</a:t>
            </a:r>
            <a:r>
              <a:rPr lang="da-DK" sz="900" dirty="0">
                <a:latin typeface="+mn-lt"/>
              </a:rPr>
              <a:t> og </a:t>
            </a:r>
            <a:r>
              <a:rPr lang="da-DK" sz="900" dirty="0" err="1">
                <a:latin typeface="+mn-lt"/>
              </a:rPr>
              <a:t>UFM’s</a:t>
            </a:r>
            <a:r>
              <a:rPr lang="da-DK" sz="900" dirty="0">
                <a:latin typeface="+mn-lt"/>
              </a:rPr>
              <a:t> Datavarehus (akademisk bachelor tilgang fordelt på universiteter for 2023) </a:t>
            </a:r>
            <a:endParaRPr lang="da-DK" sz="900" i="1" dirty="0">
              <a:latin typeface="+mn-lt"/>
            </a:endParaRPr>
          </a:p>
        </p:txBody>
      </p:sp>
      <p:pic>
        <p:nvPicPr>
          <p:cNvPr id="13" name="Billede 12">
            <a:extLst>
              <a:ext uri="{FF2B5EF4-FFF2-40B4-BE49-F238E27FC236}">
                <a16:creationId xmlns:a16="http://schemas.microsoft.com/office/drawing/2014/main" id="{B42F9075-EC5E-4064-D4E9-0ADC49E4EF79}"/>
              </a:ext>
            </a:extLst>
          </p:cNvPr>
          <p:cNvPicPr>
            <a:picLocks noChangeAspect="1"/>
          </p:cNvPicPr>
          <p:nvPr/>
        </p:nvPicPr>
        <p:blipFill>
          <a:blip r:embed="rId3"/>
          <a:stretch>
            <a:fillRect/>
          </a:stretch>
        </p:blipFill>
        <p:spPr>
          <a:xfrm>
            <a:off x="563941" y="1397313"/>
            <a:ext cx="6113148" cy="4349394"/>
          </a:xfrm>
          <a:prstGeom prst="rect">
            <a:avLst/>
          </a:prstGeom>
        </p:spPr>
      </p:pic>
      <p:sp>
        <p:nvSpPr>
          <p:cNvPr id="4" name="Rectangle 3">
            <a:extLst>
              <a:ext uri="{FF2B5EF4-FFF2-40B4-BE49-F238E27FC236}">
                <a16:creationId xmlns:a16="http://schemas.microsoft.com/office/drawing/2014/main" id="{7708E7FB-FBD2-CC5C-6645-E3BA2702474E}"/>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291565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DA4D64-55A1-FC4C-729E-6FF57D190F83}"/>
              </a:ext>
            </a:extLst>
          </p:cNvPr>
          <p:cNvSpPr>
            <a:spLocks noGrp="1"/>
          </p:cNvSpPr>
          <p:nvPr>
            <p:ph type="ctrTitle"/>
          </p:nvPr>
        </p:nvSpPr>
        <p:spPr>
          <a:xfrm>
            <a:off x="247080" y="2924944"/>
            <a:ext cx="11822011" cy="2706458"/>
          </a:xfrm>
        </p:spPr>
        <p:txBody>
          <a:bodyPr/>
          <a:lstStyle/>
          <a:p>
            <a:r>
              <a:rPr lang="en-US" dirty="0" err="1"/>
              <a:t>Studiestart</a:t>
            </a:r>
            <a:r>
              <a:rPr lang="en-US" dirty="0"/>
              <a:t> 2024</a:t>
            </a:r>
          </a:p>
        </p:txBody>
      </p:sp>
      <p:sp>
        <p:nvSpPr>
          <p:cNvPr id="11" name="Subtitle 2">
            <a:extLst>
              <a:ext uri="{FF2B5EF4-FFF2-40B4-BE49-F238E27FC236}">
                <a16:creationId xmlns:a16="http://schemas.microsoft.com/office/drawing/2014/main" id="{E99760FD-CD7D-0029-ADE9-410B8B4F5D23}"/>
              </a:ext>
            </a:extLst>
          </p:cNvPr>
          <p:cNvSpPr>
            <a:spLocks noGrp="1"/>
          </p:cNvSpPr>
          <p:nvPr>
            <p:ph type="subTitle" idx="1"/>
          </p:nvPr>
        </p:nvSpPr>
        <p:spPr>
          <a:xfrm>
            <a:off x="247080" y="1124744"/>
            <a:ext cx="10840028" cy="1660654"/>
          </a:xfrm>
        </p:spPr>
        <p:txBody>
          <a:bodyPr/>
          <a:lstStyle/>
          <a:p>
            <a:r>
              <a:rPr lang="en-US" dirty="0"/>
              <a:t>CUU-</a:t>
            </a:r>
            <a:r>
              <a:rPr lang="en-US" dirty="0" err="1"/>
              <a:t>møde</a:t>
            </a:r>
            <a:r>
              <a:rPr lang="en-US" dirty="0"/>
              <a:t> 13. maj 2024 </a:t>
            </a:r>
            <a:br>
              <a:rPr lang="en-US" dirty="0"/>
            </a:br>
            <a:r>
              <a:rPr lang="en-US" dirty="0"/>
              <a:t>Studiechef Jørgen Jensen</a:t>
            </a:r>
          </a:p>
        </p:txBody>
      </p:sp>
      <p:sp>
        <p:nvSpPr>
          <p:cNvPr id="4" name="Pladsholder til slidenummer 3">
            <a:extLst>
              <a:ext uri="{FF2B5EF4-FFF2-40B4-BE49-F238E27FC236}">
                <a16:creationId xmlns:a16="http://schemas.microsoft.com/office/drawing/2014/main" id="{3542361C-B64A-C3C1-E9EE-ECC457F8759A}"/>
              </a:ext>
            </a:extLst>
          </p:cNvPr>
          <p:cNvSpPr>
            <a:spLocks noGrp="1"/>
          </p:cNvSpPr>
          <p:nvPr>
            <p:ph type="sldNum" sz="quarter" idx="17"/>
          </p:nvPr>
        </p:nvSpPr>
        <p:spPr>
          <a:xfrm>
            <a:off x="11506450" y="6541200"/>
            <a:ext cx="432600" cy="316800"/>
          </a:xfrm>
        </p:spPr>
        <p:txBody>
          <a:bodyPr anchor="ctr">
            <a:normAutofit/>
          </a:bodyPr>
          <a:lstStyle/>
          <a:p>
            <a:fld id="{103EA872-A674-449B-A120-B97244F8E91D}" type="slidenum">
              <a:rPr lang="en-GB" smtClean="0"/>
              <a:pPr/>
              <a:t>7</a:t>
            </a:fld>
            <a:endParaRPr lang="en-GB" dirty="0"/>
          </a:p>
        </p:txBody>
      </p:sp>
      <p:sp>
        <p:nvSpPr>
          <p:cNvPr id="2" name="Rectangle 1">
            <a:extLst>
              <a:ext uri="{FF2B5EF4-FFF2-40B4-BE49-F238E27FC236}">
                <a16:creationId xmlns:a16="http://schemas.microsoft.com/office/drawing/2014/main" id="{0BEC20DF-B6CA-DA86-A1A3-B64DC775413E}"/>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
        <p:nvSpPr>
          <p:cNvPr id="3" name="Rectangle 2">
            <a:extLst>
              <a:ext uri="{FF2B5EF4-FFF2-40B4-BE49-F238E27FC236}">
                <a16:creationId xmlns:a16="http://schemas.microsoft.com/office/drawing/2014/main" id="{8D7A1267-0831-BBCF-B018-2709301599C1}"/>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70097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E1BF8BC-595D-E1B5-9A47-A212C322A810}"/>
              </a:ext>
            </a:extLst>
          </p:cNvPr>
          <p:cNvSpPr>
            <a:spLocks noGrp="1"/>
          </p:cNvSpPr>
          <p:nvPr>
            <p:ph type="body" sz="quarter" idx="13"/>
          </p:nvPr>
        </p:nvSpPr>
        <p:spPr/>
        <p:txBody>
          <a:bodyPr/>
          <a:lstStyle/>
          <a:p>
            <a:endParaRPr lang="da-DK"/>
          </a:p>
        </p:txBody>
      </p:sp>
      <p:sp>
        <p:nvSpPr>
          <p:cNvPr id="4" name="Pladsholder til tekst 3">
            <a:extLst>
              <a:ext uri="{FF2B5EF4-FFF2-40B4-BE49-F238E27FC236}">
                <a16:creationId xmlns:a16="http://schemas.microsoft.com/office/drawing/2014/main" id="{5121B297-19DA-6F10-7152-2A7973FB866E}"/>
              </a:ext>
            </a:extLst>
          </p:cNvPr>
          <p:cNvSpPr>
            <a:spLocks noGrp="1"/>
          </p:cNvSpPr>
          <p:nvPr>
            <p:ph type="body" sz="quarter" idx="15"/>
          </p:nvPr>
        </p:nvSpPr>
        <p:spPr/>
        <p:txBody>
          <a:bodyPr/>
          <a:lstStyle/>
          <a:p>
            <a:endParaRPr lang="da-DK"/>
          </a:p>
        </p:txBody>
      </p:sp>
      <p:sp>
        <p:nvSpPr>
          <p:cNvPr id="5" name="Titel 1">
            <a:extLst>
              <a:ext uri="{FF2B5EF4-FFF2-40B4-BE49-F238E27FC236}">
                <a16:creationId xmlns:a16="http://schemas.microsoft.com/office/drawing/2014/main" id="{C01FEEDA-3FE3-8F2A-118F-E8EC476EFC9B}"/>
              </a:ext>
            </a:extLst>
          </p:cNvPr>
          <p:cNvSpPr txBox="1">
            <a:spLocks/>
          </p:cNvSpPr>
          <p:nvPr/>
        </p:nvSpPr>
        <p:spPr bwMode="auto">
          <a:xfrm>
            <a:off x="1353307" y="781592"/>
            <a:ext cx="9312374" cy="6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r>
              <a:rPr lang="da-DK" sz="2800" kern="0" dirty="0"/>
              <a:t>Status på studiestarten på DTU</a:t>
            </a:r>
            <a:br>
              <a:rPr lang="da-DK" sz="4000" kern="0" dirty="0"/>
            </a:br>
            <a:endParaRPr lang="da-DK" sz="1600" kern="0" dirty="0"/>
          </a:p>
        </p:txBody>
      </p:sp>
      <p:sp>
        <p:nvSpPr>
          <p:cNvPr id="7" name="Tekstfelt 6">
            <a:extLst>
              <a:ext uri="{FF2B5EF4-FFF2-40B4-BE49-F238E27FC236}">
                <a16:creationId xmlns:a16="http://schemas.microsoft.com/office/drawing/2014/main" id="{1298F435-9B63-5D3C-C573-343677483FD9}"/>
              </a:ext>
            </a:extLst>
          </p:cNvPr>
          <p:cNvSpPr txBox="1"/>
          <p:nvPr/>
        </p:nvSpPr>
        <p:spPr>
          <a:xfrm>
            <a:off x="1353306" y="1436192"/>
            <a:ext cx="9782459" cy="3908762"/>
          </a:xfrm>
          <a:prstGeom prst="rect">
            <a:avLst/>
          </a:prstGeom>
          <a:noFill/>
        </p:spPr>
        <p:txBody>
          <a:bodyPr wrap="square">
            <a:spAutoFit/>
          </a:bodyPr>
          <a:lstStyle/>
          <a:p>
            <a:pPr algn="l">
              <a:spcBef>
                <a:spcPts val="432"/>
              </a:spcBef>
            </a:pPr>
            <a:r>
              <a:rPr lang="da-DK" b="1" dirty="0">
                <a:latin typeface="+mn-lt"/>
              </a:rPr>
              <a:t>Den foreløbige plan for studiestart 2024:</a:t>
            </a:r>
          </a:p>
          <a:p>
            <a:pPr algn="l">
              <a:spcBef>
                <a:spcPts val="432"/>
              </a:spcBef>
            </a:pPr>
            <a:endParaRPr lang="da-DK" b="1" dirty="0">
              <a:latin typeface="+mn-lt"/>
            </a:endParaRPr>
          </a:p>
          <a:p>
            <a:pPr marL="285750" indent="-285750" algn="l">
              <a:spcBef>
                <a:spcPts val="432"/>
              </a:spcBef>
              <a:buFont typeface="Arial" panose="020B0604020202020204" pitchFamily="34" charset="0"/>
              <a:buChar char="•"/>
            </a:pPr>
            <a:r>
              <a:rPr lang="da-DK" dirty="0">
                <a:latin typeface="+mn-lt"/>
              </a:rPr>
              <a:t>Studiestarten defineres som perioden fra modtagelse af optagelsesbrev til udgangen af 1. semester</a:t>
            </a:r>
          </a:p>
          <a:p>
            <a:pPr marL="285750" indent="-285750" algn="l">
              <a:spcBef>
                <a:spcPts val="432"/>
              </a:spcBef>
              <a:buFont typeface="Arial" panose="020B0604020202020204" pitchFamily="34" charset="0"/>
              <a:buChar char="•"/>
            </a:pPr>
            <a:r>
              <a:rPr lang="da-DK" dirty="0">
                <a:latin typeface="+mn-lt"/>
              </a:rPr>
              <a:t>Studiestarten skal være attraktiv for alle nye studerende</a:t>
            </a:r>
          </a:p>
          <a:p>
            <a:pPr marL="285750" indent="-285750" algn="l">
              <a:spcBef>
                <a:spcPts val="432"/>
              </a:spcBef>
              <a:buFont typeface="Arial" panose="020B0604020202020204" pitchFamily="34" charset="0"/>
              <a:buChar char="•"/>
            </a:pPr>
            <a:r>
              <a:rPr lang="da-DK" dirty="0">
                <a:latin typeface="+mn-lt"/>
              </a:rPr>
              <a:t>Velkomstdagene ligger i 2024 torsdag og fredag i ugen før semesterstart:</a:t>
            </a:r>
          </a:p>
          <a:p>
            <a:pPr marL="742950" lvl="1" indent="-285750">
              <a:spcBef>
                <a:spcPts val="432"/>
              </a:spcBef>
              <a:buFont typeface="Arial" panose="020B0604020202020204" pitchFamily="34" charset="0"/>
              <a:buChar char="•"/>
            </a:pPr>
            <a:r>
              <a:rPr lang="da-DK" dirty="0">
                <a:latin typeface="+mn-lt"/>
              </a:rPr>
              <a:t>Retningsspecifik, primær campus</a:t>
            </a:r>
          </a:p>
          <a:p>
            <a:pPr marL="742950" lvl="1" indent="-285750">
              <a:spcBef>
                <a:spcPts val="432"/>
              </a:spcBef>
              <a:buFont typeface="Arial" panose="020B0604020202020204" pitchFamily="34" charset="0"/>
              <a:buChar char="•"/>
            </a:pPr>
            <a:r>
              <a:rPr lang="da-DK" dirty="0">
                <a:latin typeface="+mn-lt"/>
              </a:rPr>
              <a:t>Udgangspunkt i ‘de nære’: studiekammerater, undervisere, fysiske steder</a:t>
            </a:r>
          </a:p>
          <a:p>
            <a:pPr marL="742950" lvl="1" indent="-285750">
              <a:spcBef>
                <a:spcPts val="432"/>
              </a:spcBef>
              <a:buFont typeface="Arial" panose="020B0604020202020204" pitchFamily="34" charset="0"/>
              <a:buChar char="•"/>
            </a:pPr>
            <a:r>
              <a:rPr lang="da-DK" dirty="0">
                <a:latin typeface="+mn-lt"/>
              </a:rPr>
              <a:t>‘Obligatoriske’ aktiviteter for alle i dagtimerne (9-16)</a:t>
            </a:r>
          </a:p>
          <a:p>
            <a:pPr marL="742950" lvl="1" indent="-285750">
              <a:spcBef>
                <a:spcPts val="432"/>
              </a:spcBef>
              <a:buFont typeface="Arial" panose="020B0604020202020204" pitchFamily="34" charset="0"/>
              <a:buChar char="•"/>
            </a:pPr>
            <a:r>
              <a:rPr lang="da-DK" dirty="0">
                <a:latin typeface="+mn-lt"/>
              </a:rPr>
              <a:t>Frivillige, sociale aktiviteter eftermiddag/aften og lørdag formiddag</a:t>
            </a:r>
          </a:p>
          <a:p>
            <a:pPr marL="742950" lvl="1" indent="-285750">
              <a:spcBef>
                <a:spcPts val="432"/>
              </a:spcBef>
              <a:buFont typeface="Arial" panose="020B0604020202020204" pitchFamily="34" charset="0"/>
              <a:buChar char="•"/>
            </a:pPr>
            <a:r>
              <a:rPr lang="da-DK" dirty="0">
                <a:latin typeface="+mn-lt"/>
              </a:rPr>
              <a:t>Fælles fest fredag aften i Lyngby. Busser fra Ballerup</a:t>
            </a:r>
          </a:p>
          <a:p>
            <a:pPr marL="285750" indent="-285750">
              <a:spcBef>
                <a:spcPts val="432"/>
              </a:spcBef>
              <a:buFont typeface="Arial" panose="020B0604020202020204" pitchFamily="34" charset="0"/>
              <a:buChar char="•"/>
            </a:pPr>
            <a:r>
              <a:rPr lang="da-DK" dirty="0">
                <a:latin typeface="+mn-lt"/>
              </a:rPr>
              <a:t>Friville skal så vidt muligt afspejle DTU’s mangfoldighed (køn, kultur, alder, familiesituation </a:t>
            </a:r>
            <a:r>
              <a:rPr lang="da-DK" dirty="0" err="1">
                <a:latin typeface="+mn-lt"/>
              </a:rPr>
              <a:t>m.v</a:t>
            </a:r>
            <a:r>
              <a:rPr lang="da-DK" dirty="0">
                <a:latin typeface="+mn-lt"/>
              </a:rPr>
              <a:t>)</a:t>
            </a:r>
          </a:p>
          <a:p>
            <a:pPr marL="285750" indent="-285750">
              <a:spcBef>
                <a:spcPts val="432"/>
              </a:spcBef>
              <a:buFont typeface="Arial" panose="020B0604020202020204" pitchFamily="34" charset="0"/>
              <a:buChar char="•"/>
            </a:pPr>
            <a:r>
              <a:rPr lang="da-DK" dirty="0">
                <a:latin typeface="+mn-lt"/>
              </a:rPr>
              <a:t>Kagemøder med vektorer i efteråret</a:t>
            </a:r>
          </a:p>
          <a:p>
            <a:pPr marL="285750" indent="-285750">
              <a:spcBef>
                <a:spcPts val="432"/>
              </a:spcBef>
              <a:buFont typeface="Arial" panose="020B0604020202020204" pitchFamily="34" charset="0"/>
              <a:buChar char="•"/>
            </a:pPr>
            <a:r>
              <a:rPr lang="da-DK" dirty="0">
                <a:latin typeface="+mn-lt"/>
              </a:rPr>
              <a:t>Hyttetur for alle retninger med ens økonomisk ramme. Praktisk support fra AUS</a:t>
            </a:r>
          </a:p>
        </p:txBody>
      </p:sp>
      <p:sp>
        <p:nvSpPr>
          <p:cNvPr id="2" name="Rectangle 1">
            <a:extLst>
              <a:ext uri="{FF2B5EF4-FFF2-40B4-BE49-F238E27FC236}">
                <a16:creationId xmlns:a16="http://schemas.microsoft.com/office/drawing/2014/main" id="{74818DCF-FAAF-9F5B-1105-ACBE939C0BD7}"/>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14559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E1BF8BC-595D-E1B5-9A47-A212C322A810}"/>
              </a:ext>
            </a:extLst>
          </p:cNvPr>
          <p:cNvSpPr>
            <a:spLocks noGrp="1"/>
          </p:cNvSpPr>
          <p:nvPr>
            <p:ph type="body" sz="quarter" idx="13"/>
          </p:nvPr>
        </p:nvSpPr>
        <p:spPr/>
        <p:txBody>
          <a:bodyPr/>
          <a:lstStyle/>
          <a:p>
            <a:endParaRPr lang="da-DK"/>
          </a:p>
        </p:txBody>
      </p:sp>
      <p:sp>
        <p:nvSpPr>
          <p:cNvPr id="4" name="Pladsholder til tekst 3">
            <a:extLst>
              <a:ext uri="{FF2B5EF4-FFF2-40B4-BE49-F238E27FC236}">
                <a16:creationId xmlns:a16="http://schemas.microsoft.com/office/drawing/2014/main" id="{5121B297-19DA-6F10-7152-2A7973FB866E}"/>
              </a:ext>
            </a:extLst>
          </p:cNvPr>
          <p:cNvSpPr>
            <a:spLocks noGrp="1"/>
          </p:cNvSpPr>
          <p:nvPr>
            <p:ph type="body" sz="quarter" idx="15"/>
          </p:nvPr>
        </p:nvSpPr>
        <p:spPr/>
        <p:txBody>
          <a:bodyPr/>
          <a:lstStyle/>
          <a:p>
            <a:endParaRPr lang="da-DK"/>
          </a:p>
        </p:txBody>
      </p:sp>
      <p:sp>
        <p:nvSpPr>
          <p:cNvPr id="5" name="Titel 1">
            <a:extLst>
              <a:ext uri="{FF2B5EF4-FFF2-40B4-BE49-F238E27FC236}">
                <a16:creationId xmlns:a16="http://schemas.microsoft.com/office/drawing/2014/main" id="{C01FEEDA-3FE3-8F2A-118F-E8EC476EFC9B}"/>
              </a:ext>
            </a:extLst>
          </p:cNvPr>
          <p:cNvSpPr txBox="1">
            <a:spLocks/>
          </p:cNvSpPr>
          <p:nvPr/>
        </p:nvSpPr>
        <p:spPr bwMode="auto">
          <a:xfrm>
            <a:off x="1353307" y="781592"/>
            <a:ext cx="9312374" cy="6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r>
              <a:rPr lang="da-DK" sz="2800" kern="0" dirty="0"/>
              <a:t>Status på studiestarten på DTU 2024</a:t>
            </a:r>
            <a:br>
              <a:rPr lang="da-DK" sz="4000" kern="0" dirty="0"/>
            </a:br>
            <a:endParaRPr lang="da-DK" sz="1600" kern="0" dirty="0"/>
          </a:p>
        </p:txBody>
      </p:sp>
      <p:sp>
        <p:nvSpPr>
          <p:cNvPr id="7" name="Tekstfelt 6">
            <a:extLst>
              <a:ext uri="{FF2B5EF4-FFF2-40B4-BE49-F238E27FC236}">
                <a16:creationId xmlns:a16="http://schemas.microsoft.com/office/drawing/2014/main" id="{1298F435-9B63-5D3C-C573-343677483FD9}"/>
              </a:ext>
            </a:extLst>
          </p:cNvPr>
          <p:cNvSpPr txBox="1"/>
          <p:nvPr/>
        </p:nvSpPr>
        <p:spPr>
          <a:xfrm>
            <a:off x="2378764" y="1405301"/>
            <a:ext cx="7432884" cy="1477328"/>
          </a:xfrm>
          <a:prstGeom prst="rect">
            <a:avLst/>
          </a:prstGeom>
          <a:noFill/>
        </p:spPr>
        <p:txBody>
          <a:bodyPr wrap="square">
            <a:spAutoFit/>
          </a:bodyPr>
          <a:lstStyle/>
          <a:p>
            <a:pPr marL="400050" indent="-400050" algn="l">
              <a:spcBef>
                <a:spcPts val="432"/>
              </a:spcBef>
              <a:buFont typeface="+mj-lt"/>
              <a:buAutoNum type="romanUcPeriod"/>
            </a:pPr>
            <a:r>
              <a:rPr lang="da-DK" dirty="0">
                <a:latin typeface="+mn-lt"/>
              </a:rPr>
              <a:t>Én fælles studiestart på DTU – ikke DTU’s studiestart eller </a:t>
            </a:r>
            <a:r>
              <a:rPr lang="da-DK" dirty="0" err="1">
                <a:latin typeface="+mn-lt"/>
              </a:rPr>
              <a:t>PF’s</a:t>
            </a:r>
            <a:r>
              <a:rPr lang="da-DK" dirty="0">
                <a:latin typeface="+mn-lt"/>
              </a:rPr>
              <a:t> studiestart.</a:t>
            </a:r>
          </a:p>
          <a:p>
            <a:pPr marL="400050" indent="-400050" algn="l">
              <a:spcBef>
                <a:spcPts val="432"/>
              </a:spcBef>
              <a:buFont typeface="+mj-lt"/>
              <a:buAutoNum type="romanUcPeriod"/>
            </a:pPr>
            <a:r>
              <a:rPr lang="da-DK" dirty="0">
                <a:latin typeface="+mn-lt"/>
              </a:rPr>
              <a:t>Vi har et fælles mål – det er den bedst mulige start for de nye studerende.</a:t>
            </a:r>
          </a:p>
          <a:p>
            <a:pPr marL="400050" indent="-400050" algn="l">
              <a:spcBef>
                <a:spcPts val="432"/>
              </a:spcBef>
              <a:buFont typeface="+mj-lt"/>
              <a:buAutoNum type="romanUcPeriod"/>
            </a:pPr>
            <a:r>
              <a:rPr lang="da-DK" dirty="0">
                <a:latin typeface="+mn-lt"/>
              </a:rPr>
              <a:t>Vi mødes i et respektfuld og anerkendende samarbejde hvor begge parter har et langsigtet udviklingssyn og er nysgerrige.</a:t>
            </a:r>
          </a:p>
          <a:p>
            <a:pPr marL="400050" indent="-400050" algn="l">
              <a:spcBef>
                <a:spcPts val="432"/>
              </a:spcBef>
              <a:buFont typeface="+mj-lt"/>
              <a:buAutoNum type="romanUcPeriod"/>
            </a:pPr>
            <a:r>
              <a:rPr lang="da-DK" dirty="0">
                <a:latin typeface="+mn-lt"/>
              </a:rPr>
              <a:t>Vi baserer udvikling fremadrettet på data og viden.</a:t>
            </a:r>
          </a:p>
        </p:txBody>
      </p:sp>
      <p:sp>
        <p:nvSpPr>
          <p:cNvPr id="2" name="Tekstfelt 1">
            <a:extLst>
              <a:ext uri="{FF2B5EF4-FFF2-40B4-BE49-F238E27FC236}">
                <a16:creationId xmlns:a16="http://schemas.microsoft.com/office/drawing/2014/main" id="{374B0C56-AEE0-0555-61FD-EC515DB79693}"/>
              </a:ext>
            </a:extLst>
          </p:cNvPr>
          <p:cNvSpPr txBox="1"/>
          <p:nvPr/>
        </p:nvSpPr>
        <p:spPr>
          <a:xfrm>
            <a:off x="1126655" y="3284984"/>
            <a:ext cx="5832648" cy="2769989"/>
          </a:xfrm>
          <a:prstGeom prst="rect">
            <a:avLst/>
          </a:prstGeom>
          <a:noFill/>
        </p:spPr>
        <p:txBody>
          <a:bodyPr wrap="square" lIns="0" tIns="0" rIns="0" bIns="0" rtlCol="0">
            <a:spAutoFit/>
          </a:bodyPr>
          <a:lstStyle/>
          <a:p>
            <a:pPr algn="l">
              <a:spcBef>
                <a:spcPts val="432"/>
              </a:spcBef>
            </a:pPr>
            <a:r>
              <a:rPr lang="da-DK" b="1" dirty="0">
                <a:solidFill>
                  <a:schemeClr val="accent3">
                    <a:lumMod val="75000"/>
                  </a:schemeClr>
                </a:solidFill>
                <a:latin typeface="+mn-lt"/>
              </a:rPr>
              <a:t>Vi samarbejder om:</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Kontrakter for de frivillige herunder en mindre arbejdsbelastning på sigt.</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Hvervning af frivillige for 2025 – nøgleord er inklusion og en bredere diversitet, afspejle DTU’s mangfoldighed.</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Uddannelse af frivillige og udvikling heraf.</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Indhold og afvikling af velkomst og introdage.</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Understøttelse af kagehold og mere evaluering.</a:t>
            </a:r>
          </a:p>
          <a:p>
            <a:pPr marL="285750" indent="-285750" algn="l">
              <a:spcBef>
                <a:spcPts val="432"/>
              </a:spcBef>
              <a:buFont typeface="Arial" panose="020B0604020202020204" pitchFamily="34" charset="0"/>
              <a:buChar char="•"/>
            </a:pPr>
            <a:r>
              <a:rPr lang="da-DK" dirty="0">
                <a:solidFill>
                  <a:schemeClr val="accent3">
                    <a:lumMod val="75000"/>
                  </a:schemeClr>
                </a:solidFill>
                <a:latin typeface="+mn-lt"/>
              </a:rPr>
              <a:t>Mere kvalitativ undersøgelse af de identificerede problemer for at finde de rigtige og mest værdifulde løsninger.</a:t>
            </a:r>
          </a:p>
        </p:txBody>
      </p:sp>
      <p:sp>
        <p:nvSpPr>
          <p:cNvPr id="6" name="Rectangle 5">
            <a:extLst>
              <a:ext uri="{FF2B5EF4-FFF2-40B4-BE49-F238E27FC236}">
                <a16:creationId xmlns:a16="http://schemas.microsoft.com/office/drawing/2014/main" id="{FE9206C3-DACC-BD49-ED07-67D4598855D5}"/>
              </a:ext>
            </a:extLst>
          </p:cNvPr>
          <p:cNvSpPr/>
          <p:nvPr/>
        </p:nvSpPr>
        <p:spPr bwMode="auto">
          <a:xfrm rot="10800000" flipV="1">
            <a:off x="150739" y="65829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pic>
        <p:nvPicPr>
          <p:cNvPr id="9" name="Picture 8">
            <a:extLst>
              <a:ext uri="{FF2B5EF4-FFF2-40B4-BE49-F238E27FC236}">
                <a16:creationId xmlns:a16="http://schemas.microsoft.com/office/drawing/2014/main" id="{BFEAAEFE-9309-4378-784E-629769F5C350}"/>
              </a:ext>
            </a:extLst>
          </p:cNvPr>
          <p:cNvPicPr>
            <a:picLocks noChangeAspect="1"/>
          </p:cNvPicPr>
          <p:nvPr/>
        </p:nvPicPr>
        <p:blipFill>
          <a:blip r:embed="rId2"/>
          <a:stretch>
            <a:fillRect/>
          </a:stretch>
        </p:blipFill>
        <p:spPr>
          <a:xfrm>
            <a:off x="7175326" y="3365137"/>
            <a:ext cx="4728863" cy="2653954"/>
          </a:xfrm>
          <a:prstGeom prst="rect">
            <a:avLst/>
          </a:prstGeom>
        </p:spPr>
      </p:pic>
      <p:sp>
        <p:nvSpPr>
          <p:cNvPr id="8" name="Rectangle 7">
            <a:extLst>
              <a:ext uri="{FF2B5EF4-FFF2-40B4-BE49-F238E27FC236}">
                <a16:creationId xmlns:a16="http://schemas.microsoft.com/office/drawing/2014/main" id="{D2A75078-66FA-FF09-7303-30C99E7B198C}"/>
              </a:ext>
            </a:extLst>
          </p:cNvPr>
          <p:cNvSpPr/>
          <p:nvPr/>
        </p:nvSpPr>
        <p:spPr bwMode="auto">
          <a:xfrm rot="10800000" flipV="1">
            <a:off x="303139" y="6735369"/>
            <a:ext cx="11032710" cy="203022"/>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13. maj 2024                      DTU                                                                                                         </a:t>
            </a:r>
          </a:p>
        </p:txBody>
      </p:sp>
    </p:spTree>
    <p:extLst>
      <p:ext uri="{BB962C8B-B14F-4D97-AF65-F5344CB8AC3E}">
        <p14:creationId xmlns:p14="http://schemas.microsoft.com/office/powerpoint/2010/main" val="296026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1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8.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0.xml><?xml version="1.0" encoding="utf-8"?>
<TemplafySlideTemplateConfiguration><![CDATA[{"elementsMetadata":[],"documentContentValidatorConfiguration":{"enableDocumentContentValidator":false,"documentContentValidatorVersion":0},"slideId":"636822015789305407","enableDocumentContentUpdater":true,"version":"1.2"}]]></TemplafySlideTemplateConfiguration>
</file>

<file path=customXml/item31.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4.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35.xml><?xml version="1.0" encoding="utf-8"?>
<TemplafySlideFormConfiguration><![CDATA[{"formFields":[],"formDataEntries":[]}]]></TemplafySlideFormConfiguration>
</file>

<file path=customXml/item36.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56C8BFB2-A911-4310-9D4A-421D773FAFA6}">
  <ds:schemaRefs/>
</ds:datastoreItem>
</file>

<file path=customXml/itemProps10.xml><?xml version="1.0" encoding="utf-8"?>
<ds:datastoreItem xmlns:ds="http://schemas.openxmlformats.org/officeDocument/2006/customXml" ds:itemID="{FA4559EB-78A4-4A25-BEBC-3AEAE4235227}">
  <ds:schemaRefs/>
</ds:datastoreItem>
</file>

<file path=customXml/itemProps11.xml><?xml version="1.0" encoding="utf-8"?>
<ds:datastoreItem xmlns:ds="http://schemas.openxmlformats.org/officeDocument/2006/customXml" ds:itemID="{3B2AD5EA-C68A-4C39-B11E-8C386021D5F2}">
  <ds:schemaRefs/>
</ds:datastoreItem>
</file>

<file path=customXml/itemProps12.xml><?xml version="1.0" encoding="utf-8"?>
<ds:datastoreItem xmlns:ds="http://schemas.openxmlformats.org/officeDocument/2006/customXml" ds:itemID="{67FA1DAD-F71B-4C9A-9254-C5592BC33837}">
  <ds:schemaRefs/>
</ds:datastoreItem>
</file>

<file path=customXml/itemProps13.xml><?xml version="1.0" encoding="utf-8"?>
<ds:datastoreItem xmlns:ds="http://schemas.openxmlformats.org/officeDocument/2006/customXml" ds:itemID="{1FE8360B-DD37-4689-82AD-63DD85088B14}">
  <ds:schemaRefs/>
</ds:datastoreItem>
</file>

<file path=customXml/itemProps14.xml><?xml version="1.0" encoding="utf-8"?>
<ds:datastoreItem xmlns:ds="http://schemas.openxmlformats.org/officeDocument/2006/customXml" ds:itemID="{B2905CB2-DD98-437C-BF25-9D0217BAC1F6}">
  <ds:schemaRefs/>
</ds:datastoreItem>
</file>

<file path=customXml/itemProps15.xml><?xml version="1.0" encoding="utf-8"?>
<ds:datastoreItem xmlns:ds="http://schemas.openxmlformats.org/officeDocument/2006/customXml" ds:itemID="{6846CD44-ED22-40EC-A472-C783B89ED4E3}">
  <ds:schemaRefs/>
</ds:datastoreItem>
</file>

<file path=customXml/itemProps16.xml><?xml version="1.0" encoding="utf-8"?>
<ds:datastoreItem xmlns:ds="http://schemas.openxmlformats.org/officeDocument/2006/customXml" ds:itemID="{11FAAC39-0A3A-4CC2-A9C1-60940B78AE17}">
  <ds:schemaRefs/>
</ds:datastoreItem>
</file>

<file path=customXml/itemProps17.xml><?xml version="1.0" encoding="utf-8"?>
<ds:datastoreItem xmlns:ds="http://schemas.openxmlformats.org/officeDocument/2006/customXml" ds:itemID="{64180391-0510-42C1-9544-5E6D0A3294CC}">
  <ds:schemaRefs/>
</ds:datastoreItem>
</file>

<file path=customXml/itemProps18.xml><?xml version="1.0" encoding="utf-8"?>
<ds:datastoreItem xmlns:ds="http://schemas.openxmlformats.org/officeDocument/2006/customXml" ds:itemID="{820CC16F-DB3F-40D9-8FD1-C3FA3F9A4DB9}">
  <ds:schemaRefs/>
</ds:datastoreItem>
</file>

<file path=customXml/itemProps19.xml><?xml version="1.0" encoding="utf-8"?>
<ds:datastoreItem xmlns:ds="http://schemas.openxmlformats.org/officeDocument/2006/customXml" ds:itemID="{A3FAB7C7-4792-40CE-BA9A-E223926401CF}">
  <ds:schemaRefs/>
</ds:datastoreItem>
</file>

<file path=customXml/itemProps2.xml><?xml version="1.0" encoding="utf-8"?>
<ds:datastoreItem xmlns:ds="http://schemas.openxmlformats.org/officeDocument/2006/customXml" ds:itemID="{3B18D0BC-C536-4A6B-AA7E-126FF68F0620}">
  <ds:schemaRefs/>
</ds:datastoreItem>
</file>

<file path=customXml/itemProps20.xml><?xml version="1.0" encoding="utf-8"?>
<ds:datastoreItem xmlns:ds="http://schemas.openxmlformats.org/officeDocument/2006/customXml" ds:itemID="{1A5E0536-08B3-466E-9989-3A52C367364C}">
  <ds:schemaRefs/>
</ds:datastoreItem>
</file>

<file path=customXml/itemProps21.xml><?xml version="1.0" encoding="utf-8"?>
<ds:datastoreItem xmlns:ds="http://schemas.openxmlformats.org/officeDocument/2006/customXml" ds:itemID="{EAEA2386-650B-407C-B69E-2FA8D032AEC5}">
  <ds:schemaRefs/>
</ds:datastoreItem>
</file>

<file path=customXml/itemProps22.xml><?xml version="1.0" encoding="utf-8"?>
<ds:datastoreItem xmlns:ds="http://schemas.openxmlformats.org/officeDocument/2006/customXml" ds:itemID="{DA4CF2E0-7D45-4D2F-966B-C967F059A3E3}">
  <ds:schemaRefs/>
</ds:datastoreItem>
</file>

<file path=customXml/itemProps23.xml><?xml version="1.0" encoding="utf-8"?>
<ds:datastoreItem xmlns:ds="http://schemas.openxmlformats.org/officeDocument/2006/customXml" ds:itemID="{0D1E4B47-5C9A-4AA5-9937-586CB4B8FA1F}">
  <ds:schemaRefs/>
</ds:datastoreItem>
</file>

<file path=customXml/itemProps24.xml><?xml version="1.0" encoding="utf-8"?>
<ds:datastoreItem xmlns:ds="http://schemas.openxmlformats.org/officeDocument/2006/customXml" ds:itemID="{CEA28E1C-E05E-4CD9-94F0-DBE200048A45}">
  <ds:schemaRefs/>
</ds:datastoreItem>
</file>

<file path=customXml/itemProps25.xml><?xml version="1.0" encoding="utf-8"?>
<ds:datastoreItem xmlns:ds="http://schemas.openxmlformats.org/officeDocument/2006/customXml" ds:itemID="{F4C08C7F-F953-44DE-ACDE-930692BDDB0F}">
  <ds:schemaRefs/>
</ds:datastoreItem>
</file>

<file path=customXml/itemProps26.xml><?xml version="1.0" encoding="utf-8"?>
<ds:datastoreItem xmlns:ds="http://schemas.openxmlformats.org/officeDocument/2006/customXml" ds:itemID="{FBEFE8B6-49EE-402F-9FA0-AE0572AC4D0E}">
  <ds:schemaRefs/>
</ds:datastoreItem>
</file>

<file path=customXml/itemProps27.xml><?xml version="1.0" encoding="utf-8"?>
<ds:datastoreItem xmlns:ds="http://schemas.openxmlformats.org/officeDocument/2006/customXml" ds:itemID="{3C9321BF-ACC7-4FAE-BC7E-BFAF09EB40A2}">
  <ds:schemaRefs/>
</ds:datastoreItem>
</file>

<file path=customXml/itemProps28.xml><?xml version="1.0" encoding="utf-8"?>
<ds:datastoreItem xmlns:ds="http://schemas.openxmlformats.org/officeDocument/2006/customXml" ds:itemID="{7DDECC20-5E1A-463B-A22B-528B5A34947A}">
  <ds:schemaRefs/>
</ds:datastoreItem>
</file>

<file path=customXml/itemProps29.xml><?xml version="1.0" encoding="utf-8"?>
<ds:datastoreItem xmlns:ds="http://schemas.openxmlformats.org/officeDocument/2006/customXml" ds:itemID="{618B8F5B-3745-4405-A30D-F404E955F8DA}">
  <ds:schemaRefs/>
</ds:datastoreItem>
</file>

<file path=customXml/itemProps3.xml><?xml version="1.0" encoding="utf-8"?>
<ds:datastoreItem xmlns:ds="http://schemas.openxmlformats.org/officeDocument/2006/customXml" ds:itemID="{02E7CCCE-613B-4CED-B813-E473EA1E01B2}">
  <ds:schemaRefs/>
</ds:datastoreItem>
</file>

<file path=customXml/itemProps30.xml><?xml version="1.0" encoding="utf-8"?>
<ds:datastoreItem xmlns:ds="http://schemas.openxmlformats.org/officeDocument/2006/customXml" ds:itemID="{FEB336AD-412E-4A6A-BBCC-D419DF141969}">
  <ds:schemaRefs/>
</ds:datastoreItem>
</file>

<file path=customXml/itemProps31.xml><?xml version="1.0" encoding="utf-8"?>
<ds:datastoreItem xmlns:ds="http://schemas.openxmlformats.org/officeDocument/2006/customXml" ds:itemID="{FE510A6A-FCCE-4142-B6FA-C29203400196}">
  <ds:schemaRefs/>
</ds:datastoreItem>
</file>

<file path=customXml/itemProps32.xml><?xml version="1.0" encoding="utf-8"?>
<ds:datastoreItem xmlns:ds="http://schemas.openxmlformats.org/officeDocument/2006/customXml" ds:itemID="{183F96AC-61F9-4676-AB9B-DCED0556B084}">
  <ds:schemaRefs/>
</ds:datastoreItem>
</file>

<file path=customXml/itemProps33.xml><?xml version="1.0" encoding="utf-8"?>
<ds:datastoreItem xmlns:ds="http://schemas.openxmlformats.org/officeDocument/2006/customXml" ds:itemID="{7D0610F1-4D91-445F-8723-2AF65317A9BF}">
  <ds:schemaRefs/>
</ds:datastoreItem>
</file>

<file path=customXml/itemProps34.xml><?xml version="1.0" encoding="utf-8"?>
<ds:datastoreItem xmlns:ds="http://schemas.openxmlformats.org/officeDocument/2006/customXml" ds:itemID="{05DC2B94-7C1B-4C14-83B0-9CD2A82C27E0}">
  <ds:schemaRefs/>
</ds:datastoreItem>
</file>

<file path=customXml/itemProps35.xml><?xml version="1.0" encoding="utf-8"?>
<ds:datastoreItem xmlns:ds="http://schemas.openxmlformats.org/officeDocument/2006/customXml" ds:itemID="{FA64DCD2-0D8E-46B7-B0BB-15D7B3B74A4D}">
  <ds:schemaRefs/>
</ds:datastoreItem>
</file>

<file path=customXml/itemProps36.xml><?xml version="1.0" encoding="utf-8"?>
<ds:datastoreItem xmlns:ds="http://schemas.openxmlformats.org/officeDocument/2006/customXml" ds:itemID="{1334258C-C3E7-4029-A615-C886A240FB15}">
  <ds:schemaRefs/>
</ds:datastoreItem>
</file>

<file path=customXml/itemProps37.xml><?xml version="1.0" encoding="utf-8"?>
<ds:datastoreItem xmlns:ds="http://schemas.openxmlformats.org/officeDocument/2006/customXml" ds:itemID="{46BDC443-BFC3-4518-BA20-9B383310200D}">
  <ds:schemaRefs/>
</ds:datastoreItem>
</file>

<file path=customXml/itemProps38.xml><?xml version="1.0" encoding="utf-8"?>
<ds:datastoreItem xmlns:ds="http://schemas.openxmlformats.org/officeDocument/2006/customXml" ds:itemID="{BA26A8C3-C97D-4665-93B3-D107FAB0912B}">
  <ds:schemaRefs/>
</ds:datastoreItem>
</file>

<file path=customXml/itemProps4.xml><?xml version="1.0" encoding="utf-8"?>
<ds:datastoreItem xmlns:ds="http://schemas.openxmlformats.org/officeDocument/2006/customXml" ds:itemID="{8264F0D5-E66B-4C9D-B311-C8FFBDC2B05D}">
  <ds:schemaRefs/>
</ds:datastoreItem>
</file>

<file path=customXml/itemProps5.xml><?xml version="1.0" encoding="utf-8"?>
<ds:datastoreItem xmlns:ds="http://schemas.openxmlformats.org/officeDocument/2006/customXml" ds:itemID="{1B35FC38-D3A9-49E6-82EF-2C06410467B1}">
  <ds:schemaRefs/>
</ds:datastoreItem>
</file>

<file path=customXml/itemProps6.xml><?xml version="1.0" encoding="utf-8"?>
<ds:datastoreItem xmlns:ds="http://schemas.openxmlformats.org/officeDocument/2006/customXml" ds:itemID="{35E4A250-F1C5-443F-8962-507CE885FAAE}">
  <ds:schemaRefs/>
</ds:datastoreItem>
</file>

<file path=customXml/itemProps7.xml><?xml version="1.0" encoding="utf-8"?>
<ds:datastoreItem xmlns:ds="http://schemas.openxmlformats.org/officeDocument/2006/customXml" ds:itemID="{D0DD8A4D-4D39-40DF-BF4F-8EED477DAA5A}">
  <ds:schemaRefs/>
</ds:datastoreItem>
</file>

<file path=customXml/itemProps8.xml><?xml version="1.0" encoding="utf-8"?>
<ds:datastoreItem xmlns:ds="http://schemas.openxmlformats.org/officeDocument/2006/customXml" ds:itemID="{8AF0E7AA-89B4-4454-9325-5B5C4957BD3F}">
  <ds:schemaRefs/>
</ds:datastoreItem>
</file>

<file path=customXml/itemProps9.xml><?xml version="1.0" encoding="utf-8"?>
<ds:datastoreItem xmlns:ds="http://schemas.openxmlformats.org/officeDocument/2006/customXml" ds:itemID="{1984A50C-D6FB-436D-A20C-5A17E8350797}">
  <ds:schemaRefs/>
</ds:datastoreItem>
</file>

<file path=docProps/app.xml><?xml version="1.0" encoding="utf-8"?>
<Properties xmlns="http://schemas.openxmlformats.org/officeDocument/2006/extended-properties" xmlns:vt="http://schemas.openxmlformats.org/officeDocument/2006/docPropsVTypes">
  <Template>blank</Template>
  <TotalTime>1624</TotalTime>
  <Words>1629</Words>
  <Application>Microsoft Office PowerPoint</Application>
  <PresentationFormat>Custom</PresentationFormat>
  <Paragraphs>222</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Aptos ExtraBold</vt:lpstr>
      <vt:lpstr>Arial</vt:lpstr>
      <vt:lpstr>Calibri</vt:lpstr>
      <vt:lpstr>Neo Sans Pro</vt:lpstr>
      <vt:lpstr>Sanomat Alt Extrabold</vt:lpstr>
      <vt:lpstr>Verdana</vt:lpstr>
      <vt:lpstr>Blank</vt:lpstr>
      <vt:lpstr>1_Blank</vt:lpstr>
      <vt:lpstr>CUU 13. maj 2024</vt:lpstr>
      <vt:lpstr>CUU 13. maj 2024 </vt:lpstr>
      <vt:lpstr>Sektordimensionering  </vt:lpstr>
      <vt:lpstr>Sektordimensionering af akademisk bacheloruddannelser  </vt:lpstr>
      <vt:lpstr>PowerPoint Presentation</vt:lpstr>
      <vt:lpstr>Konsekvenser og muligheder for DTU </vt:lpstr>
      <vt:lpstr>Studiestart 2024</vt:lpstr>
      <vt:lpstr>PowerPoint Presentation</vt:lpstr>
      <vt:lpstr>PowerPoint Presentation</vt:lpstr>
      <vt:lpstr>PowerPoint Presentation</vt:lpstr>
      <vt:lpstr>Spørgsmål?</vt:lpstr>
      <vt:lpstr>Hvorfor vil vi gerne have studerende på campus? </vt:lpstr>
      <vt:lpstr>Situationen på udvalgte indledende kurser</vt:lpstr>
      <vt:lpstr>To spor i tiden</vt:lpstr>
      <vt:lpstr>DTU Strategi 2020-2025</vt:lpstr>
      <vt:lpstr>Uddannelsespolitikkens holdninger</vt:lpstr>
      <vt:lpstr>Hvad med dannelsesbegrebet på DTU?  Uddannelse på DTU er en personlig udvikling for den enkelte studerende, der opnår arbejdsrelevante, sociale og personlige kompetencer. DTU betragter ingeniøruddannelsen som identitetsskabende og af livslang betydning for den enkelte studerende.</vt:lpstr>
      <vt:lpstr>Et (ufuldstændigt) udpluk af digitaliseringens indtog på DTU</vt:lpstr>
      <vt:lpstr>To spor i tiden</vt:lpstr>
      <vt:lpstr>PowerPoint Presentation</vt:lpstr>
      <vt:lpstr>PowerPoint Presentation</vt:lpstr>
      <vt:lpstr>  Eventuelt  </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Kyhse Bisgaard</dc:creator>
  <cp:lastModifiedBy>Kit Bjerregaard Sørensen</cp:lastModifiedBy>
  <cp:revision>85</cp:revision>
  <cp:lastPrinted>2024-01-09T12:54:31Z</cp:lastPrinted>
  <dcterms:created xsi:type="dcterms:W3CDTF">2023-08-27T18:34:05Z</dcterms:created>
  <dcterms:modified xsi:type="dcterms:W3CDTF">2024-05-13T08:24:39Z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ies>
</file>