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25"/>
    <p:sldMasterId id="2147483678" r:id="rId26"/>
    <p:sldMasterId id="2147483690" r:id="rId27"/>
    <p:sldMasterId id="2147483702" r:id="rId28"/>
  </p:sldMasterIdLst>
  <p:notesMasterIdLst>
    <p:notesMasterId r:id="rId64"/>
  </p:notesMasterIdLst>
  <p:handoutMasterIdLst>
    <p:handoutMasterId r:id="rId65"/>
  </p:handoutMasterIdLst>
  <p:sldIdLst>
    <p:sldId id="256" r:id="rId29"/>
    <p:sldId id="276" r:id="rId30"/>
    <p:sldId id="260" r:id="rId31"/>
    <p:sldId id="296" r:id="rId32"/>
    <p:sldId id="304" r:id="rId33"/>
    <p:sldId id="312" r:id="rId34"/>
    <p:sldId id="313" r:id="rId35"/>
    <p:sldId id="310" r:id="rId36"/>
    <p:sldId id="311" r:id="rId37"/>
    <p:sldId id="299" r:id="rId38"/>
    <p:sldId id="314" r:id="rId39"/>
    <p:sldId id="307" r:id="rId40"/>
    <p:sldId id="315" r:id="rId41"/>
    <p:sldId id="309" r:id="rId42"/>
    <p:sldId id="316" r:id="rId43"/>
    <p:sldId id="308" r:id="rId44"/>
    <p:sldId id="306" r:id="rId45"/>
    <p:sldId id="300" r:id="rId46"/>
    <p:sldId id="257" r:id="rId47"/>
    <p:sldId id="277" r:id="rId48"/>
    <p:sldId id="261" r:id="rId49"/>
    <p:sldId id="266" r:id="rId50"/>
    <p:sldId id="264" r:id="rId51"/>
    <p:sldId id="271" r:id="rId52"/>
    <p:sldId id="278" r:id="rId53"/>
    <p:sldId id="279" r:id="rId54"/>
    <p:sldId id="281" r:id="rId55"/>
    <p:sldId id="282" r:id="rId56"/>
    <p:sldId id="275" r:id="rId57"/>
    <p:sldId id="280" r:id="rId58"/>
    <p:sldId id="283" r:id="rId59"/>
    <p:sldId id="303" r:id="rId60"/>
    <p:sldId id="269" r:id="rId61"/>
    <p:sldId id="295" r:id="rId62"/>
    <p:sldId id="301" r:id="rId63"/>
  </p:sldIdLst>
  <p:sldSz cx="12190413" cy="6858000"/>
  <p:notesSz cx="6858000" cy="9144000"/>
  <p:custDataLst>
    <p:tags r:id="rId66"/>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0000"/>
    <a:srgbClr val="000000"/>
    <a:srgbClr val="FFCC00"/>
    <a:srgbClr val="FF6600"/>
    <a:srgbClr val="FF0000"/>
    <a:srgbClr val="FF0099"/>
    <a:srgbClr val="CC3399"/>
    <a:srgbClr val="660066"/>
    <a:srgbClr val="66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0903" autoAdjust="0"/>
  </p:normalViewPr>
  <p:slideViewPr>
    <p:cSldViewPr showGuides="1">
      <p:cViewPr varScale="1">
        <p:scale>
          <a:sx n="67" d="100"/>
          <a:sy n="67" d="100"/>
        </p:scale>
        <p:origin x="528" y="56"/>
      </p:cViewPr>
      <p:guideLst/>
    </p:cSldViewPr>
  </p:slideViewPr>
  <p:notesTextViewPr>
    <p:cViewPr>
      <p:scale>
        <a:sx n="100" d="100"/>
        <a:sy n="100" d="100"/>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xml"/><Relationship Id="rId21" Type="http://schemas.openxmlformats.org/officeDocument/2006/relationships/customXml" Target="../customXml/item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tags" Target="tags/tag1.xml"/><Relationship Id="rId5" Type="http://schemas.openxmlformats.org/officeDocument/2006/relationships/customXml" Target="../customXml/item5.xml"/><Relationship Id="rId61" Type="http://schemas.openxmlformats.org/officeDocument/2006/relationships/slide" Target="slides/slide33.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3.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2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presProps" Target="presProps.xml"/><Relationship Id="rId20" Type="http://schemas.openxmlformats.org/officeDocument/2006/relationships/customXml" Target="../customXml/item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4.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customXml" Target="../customXml/item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oleObject" Target="file:///\\ait-pdfs.win.dtu.dk\department\adm\AUS\Intern\Drift\studiestart\STUDIESTARTEN%20-%20TRF\Studiestartsevaluering\Rapporter%20og%20Power%20Point\2024\Sammenligning%20af%20bachelorernes%20og%20diplomingeni&#248;rernes%20samlede%20svarfordel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it-pdfs.win.dtu.dk\department\adm\AUS\Intern\Drift\studiestart\STUDIESTARTEN%20-%20TRF\Studiestartsevaluering\Rapporter%20og%20Power%20Point\2024\Sammenligning%20af%20bachelorernes%20og%20diplomingeni&#248;rernes%20samlede%20svarfordel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ait-pdfs.win.dtu.dk\department\adm\AUS\Intern\Drift\studiestart\STUDIESTARTEN%20-%20TRF\Studiestartsevaluering\Rapporter%20og%20Power%20Point\2024\Sammenligning%20af%20bachelorernes%20og%20diplomingeni&#248;rernes%20samlede%20svarfordeli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it-pdfs.win.dtu.dk\department\adm\AUS\Intern\Drift\studiestart\STUDIESTARTEN%20-%20TRF\Studiestartsevaluering\Rapporter%20og%20Power%20Point\2024\Sammenligning%20af%20bachelorernes%20og%20diplomingeni&#248;rernes%20samlede%20svarfordelin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ait-pdfs.win.dtu.dk\department\adm\AUS\Intern\Drift\studiestart\STUDIESTARTEN%20-%20TRF\Studiestartsevaluering\Rapporter%20og%20Power%20Point\2024\Sammenligning%20af%20bachelorernes%20og%20diplomingeni&#248;rernes%20samlede%20svarfordeling.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ait-pdfs.win.dtu.dk\department\adm\AUS\Intern\Drift\studiestart\STUDIESTARTEN%20-%20TRF\Studiestartsevaluering\Rapporter%20og%20Power%20Point\2024\Sammenligning%20af%20bachelorernes%20og%20diplomingeni&#248;rernes%20samlede%20svarfordelin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ait-pdfs.win.dtu.dk\department\adm\AUS\Intern\Drift\studiestart\STUDIESTARTEN%20-%20TRF\Studiestartsevaluering\Rapporter%20og%20Power%20Point\2024\Sammenligning%20af%20bachelorernes%20og%20diplomingeni&#248;rernes%20samlede%20svarfordeling.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ait-pdfs.win.dtu.dk\department\adm\AUS\Intern\Drift\studiestart\STUDIESTARTEN%20-%20TRF\Studiestartsevaluering\Rapporter%20og%20Power%20Point\2024\Sammenligning%20af%20bachelorernes%20og%20diplomingeni&#248;rernes%20samlede%20svarfordeling.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Bachelor</c:v>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'Ark1'!$B$6:$D$6</c:f>
              <c:strCache>
                <c:ptCount val="3"/>
                <c:pt idx="0">
                  <c:v>Nej, desværre ikke</c:v>
                </c:pt>
                <c:pt idx="1">
                  <c:v>Det har været ok, men det kunne være bedre</c:v>
                </c:pt>
                <c:pt idx="2">
                  <c:v>Ja, det har jeg</c:v>
                </c:pt>
              </c:strCache>
            </c:strRef>
          </c:cat>
          <c:val>
            <c:numRef>
              <c:f>'Ark1'!$B$7:$D$7</c:f>
              <c:numCache>
                <c:formatCode>0%</c:formatCode>
                <c:ptCount val="3"/>
                <c:pt idx="0">
                  <c:v>0.01</c:v>
                </c:pt>
                <c:pt idx="1">
                  <c:v>0.17</c:v>
                </c:pt>
                <c:pt idx="2">
                  <c:v>0.81</c:v>
                </c:pt>
              </c:numCache>
            </c:numRef>
          </c:val>
          <c:extLst>
            <c:ext xmlns:c16="http://schemas.microsoft.com/office/drawing/2014/chart" uri="{C3380CC4-5D6E-409C-BE32-E72D297353CC}">
              <c16:uniqueId val="{00000000-8A88-4577-B8D4-A7834F7CA6EF}"/>
            </c:ext>
          </c:extLst>
        </c:ser>
        <c:ser>
          <c:idx val="1"/>
          <c:order val="1"/>
          <c:tx>
            <c:v>Diplomingeniør</c:v>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'Ark1'!$B$6:$D$6</c:f>
              <c:strCache>
                <c:ptCount val="3"/>
                <c:pt idx="0">
                  <c:v>Nej, desværre ikke</c:v>
                </c:pt>
                <c:pt idx="1">
                  <c:v>Det har været ok, men det kunne være bedre</c:v>
                </c:pt>
                <c:pt idx="2">
                  <c:v>Ja, det har jeg</c:v>
                </c:pt>
              </c:strCache>
            </c:strRef>
          </c:cat>
          <c:val>
            <c:numRef>
              <c:f>'Ark1'!$B$8:$D$8</c:f>
              <c:numCache>
                <c:formatCode>0%</c:formatCode>
                <c:ptCount val="3"/>
                <c:pt idx="0">
                  <c:v>0.02</c:v>
                </c:pt>
                <c:pt idx="1">
                  <c:v>0.22</c:v>
                </c:pt>
                <c:pt idx="2">
                  <c:v>0.76</c:v>
                </c:pt>
              </c:numCache>
            </c:numRef>
          </c:val>
          <c:extLst>
            <c:ext xmlns:c16="http://schemas.microsoft.com/office/drawing/2014/chart" uri="{C3380CC4-5D6E-409C-BE32-E72D297353CC}">
              <c16:uniqueId val="{00000001-8A88-4577-B8D4-A7834F7CA6EF}"/>
            </c:ext>
          </c:extLst>
        </c:ser>
        <c:dLbls>
          <c:showLegendKey val="0"/>
          <c:showVal val="0"/>
          <c:showCatName val="0"/>
          <c:showSerName val="0"/>
          <c:showPercent val="0"/>
          <c:showBubbleSize val="0"/>
        </c:dLbls>
        <c:gapWidth val="219"/>
        <c:overlap val="-27"/>
        <c:axId val="1263919135"/>
        <c:axId val="1263947935"/>
      </c:barChart>
      <c:catAx>
        <c:axId val="1263919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63947935"/>
        <c:crosses val="autoZero"/>
        <c:auto val="1"/>
        <c:lblAlgn val="ctr"/>
        <c:lblOffset val="100"/>
        <c:noMultiLvlLbl val="0"/>
      </c:catAx>
      <c:valAx>
        <c:axId val="12639479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26391913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'Ark1'!$A$169</c:f>
              <c:strCache>
                <c:ptCount val="1"/>
                <c:pt idx="0">
                  <c:v>Bachelor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'Ark1'!$B$168:$E$168</c:f>
              <c:strCache>
                <c:ptCount val="4"/>
                <c:pt idx="0">
                  <c:v>Helt uenig</c:v>
                </c:pt>
                <c:pt idx="1">
                  <c:v>Uenig</c:v>
                </c:pt>
                <c:pt idx="2">
                  <c:v>Enig</c:v>
                </c:pt>
                <c:pt idx="3">
                  <c:v>Helt enig</c:v>
                </c:pt>
              </c:strCache>
            </c:strRef>
          </c:cat>
          <c:val>
            <c:numRef>
              <c:f>'Ark1'!$B$169:$E$169</c:f>
              <c:numCache>
                <c:formatCode>0%</c:formatCode>
                <c:ptCount val="4"/>
                <c:pt idx="0">
                  <c:v>0.01</c:v>
                </c:pt>
                <c:pt idx="1">
                  <c:v>7.0000000000000007E-2</c:v>
                </c:pt>
                <c:pt idx="2">
                  <c:v>0.42</c:v>
                </c:pt>
                <c:pt idx="3">
                  <c:v>0.51</c:v>
                </c:pt>
              </c:numCache>
            </c:numRef>
          </c:val>
          <c:extLst>
            <c:ext xmlns:c16="http://schemas.microsoft.com/office/drawing/2014/chart" uri="{C3380CC4-5D6E-409C-BE32-E72D297353CC}">
              <c16:uniqueId val="{00000000-9910-4EB4-BE3C-9371399A798F}"/>
            </c:ext>
          </c:extLst>
        </c:ser>
        <c:ser>
          <c:idx val="1"/>
          <c:order val="1"/>
          <c:tx>
            <c:strRef>
              <c:f>'Ark1'!$A$170</c:f>
              <c:strCache>
                <c:ptCount val="1"/>
                <c:pt idx="0">
                  <c:v>Diplomingeniør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'Ark1'!$B$168:$E$168</c:f>
              <c:strCache>
                <c:ptCount val="4"/>
                <c:pt idx="0">
                  <c:v>Helt uenig</c:v>
                </c:pt>
                <c:pt idx="1">
                  <c:v>Uenig</c:v>
                </c:pt>
                <c:pt idx="2">
                  <c:v>Enig</c:v>
                </c:pt>
                <c:pt idx="3">
                  <c:v>Helt enig</c:v>
                </c:pt>
              </c:strCache>
            </c:strRef>
          </c:cat>
          <c:val>
            <c:numRef>
              <c:f>'Ark1'!$B$170:$E$170</c:f>
              <c:numCache>
                <c:formatCode>0%</c:formatCode>
                <c:ptCount val="4"/>
                <c:pt idx="0">
                  <c:v>0.02</c:v>
                </c:pt>
                <c:pt idx="1">
                  <c:v>0.09</c:v>
                </c:pt>
                <c:pt idx="2">
                  <c:v>0.47</c:v>
                </c:pt>
                <c:pt idx="3">
                  <c:v>0.42</c:v>
                </c:pt>
              </c:numCache>
            </c:numRef>
          </c:val>
          <c:extLst>
            <c:ext xmlns:c16="http://schemas.microsoft.com/office/drawing/2014/chart" uri="{C3380CC4-5D6E-409C-BE32-E72D297353CC}">
              <c16:uniqueId val="{00000001-9910-4EB4-BE3C-9371399A798F}"/>
            </c:ext>
          </c:extLst>
        </c:ser>
        <c:dLbls>
          <c:showLegendKey val="0"/>
          <c:showVal val="0"/>
          <c:showCatName val="0"/>
          <c:showSerName val="0"/>
          <c:showPercent val="0"/>
          <c:showBubbleSize val="0"/>
        </c:dLbls>
        <c:gapWidth val="219"/>
        <c:overlap val="-27"/>
        <c:axId val="195259808"/>
        <c:axId val="195270368"/>
      </c:barChart>
      <c:catAx>
        <c:axId val="195259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95270368"/>
        <c:crosses val="autoZero"/>
        <c:auto val="1"/>
        <c:lblAlgn val="ctr"/>
        <c:lblOffset val="100"/>
        <c:noMultiLvlLbl val="0"/>
      </c:catAx>
      <c:valAx>
        <c:axId val="1952703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952598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'Ark1'!$A$193</c:f>
              <c:strCache>
                <c:ptCount val="1"/>
                <c:pt idx="0">
                  <c:v>Bachelor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'Ark1'!$B$192:$E$192</c:f>
              <c:strCache>
                <c:ptCount val="4"/>
                <c:pt idx="0">
                  <c:v>Helt uenig</c:v>
                </c:pt>
                <c:pt idx="1">
                  <c:v>Uenig</c:v>
                </c:pt>
                <c:pt idx="2">
                  <c:v>Enig</c:v>
                </c:pt>
                <c:pt idx="3">
                  <c:v>Helt enig</c:v>
                </c:pt>
              </c:strCache>
            </c:strRef>
          </c:cat>
          <c:val>
            <c:numRef>
              <c:f>'Ark1'!$B$193:$E$193</c:f>
              <c:numCache>
                <c:formatCode>0%</c:formatCode>
                <c:ptCount val="4"/>
                <c:pt idx="0">
                  <c:v>0.01</c:v>
                </c:pt>
                <c:pt idx="1">
                  <c:v>0.05</c:v>
                </c:pt>
                <c:pt idx="2">
                  <c:v>0.43</c:v>
                </c:pt>
                <c:pt idx="3">
                  <c:v>0.51</c:v>
                </c:pt>
              </c:numCache>
            </c:numRef>
          </c:val>
          <c:extLst>
            <c:ext xmlns:c16="http://schemas.microsoft.com/office/drawing/2014/chart" uri="{C3380CC4-5D6E-409C-BE32-E72D297353CC}">
              <c16:uniqueId val="{00000000-D3F9-4DC2-87F4-0E57278C756E}"/>
            </c:ext>
          </c:extLst>
        </c:ser>
        <c:ser>
          <c:idx val="1"/>
          <c:order val="1"/>
          <c:tx>
            <c:strRef>
              <c:f>'Ark1'!$A$194</c:f>
              <c:strCache>
                <c:ptCount val="1"/>
                <c:pt idx="0">
                  <c:v>Diplomingeniør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'Ark1'!$B$192:$E$192</c:f>
              <c:strCache>
                <c:ptCount val="4"/>
                <c:pt idx="0">
                  <c:v>Helt uenig</c:v>
                </c:pt>
                <c:pt idx="1">
                  <c:v>Uenig</c:v>
                </c:pt>
                <c:pt idx="2">
                  <c:v>Enig</c:v>
                </c:pt>
                <c:pt idx="3">
                  <c:v>Helt enig</c:v>
                </c:pt>
              </c:strCache>
            </c:strRef>
          </c:cat>
          <c:val>
            <c:numRef>
              <c:f>'Ark1'!$B$194:$E$194</c:f>
              <c:numCache>
                <c:formatCode>0%</c:formatCode>
                <c:ptCount val="4"/>
                <c:pt idx="0">
                  <c:v>0.01</c:v>
                </c:pt>
                <c:pt idx="1">
                  <c:v>7.0000000000000007E-2</c:v>
                </c:pt>
                <c:pt idx="2">
                  <c:v>0.5</c:v>
                </c:pt>
                <c:pt idx="3">
                  <c:v>0.42</c:v>
                </c:pt>
              </c:numCache>
            </c:numRef>
          </c:val>
          <c:extLst>
            <c:ext xmlns:c16="http://schemas.microsoft.com/office/drawing/2014/chart" uri="{C3380CC4-5D6E-409C-BE32-E72D297353CC}">
              <c16:uniqueId val="{00000001-D3F9-4DC2-87F4-0E57278C756E}"/>
            </c:ext>
          </c:extLst>
        </c:ser>
        <c:dLbls>
          <c:showLegendKey val="0"/>
          <c:showVal val="0"/>
          <c:showCatName val="0"/>
          <c:showSerName val="0"/>
          <c:showPercent val="0"/>
          <c:showBubbleSize val="0"/>
        </c:dLbls>
        <c:gapWidth val="219"/>
        <c:overlap val="-27"/>
        <c:axId val="1864842943"/>
        <c:axId val="1864853503"/>
      </c:barChart>
      <c:catAx>
        <c:axId val="1864842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64853503"/>
        <c:crosses val="autoZero"/>
        <c:auto val="1"/>
        <c:lblAlgn val="ctr"/>
        <c:lblOffset val="100"/>
        <c:noMultiLvlLbl val="0"/>
      </c:catAx>
      <c:valAx>
        <c:axId val="18648535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6484294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'Ark1'!$A$262</c:f>
              <c:strCache>
                <c:ptCount val="1"/>
                <c:pt idx="0">
                  <c:v>Bachelor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'Ark1'!$B$261:$E$261</c:f>
              <c:strCache>
                <c:ptCount val="4"/>
                <c:pt idx="0">
                  <c:v>Helt uenig</c:v>
                </c:pt>
                <c:pt idx="1">
                  <c:v>Uenig</c:v>
                </c:pt>
                <c:pt idx="2">
                  <c:v>Enig</c:v>
                </c:pt>
                <c:pt idx="3">
                  <c:v>Helt enig</c:v>
                </c:pt>
              </c:strCache>
            </c:strRef>
          </c:cat>
          <c:val>
            <c:numRef>
              <c:f>'Ark1'!$B$262:$E$262</c:f>
              <c:numCache>
                <c:formatCode>0%</c:formatCode>
                <c:ptCount val="4"/>
                <c:pt idx="0">
                  <c:v>0.02</c:v>
                </c:pt>
                <c:pt idx="1">
                  <c:v>0.15</c:v>
                </c:pt>
                <c:pt idx="2">
                  <c:v>0.51</c:v>
                </c:pt>
                <c:pt idx="3">
                  <c:v>0.33</c:v>
                </c:pt>
              </c:numCache>
            </c:numRef>
          </c:val>
          <c:extLst>
            <c:ext xmlns:c16="http://schemas.microsoft.com/office/drawing/2014/chart" uri="{C3380CC4-5D6E-409C-BE32-E72D297353CC}">
              <c16:uniqueId val="{00000000-EC13-4D8B-B3B5-EB9427F58799}"/>
            </c:ext>
          </c:extLst>
        </c:ser>
        <c:ser>
          <c:idx val="1"/>
          <c:order val="1"/>
          <c:tx>
            <c:strRef>
              <c:f>'Ark1'!$A$263</c:f>
              <c:strCache>
                <c:ptCount val="1"/>
                <c:pt idx="0">
                  <c:v>Diplomingeniør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'Ark1'!$B$261:$E$261</c:f>
              <c:strCache>
                <c:ptCount val="4"/>
                <c:pt idx="0">
                  <c:v>Helt uenig</c:v>
                </c:pt>
                <c:pt idx="1">
                  <c:v>Uenig</c:v>
                </c:pt>
                <c:pt idx="2">
                  <c:v>Enig</c:v>
                </c:pt>
                <c:pt idx="3">
                  <c:v>Helt enig</c:v>
                </c:pt>
              </c:strCache>
            </c:strRef>
          </c:cat>
          <c:val>
            <c:numRef>
              <c:f>'Ark1'!$B$263:$E$263</c:f>
              <c:numCache>
                <c:formatCode>0%</c:formatCode>
                <c:ptCount val="4"/>
                <c:pt idx="0">
                  <c:v>0.03</c:v>
                </c:pt>
                <c:pt idx="1">
                  <c:v>0.14000000000000001</c:v>
                </c:pt>
                <c:pt idx="2">
                  <c:v>0.52</c:v>
                </c:pt>
                <c:pt idx="3">
                  <c:v>0.32</c:v>
                </c:pt>
              </c:numCache>
            </c:numRef>
          </c:val>
          <c:extLst>
            <c:ext xmlns:c16="http://schemas.microsoft.com/office/drawing/2014/chart" uri="{C3380CC4-5D6E-409C-BE32-E72D297353CC}">
              <c16:uniqueId val="{00000001-EC13-4D8B-B3B5-EB9427F58799}"/>
            </c:ext>
          </c:extLst>
        </c:ser>
        <c:dLbls>
          <c:showLegendKey val="0"/>
          <c:showVal val="0"/>
          <c:showCatName val="0"/>
          <c:showSerName val="0"/>
          <c:showPercent val="0"/>
          <c:showBubbleSize val="0"/>
        </c:dLbls>
        <c:gapWidth val="219"/>
        <c:overlap val="-27"/>
        <c:axId val="195213728"/>
        <c:axId val="195217088"/>
      </c:barChart>
      <c:catAx>
        <c:axId val="19521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95217088"/>
        <c:crosses val="autoZero"/>
        <c:auto val="1"/>
        <c:lblAlgn val="ctr"/>
        <c:lblOffset val="100"/>
        <c:noMultiLvlLbl val="0"/>
      </c:catAx>
      <c:valAx>
        <c:axId val="195217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95213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'Ark1'!$A$373</c:f>
              <c:strCache>
                <c:ptCount val="1"/>
                <c:pt idx="0">
                  <c:v>Bachelor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'Ark1'!$B$372:$E$372</c:f>
              <c:strCache>
                <c:ptCount val="4"/>
                <c:pt idx="0">
                  <c:v>Helt uenig</c:v>
                </c:pt>
                <c:pt idx="1">
                  <c:v>Uenig</c:v>
                </c:pt>
                <c:pt idx="2">
                  <c:v>Enig</c:v>
                </c:pt>
                <c:pt idx="3">
                  <c:v>Helt enig</c:v>
                </c:pt>
              </c:strCache>
            </c:strRef>
          </c:cat>
          <c:val>
            <c:numRef>
              <c:f>'Ark1'!$B$373:$E$373</c:f>
              <c:numCache>
                <c:formatCode>0%</c:formatCode>
                <c:ptCount val="4"/>
                <c:pt idx="0">
                  <c:v>0.16</c:v>
                </c:pt>
                <c:pt idx="1">
                  <c:v>0.6</c:v>
                </c:pt>
                <c:pt idx="2">
                  <c:v>0.18</c:v>
                </c:pt>
                <c:pt idx="3">
                  <c:v>0.06</c:v>
                </c:pt>
              </c:numCache>
            </c:numRef>
          </c:val>
          <c:extLst>
            <c:ext xmlns:c16="http://schemas.microsoft.com/office/drawing/2014/chart" uri="{C3380CC4-5D6E-409C-BE32-E72D297353CC}">
              <c16:uniqueId val="{00000000-253A-482B-B4DE-C8EDF081CBEF}"/>
            </c:ext>
          </c:extLst>
        </c:ser>
        <c:ser>
          <c:idx val="1"/>
          <c:order val="1"/>
          <c:tx>
            <c:strRef>
              <c:f>'Ark1'!$A$374</c:f>
              <c:strCache>
                <c:ptCount val="1"/>
                <c:pt idx="0">
                  <c:v>Diplomingeniør</c:v>
                </c:pt>
              </c:strCache>
            </c:strRef>
          </c:tx>
          <c:spPr>
            <a:solidFill>
              <a:srgbClr val="FFC000"/>
            </a:solidFill>
            <a:ln>
              <a:solidFill>
                <a:srgbClr val="FFC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'Ark1'!$B$372:$E$372</c:f>
              <c:strCache>
                <c:ptCount val="4"/>
                <c:pt idx="0">
                  <c:v>Helt uenig</c:v>
                </c:pt>
                <c:pt idx="1">
                  <c:v>Uenig</c:v>
                </c:pt>
                <c:pt idx="2">
                  <c:v>Enig</c:v>
                </c:pt>
                <c:pt idx="3">
                  <c:v>Helt enig</c:v>
                </c:pt>
              </c:strCache>
            </c:strRef>
          </c:cat>
          <c:val>
            <c:numRef>
              <c:f>'Ark1'!$B$374:$E$374</c:f>
              <c:numCache>
                <c:formatCode>0%</c:formatCode>
                <c:ptCount val="4"/>
                <c:pt idx="0">
                  <c:v>0.13</c:v>
                </c:pt>
                <c:pt idx="1">
                  <c:v>0.55000000000000004</c:v>
                </c:pt>
                <c:pt idx="2">
                  <c:v>0.22</c:v>
                </c:pt>
                <c:pt idx="3">
                  <c:v>0.1</c:v>
                </c:pt>
              </c:numCache>
            </c:numRef>
          </c:val>
          <c:extLst>
            <c:ext xmlns:c16="http://schemas.microsoft.com/office/drawing/2014/chart" uri="{C3380CC4-5D6E-409C-BE32-E72D297353CC}">
              <c16:uniqueId val="{00000001-253A-482B-B4DE-C8EDF081CBEF}"/>
            </c:ext>
          </c:extLst>
        </c:ser>
        <c:dLbls>
          <c:showLegendKey val="0"/>
          <c:showVal val="0"/>
          <c:showCatName val="0"/>
          <c:showSerName val="0"/>
          <c:showPercent val="0"/>
          <c:showBubbleSize val="0"/>
        </c:dLbls>
        <c:gapWidth val="219"/>
        <c:overlap val="-27"/>
        <c:axId val="195195488"/>
        <c:axId val="195196448"/>
      </c:barChart>
      <c:catAx>
        <c:axId val="19519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95196448"/>
        <c:crosses val="autoZero"/>
        <c:auto val="1"/>
        <c:lblAlgn val="ctr"/>
        <c:lblOffset val="100"/>
        <c:noMultiLvlLbl val="0"/>
      </c:catAx>
      <c:valAx>
        <c:axId val="195196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951954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'Ark1'!$A$394</c:f>
              <c:strCache>
                <c:ptCount val="1"/>
                <c:pt idx="0">
                  <c:v>Bachelor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'Ark1'!$B$393:$E$393</c:f>
              <c:strCache>
                <c:ptCount val="4"/>
                <c:pt idx="0">
                  <c:v>Helt uenig</c:v>
                </c:pt>
                <c:pt idx="1">
                  <c:v>Uenig</c:v>
                </c:pt>
                <c:pt idx="2">
                  <c:v>Enig</c:v>
                </c:pt>
                <c:pt idx="3">
                  <c:v>Helt enig</c:v>
                </c:pt>
              </c:strCache>
            </c:strRef>
          </c:cat>
          <c:val>
            <c:numRef>
              <c:f>'Ark1'!$B$394:$E$394</c:f>
              <c:numCache>
                <c:formatCode>0%</c:formatCode>
                <c:ptCount val="4"/>
                <c:pt idx="0">
                  <c:v>0.05</c:v>
                </c:pt>
                <c:pt idx="1">
                  <c:v>0.37</c:v>
                </c:pt>
                <c:pt idx="2">
                  <c:v>0.39</c:v>
                </c:pt>
                <c:pt idx="3">
                  <c:v>0.19</c:v>
                </c:pt>
              </c:numCache>
            </c:numRef>
          </c:val>
          <c:extLst>
            <c:ext xmlns:c16="http://schemas.microsoft.com/office/drawing/2014/chart" uri="{C3380CC4-5D6E-409C-BE32-E72D297353CC}">
              <c16:uniqueId val="{00000000-D8AC-484D-941F-2D711CD2696F}"/>
            </c:ext>
          </c:extLst>
        </c:ser>
        <c:ser>
          <c:idx val="1"/>
          <c:order val="1"/>
          <c:tx>
            <c:strRef>
              <c:f>'Ark1'!$A$395</c:f>
              <c:strCache>
                <c:ptCount val="1"/>
                <c:pt idx="0">
                  <c:v>Diplomingeniør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'Ark1'!$B$393:$E$393</c:f>
              <c:strCache>
                <c:ptCount val="4"/>
                <c:pt idx="0">
                  <c:v>Helt uenig</c:v>
                </c:pt>
                <c:pt idx="1">
                  <c:v>Uenig</c:v>
                </c:pt>
                <c:pt idx="2">
                  <c:v>Enig</c:v>
                </c:pt>
                <c:pt idx="3">
                  <c:v>Helt enig</c:v>
                </c:pt>
              </c:strCache>
            </c:strRef>
          </c:cat>
          <c:val>
            <c:numRef>
              <c:f>'Ark1'!$B$395:$E$395</c:f>
              <c:numCache>
                <c:formatCode>0%</c:formatCode>
                <c:ptCount val="4"/>
                <c:pt idx="0">
                  <c:v>0.05</c:v>
                </c:pt>
                <c:pt idx="1">
                  <c:v>0.34</c:v>
                </c:pt>
                <c:pt idx="2">
                  <c:v>0.35</c:v>
                </c:pt>
                <c:pt idx="3">
                  <c:v>0.25</c:v>
                </c:pt>
              </c:numCache>
            </c:numRef>
          </c:val>
          <c:extLst>
            <c:ext xmlns:c16="http://schemas.microsoft.com/office/drawing/2014/chart" uri="{C3380CC4-5D6E-409C-BE32-E72D297353CC}">
              <c16:uniqueId val="{00000001-D8AC-484D-941F-2D711CD2696F}"/>
            </c:ext>
          </c:extLst>
        </c:ser>
        <c:dLbls>
          <c:showLegendKey val="0"/>
          <c:showVal val="0"/>
          <c:showCatName val="0"/>
          <c:showSerName val="0"/>
          <c:showPercent val="0"/>
          <c:showBubbleSize val="0"/>
        </c:dLbls>
        <c:gapWidth val="219"/>
        <c:overlap val="-27"/>
        <c:axId val="195279968"/>
        <c:axId val="195290528"/>
      </c:barChart>
      <c:catAx>
        <c:axId val="19527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95290528"/>
        <c:crosses val="autoZero"/>
        <c:auto val="1"/>
        <c:lblAlgn val="ctr"/>
        <c:lblOffset val="100"/>
        <c:noMultiLvlLbl val="0"/>
      </c:catAx>
      <c:valAx>
        <c:axId val="195290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952799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'Ark1'!$A$416</c:f>
              <c:strCache>
                <c:ptCount val="1"/>
                <c:pt idx="0">
                  <c:v>Bachelor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'Ark1'!$B$415:$E$415</c:f>
              <c:strCache>
                <c:ptCount val="4"/>
                <c:pt idx="0">
                  <c:v>Helt uenig</c:v>
                </c:pt>
                <c:pt idx="1">
                  <c:v>Uenig</c:v>
                </c:pt>
                <c:pt idx="2">
                  <c:v>Enig</c:v>
                </c:pt>
                <c:pt idx="3">
                  <c:v>Helt enig</c:v>
                </c:pt>
              </c:strCache>
            </c:strRef>
          </c:cat>
          <c:val>
            <c:numRef>
              <c:f>'Ark1'!$B$416:$E$416</c:f>
              <c:numCache>
                <c:formatCode>0%</c:formatCode>
                <c:ptCount val="4"/>
                <c:pt idx="0">
                  <c:v>0.02</c:v>
                </c:pt>
                <c:pt idx="1">
                  <c:v>0.17</c:v>
                </c:pt>
                <c:pt idx="2">
                  <c:v>0.39</c:v>
                </c:pt>
                <c:pt idx="3">
                  <c:v>0.43</c:v>
                </c:pt>
              </c:numCache>
            </c:numRef>
          </c:val>
          <c:extLst>
            <c:ext xmlns:c16="http://schemas.microsoft.com/office/drawing/2014/chart" uri="{C3380CC4-5D6E-409C-BE32-E72D297353CC}">
              <c16:uniqueId val="{00000000-242A-4EB4-8B4D-9FFF65C0A4B9}"/>
            </c:ext>
          </c:extLst>
        </c:ser>
        <c:ser>
          <c:idx val="1"/>
          <c:order val="1"/>
          <c:tx>
            <c:strRef>
              <c:f>'Ark1'!$A$417</c:f>
              <c:strCache>
                <c:ptCount val="1"/>
                <c:pt idx="0">
                  <c:v>Diplomingeniør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'Ark1'!$B$415:$E$415</c:f>
              <c:strCache>
                <c:ptCount val="4"/>
                <c:pt idx="0">
                  <c:v>Helt uenig</c:v>
                </c:pt>
                <c:pt idx="1">
                  <c:v>Uenig</c:v>
                </c:pt>
                <c:pt idx="2">
                  <c:v>Enig</c:v>
                </c:pt>
                <c:pt idx="3">
                  <c:v>Helt enig</c:v>
                </c:pt>
              </c:strCache>
            </c:strRef>
          </c:cat>
          <c:val>
            <c:numRef>
              <c:f>'Ark1'!$B$417:$E$417</c:f>
              <c:numCache>
                <c:formatCode>0%</c:formatCode>
                <c:ptCount val="4"/>
                <c:pt idx="0">
                  <c:v>0.02</c:v>
                </c:pt>
                <c:pt idx="1">
                  <c:v>0.19</c:v>
                </c:pt>
                <c:pt idx="2">
                  <c:v>0.44</c:v>
                </c:pt>
                <c:pt idx="3">
                  <c:v>0.36</c:v>
                </c:pt>
              </c:numCache>
            </c:numRef>
          </c:val>
          <c:extLst>
            <c:ext xmlns:c16="http://schemas.microsoft.com/office/drawing/2014/chart" uri="{C3380CC4-5D6E-409C-BE32-E72D297353CC}">
              <c16:uniqueId val="{00000001-242A-4EB4-8B4D-9FFF65C0A4B9}"/>
            </c:ext>
          </c:extLst>
        </c:ser>
        <c:dLbls>
          <c:showLegendKey val="0"/>
          <c:showVal val="0"/>
          <c:showCatName val="0"/>
          <c:showSerName val="0"/>
          <c:showPercent val="0"/>
          <c:showBubbleSize val="0"/>
        </c:dLbls>
        <c:gapWidth val="219"/>
        <c:overlap val="-27"/>
        <c:axId val="1858652495"/>
        <c:axId val="1858640015"/>
      </c:barChart>
      <c:catAx>
        <c:axId val="1858652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58640015"/>
        <c:crosses val="autoZero"/>
        <c:auto val="1"/>
        <c:lblAlgn val="ctr"/>
        <c:lblOffset val="100"/>
        <c:noMultiLvlLbl val="0"/>
      </c:catAx>
      <c:valAx>
        <c:axId val="18586400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5865249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'Ark1'!$A$437</c:f>
              <c:strCache>
                <c:ptCount val="1"/>
                <c:pt idx="0">
                  <c:v>Bachelor</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'Ark1'!$B$436:$E$436</c:f>
              <c:strCache>
                <c:ptCount val="4"/>
                <c:pt idx="0">
                  <c:v>Helt uenig</c:v>
                </c:pt>
                <c:pt idx="1">
                  <c:v>Uenig</c:v>
                </c:pt>
                <c:pt idx="2">
                  <c:v>Enig</c:v>
                </c:pt>
                <c:pt idx="3">
                  <c:v>Helt enig</c:v>
                </c:pt>
              </c:strCache>
            </c:strRef>
          </c:cat>
          <c:val>
            <c:numRef>
              <c:f>'Ark1'!$B$437:$E$437</c:f>
              <c:numCache>
                <c:formatCode>0%</c:formatCode>
                <c:ptCount val="4"/>
                <c:pt idx="0">
                  <c:v>0.16</c:v>
                </c:pt>
                <c:pt idx="1">
                  <c:v>0.42</c:v>
                </c:pt>
                <c:pt idx="2">
                  <c:v>0.3</c:v>
                </c:pt>
                <c:pt idx="3">
                  <c:v>0.12</c:v>
                </c:pt>
              </c:numCache>
            </c:numRef>
          </c:val>
          <c:extLst>
            <c:ext xmlns:c16="http://schemas.microsoft.com/office/drawing/2014/chart" uri="{C3380CC4-5D6E-409C-BE32-E72D297353CC}">
              <c16:uniqueId val="{00000000-DF12-4007-9F8B-5952DE1019A0}"/>
            </c:ext>
          </c:extLst>
        </c:ser>
        <c:ser>
          <c:idx val="1"/>
          <c:order val="1"/>
          <c:tx>
            <c:strRef>
              <c:f>'Ark1'!$A$438</c:f>
              <c:strCache>
                <c:ptCount val="1"/>
                <c:pt idx="0">
                  <c:v>Diplomingeniør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'Ark1'!$B$436:$E$436</c:f>
              <c:strCache>
                <c:ptCount val="4"/>
                <c:pt idx="0">
                  <c:v>Helt uenig</c:v>
                </c:pt>
                <c:pt idx="1">
                  <c:v>Uenig</c:v>
                </c:pt>
                <c:pt idx="2">
                  <c:v>Enig</c:v>
                </c:pt>
                <c:pt idx="3">
                  <c:v>Helt enig</c:v>
                </c:pt>
              </c:strCache>
            </c:strRef>
          </c:cat>
          <c:val>
            <c:numRef>
              <c:f>'Ark1'!$B$438:$E$438</c:f>
              <c:numCache>
                <c:formatCode>0%</c:formatCode>
                <c:ptCount val="4"/>
                <c:pt idx="0">
                  <c:v>0.15</c:v>
                </c:pt>
                <c:pt idx="1">
                  <c:v>0.45</c:v>
                </c:pt>
                <c:pt idx="2">
                  <c:v>0.26</c:v>
                </c:pt>
                <c:pt idx="3">
                  <c:v>0.14000000000000001</c:v>
                </c:pt>
              </c:numCache>
            </c:numRef>
          </c:val>
          <c:extLst>
            <c:ext xmlns:c16="http://schemas.microsoft.com/office/drawing/2014/chart" uri="{C3380CC4-5D6E-409C-BE32-E72D297353CC}">
              <c16:uniqueId val="{00000001-DF12-4007-9F8B-5952DE1019A0}"/>
            </c:ext>
          </c:extLst>
        </c:ser>
        <c:dLbls>
          <c:showLegendKey val="0"/>
          <c:showVal val="0"/>
          <c:showCatName val="0"/>
          <c:showSerName val="0"/>
          <c:showPercent val="0"/>
          <c:showBubbleSize val="0"/>
        </c:dLbls>
        <c:gapWidth val="219"/>
        <c:overlap val="-27"/>
        <c:axId val="1864801183"/>
        <c:axId val="1864817023"/>
      </c:barChart>
      <c:catAx>
        <c:axId val="186480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64817023"/>
        <c:crosses val="autoZero"/>
        <c:auto val="1"/>
        <c:lblAlgn val="ctr"/>
        <c:lblOffset val="100"/>
        <c:noMultiLvlLbl val="0"/>
      </c:catAx>
      <c:valAx>
        <c:axId val="18648170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864801183"/>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34BB09-483B-4C4B-A5A4-C02A22055B01}" type="slidenum">
              <a:rPr lang="da-DK" smtClean="0"/>
              <a:pPr/>
              <a:t>1</a:t>
            </a:fld>
            <a:endParaRPr lang="da-DK" dirty="0"/>
          </a:p>
        </p:txBody>
      </p:sp>
    </p:spTree>
    <p:extLst>
      <p:ext uri="{BB962C8B-B14F-4D97-AF65-F5344CB8AC3E}">
        <p14:creationId xmlns:p14="http://schemas.microsoft.com/office/powerpoint/2010/main" val="6052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906357" y="4459264"/>
            <a:ext cx="4984962" cy="4466987"/>
          </a:xfrm>
        </p:spPr>
        <p:txBody>
          <a:bodyPr/>
          <a:lstStyle/>
          <a:p>
            <a:endParaRPr lang="en-US" sz="1100" kern="0" dirty="0"/>
          </a:p>
        </p:txBody>
      </p:sp>
      <p:sp>
        <p:nvSpPr>
          <p:cNvPr id="4" name="Pladsholder til dato 3">
            <a:extLst>
              <a:ext uri="{FF2B5EF4-FFF2-40B4-BE49-F238E27FC236}">
                <a16:creationId xmlns:a16="http://schemas.microsoft.com/office/drawing/2014/main" id="{611E8089-ED33-12B2-52DB-68CEA84CEACF}"/>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37AFCB-FCFC-45CD-ADB5-A1768D054052}"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24772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AE2F-220F-70CA-9879-7444843EAF1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534A1E7-3178-C2A5-B85E-6113981A632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32E4D84-6B50-6D8A-63AC-B6C99A4C8D35}"/>
              </a:ext>
            </a:extLst>
          </p:cNvPr>
          <p:cNvSpPr>
            <a:spLocks noGrp="1"/>
          </p:cNvSpPr>
          <p:nvPr>
            <p:ph type="body" idx="1"/>
          </p:nvPr>
        </p:nvSpPr>
        <p:spPr>
          <a:xfrm>
            <a:off x="906357" y="4459264"/>
            <a:ext cx="4984962" cy="4466987"/>
          </a:xfrm>
        </p:spPr>
        <p:txBody>
          <a:bodyPr/>
          <a:lstStyle/>
          <a:p>
            <a:endParaRPr lang="en-US" sz="1100" kern="0" dirty="0"/>
          </a:p>
        </p:txBody>
      </p:sp>
      <p:sp>
        <p:nvSpPr>
          <p:cNvPr id="4" name="Pladsholder til dato 3">
            <a:extLst>
              <a:ext uri="{FF2B5EF4-FFF2-40B4-BE49-F238E27FC236}">
                <a16:creationId xmlns:a16="http://schemas.microsoft.com/office/drawing/2014/main" id="{8DAB7A33-031C-C88B-4BE6-47F9F80412AB}"/>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1C5B301-6B47-4763-98EA-A6DCF48CFB3E}"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4104818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906357" y="4459264"/>
            <a:ext cx="4984962" cy="4466987"/>
          </a:xfrm>
        </p:spPr>
        <p:txBody>
          <a:bodyPr/>
          <a:lstStyle/>
          <a:p>
            <a:endParaRPr lang="da-DK" dirty="0"/>
          </a:p>
        </p:txBody>
      </p:sp>
      <p:sp>
        <p:nvSpPr>
          <p:cNvPr id="4" name="Pladsholder til dato 3">
            <a:extLst>
              <a:ext uri="{FF2B5EF4-FFF2-40B4-BE49-F238E27FC236}">
                <a16:creationId xmlns:a16="http://schemas.microsoft.com/office/drawing/2014/main" id="{F897C724-2A79-5822-3D37-CD0E2B73CAE7}"/>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271EFF6-EFC7-421A-B42E-5C6A6FBF369B}"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17012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B92D-3B6E-7826-B4FB-A4F35C9A821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26E83F8-3823-2B6C-613F-8E4FDA33FE1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D2F0575-ECC0-4743-4C3D-5D0452BF992D}"/>
              </a:ext>
            </a:extLst>
          </p:cNvPr>
          <p:cNvSpPr>
            <a:spLocks noGrp="1"/>
          </p:cNvSpPr>
          <p:nvPr>
            <p:ph type="body" idx="1"/>
          </p:nvPr>
        </p:nvSpPr>
        <p:spPr>
          <a:xfrm>
            <a:off x="906357" y="4459264"/>
            <a:ext cx="4984962" cy="4466987"/>
          </a:xfrm>
        </p:spPr>
        <p:txBody>
          <a:bodyPr/>
          <a:lstStyle/>
          <a:p>
            <a:endParaRPr lang="da-DK" dirty="0"/>
          </a:p>
        </p:txBody>
      </p:sp>
      <p:sp>
        <p:nvSpPr>
          <p:cNvPr id="4" name="Pladsholder til dato 3">
            <a:extLst>
              <a:ext uri="{FF2B5EF4-FFF2-40B4-BE49-F238E27FC236}">
                <a16:creationId xmlns:a16="http://schemas.microsoft.com/office/drawing/2014/main" id="{92E9198D-85A7-62CB-BAA1-03C2271A9B87}"/>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6E2019A-CE91-4B97-92B1-B5938CAE2285}"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87793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D4D7-32D5-A1E6-FA89-3C64DC4DCEB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DA67F18-A357-3B3C-B7C9-C1332560FF3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E0C708A-674A-7825-59AC-D77C6A0F10A7}"/>
              </a:ext>
            </a:extLst>
          </p:cNvPr>
          <p:cNvSpPr>
            <a:spLocks noGrp="1"/>
          </p:cNvSpPr>
          <p:nvPr>
            <p:ph type="body" idx="1"/>
          </p:nvPr>
        </p:nvSpPr>
        <p:spPr>
          <a:xfrm>
            <a:off x="906357" y="4459264"/>
            <a:ext cx="4984962" cy="4466987"/>
          </a:xfrm>
        </p:spPr>
        <p:txBody>
          <a:bodyPr/>
          <a:lstStyle/>
          <a:p>
            <a:endParaRPr lang="en-GB" b="1" i="1" dirty="0"/>
          </a:p>
          <a:p>
            <a:endParaRPr lang="en-US" dirty="0"/>
          </a:p>
        </p:txBody>
      </p:sp>
      <p:sp>
        <p:nvSpPr>
          <p:cNvPr id="4" name="Pladsholder til dato 3">
            <a:extLst>
              <a:ext uri="{FF2B5EF4-FFF2-40B4-BE49-F238E27FC236}">
                <a16:creationId xmlns:a16="http://schemas.microsoft.com/office/drawing/2014/main" id="{32C37683-8799-2AD6-5A9F-48A86F933A03}"/>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560BFC-BDF5-43FC-BC74-DA93B2E74FCE}"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3643203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i="0" u="none" strike="noStrike" baseline="0" dirty="0">
                <a:solidFill>
                  <a:schemeClr val="tx1"/>
                </a:solidFill>
                <a:effectLst/>
              </a:rPr>
              <a:t>Det er fx information om skema, køb af bøger, set undervisningslokale.</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802013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baseline="0" dirty="0">
                <a:effectLst/>
              </a:rPr>
              <a:t>Det er fx introduktion til, hvordan uddannelsen er bygget op og hvilke kurser de studerende skal have på første semester.</a:t>
            </a:r>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056333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sz="1200" dirty="0"/>
              <a:t>Knap en fjerdedel af bachelorerne og tredjedel</a:t>
            </a:r>
            <a:r>
              <a:rPr lang="da-DK" sz="1200" baseline="-25000" dirty="0"/>
              <a:t> </a:t>
            </a:r>
            <a:r>
              <a:rPr lang="da-DK" sz="1200" dirty="0"/>
              <a:t>af diplomingeniørerne ville gerne have haft flere faglige aktiviteter.</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4275034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Over halvdelen</a:t>
            </a:r>
            <a:r>
              <a:rPr lang="da-DK" sz="1200" dirty="0"/>
              <a:t> af bachelorerne og diplomingeniørerne ville gerne have haft flere </a:t>
            </a:r>
            <a:r>
              <a:rPr lang="da-DK" dirty="0"/>
              <a:t>sociale</a:t>
            </a:r>
            <a:r>
              <a:rPr lang="da-DK" sz="1200" dirty="0"/>
              <a:t> aktiviteter.</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404240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80% af diplomingeniørerne og 82% af bachelorerne ville gerne have haft mere tid sammen med studerende fra egen retning.</a:t>
            </a:r>
          </a:p>
        </p:txBody>
      </p:sp>
      <p:sp>
        <p:nvSpPr>
          <p:cNvPr id="4" name="Pladsholder til sli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73757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a:extLst>
              <a:ext uri="{FF2B5EF4-FFF2-40B4-BE49-F238E27FC236}">
                <a16:creationId xmlns:a16="http://schemas.microsoft.com/office/drawing/2014/main" id="{ED7F5C22-5E33-BE2E-C20D-701904D76D73}"/>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97C3B6-B106-4D29-B14F-A48A0CC1544C}"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4121459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Cirka 40% af de studerende ville gerne have haft mere tid sammen studerende fra andre retninger.</a:t>
            </a:r>
          </a:p>
        </p:txBody>
      </p:sp>
      <p:sp>
        <p:nvSpPr>
          <p:cNvPr id="4" name="Pladsholder til slidenumm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3403284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A9B10-E152-3058-9448-EB3EFF74EF4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F32178C-A8F6-990B-9376-70D4B29B53C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050B1E7-E99C-31F2-5CE0-BEA16683A990}"/>
              </a:ext>
            </a:extLst>
          </p:cNvPr>
          <p:cNvSpPr>
            <a:spLocks noGrp="1"/>
          </p:cNvSpPr>
          <p:nvPr>
            <p:ph type="body" idx="1"/>
          </p:nvPr>
        </p:nvSpPr>
        <p:spPr>
          <a:xfrm>
            <a:off x="906357" y="4459264"/>
            <a:ext cx="4984962" cy="4466987"/>
          </a:xfrm>
        </p:spPr>
        <p:txBody>
          <a:bodyPr/>
          <a:lstStyle/>
          <a:p>
            <a:endParaRPr lang="en-GB" b="1" i="1" dirty="0"/>
          </a:p>
          <a:p>
            <a:endParaRPr lang="en-US" dirty="0"/>
          </a:p>
        </p:txBody>
      </p:sp>
      <p:sp>
        <p:nvSpPr>
          <p:cNvPr id="4" name="Pladsholder til dato 3">
            <a:extLst>
              <a:ext uri="{FF2B5EF4-FFF2-40B4-BE49-F238E27FC236}">
                <a16:creationId xmlns:a16="http://schemas.microsoft.com/office/drawing/2014/main" id="{FAB2535D-0337-7577-8B86-567E251B2E90}"/>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12FED86-F8B1-4BC8-9284-D0C7F7A47F19}"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65820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a:xfrm>
            <a:off x="906357" y="4459264"/>
            <a:ext cx="4984962" cy="4466987"/>
          </a:xfrm>
        </p:spPr>
        <p:txBody>
          <a:bodyPr/>
          <a:lstStyle/>
          <a:p>
            <a:endParaRPr lang="en-GB" b="1" i="1" dirty="0"/>
          </a:p>
          <a:p>
            <a:endParaRPr lang="en-US" dirty="0"/>
          </a:p>
        </p:txBody>
      </p:sp>
      <p:sp>
        <p:nvSpPr>
          <p:cNvPr id="4" name="Pladsholder til dato 3">
            <a:extLst>
              <a:ext uri="{FF2B5EF4-FFF2-40B4-BE49-F238E27FC236}">
                <a16:creationId xmlns:a16="http://schemas.microsoft.com/office/drawing/2014/main" id="{9E05E388-500B-1802-EFC6-9915D8CEF774}"/>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2E0A9EF-E6F0-46FA-8D58-4A1D55EFD56D}"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13855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896C4-7E85-18A4-1400-8F233B13DBA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FCF1918-66F6-A2A2-AC68-8B12F4A22DA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1EB5963-BD8C-C7B4-CFD3-FACD53480928}"/>
              </a:ext>
            </a:extLst>
          </p:cNvPr>
          <p:cNvSpPr>
            <a:spLocks noGrp="1"/>
          </p:cNvSpPr>
          <p:nvPr>
            <p:ph type="body" idx="1"/>
          </p:nvPr>
        </p:nvSpPr>
        <p:spPr>
          <a:xfrm>
            <a:off x="906357" y="4459264"/>
            <a:ext cx="4984962" cy="4466987"/>
          </a:xfrm>
        </p:spPr>
        <p:txBody>
          <a:bodyPr/>
          <a:lstStyle/>
          <a:p>
            <a:endParaRPr lang="en-GB" b="1" i="1" dirty="0"/>
          </a:p>
          <a:p>
            <a:endParaRPr lang="en-US" dirty="0"/>
          </a:p>
        </p:txBody>
      </p:sp>
      <p:sp>
        <p:nvSpPr>
          <p:cNvPr id="4" name="Pladsholder til dato 3">
            <a:extLst>
              <a:ext uri="{FF2B5EF4-FFF2-40B4-BE49-F238E27FC236}">
                <a16:creationId xmlns:a16="http://schemas.microsoft.com/office/drawing/2014/main" id="{9BE7C671-ACED-6FA6-4CA0-B976B8D01D92}"/>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00EE2F4-1ADD-40FA-88CD-29BE0180DB61}"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060178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DDB53-607F-C2F3-4F1A-77BC28B3789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949E896-0649-998C-C52B-92EC684B81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1F116FD-0B8A-E1F0-9557-72D28596C7D8}"/>
              </a:ext>
            </a:extLst>
          </p:cNvPr>
          <p:cNvSpPr>
            <a:spLocks noGrp="1"/>
          </p:cNvSpPr>
          <p:nvPr>
            <p:ph type="body" idx="1"/>
          </p:nvPr>
        </p:nvSpPr>
        <p:spPr>
          <a:xfrm>
            <a:off x="906357" y="4459264"/>
            <a:ext cx="4984962" cy="4466987"/>
          </a:xfrm>
        </p:spPr>
        <p:txBody>
          <a:bodyPr/>
          <a:lstStyle/>
          <a:p>
            <a:endParaRPr lang="en-GB" b="1" i="1" dirty="0"/>
          </a:p>
          <a:p>
            <a:endParaRPr lang="en-US" dirty="0"/>
          </a:p>
        </p:txBody>
      </p:sp>
      <p:sp>
        <p:nvSpPr>
          <p:cNvPr id="4" name="Pladsholder til dato 3">
            <a:extLst>
              <a:ext uri="{FF2B5EF4-FFF2-40B4-BE49-F238E27FC236}">
                <a16:creationId xmlns:a16="http://schemas.microsoft.com/office/drawing/2014/main" id="{E3160797-EFD0-8588-3C8E-2E067D08FEFB}"/>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0A6141-0769-4EFD-9BCE-544043E8AFAF}"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456336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894BC-1F13-F2DB-1CE7-7513AB994CA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410ADA1-32D6-ADAE-7A27-D4F34D7ED8C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0E10D20-ACA7-AD2D-E4CC-681BFADBABCE}"/>
              </a:ext>
            </a:extLst>
          </p:cNvPr>
          <p:cNvSpPr>
            <a:spLocks noGrp="1"/>
          </p:cNvSpPr>
          <p:nvPr>
            <p:ph type="body" idx="1"/>
          </p:nvPr>
        </p:nvSpPr>
        <p:spPr>
          <a:xfrm>
            <a:off x="906357" y="4459264"/>
            <a:ext cx="4984962" cy="4466987"/>
          </a:xfrm>
        </p:spPr>
        <p:txBody>
          <a:bodyPr/>
          <a:lstStyle/>
          <a:p>
            <a:endParaRPr lang="en-GB" b="1" i="1" dirty="0"/>
          </a:p>
          <a:p>
            <a:endParaRPr lang="en-US" dirty="0"/>
          </a:p>
        </p:txBody>
      </p:sp>
      <p:sp>
        <p:nvSpPr>
          <p:cNvPr id="4" name="Pladsholder til dato 3">
            <a:extLst>
              <a:ext uri="{FF2B5EF4-FFF2-40B4-BE49-F238E27FC236}">
                <a16:creationId xmlns:a16="http://schemas.microsoft.com/office/drawing/2014/main" id="{D859595C-072A-4655-5C59-77E3E3F2F641}"/>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3D5A60B-0301-4E13-9B3A-E6A0F09DB93C}"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4218497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AACC-ED50-E1B4-7F03-81759E87ED9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0C4E09C-A8E9-2177-3227-0230847CD60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B662E82-6D4B-F4BC-F4EF-B86D8C855636}"/>
              </a:ext>
            </a:extLst>
          </p:cNvPr>
          <p:cNvSpPr>
            <a:spLocks noGrp="1"/>
          </p:cNvSpPr>
          <p:nvPr>
            <p:ph type="body" idx="1"/>
          </p:nvPr>
        </p:nvSpPr>
        <p:spPr>
          <a:xfrm>
            <a:off x="906357" y="4459264"/>
            <a:ext cx="4984962" cy="4466987"/>
          </a:xfrm>
        </p:spPr>
        <p:txBody>
          <a:bodyPr/>
          <a:lstStyle/>
          <a:p>
            <a:endParaRPr lang="en-GB" b="1" i="1" dirty="0"/>
          </a:p>
          <a:p>
            <a:endParaRPr lang="en-US" dirty="0"/>
          </a:p>
        </p:txBody>
      </p:sp>
      <p:sp>
        <p:nvSpPr>
          <p:cNvPr id="4" name="Pladsholder til dato 3">
            <a:extLst>
              <a:ext uri="{FF2B5EF4-FFF2-40B4-BE49-F238E27FC236}">
                <a16:creationId xmlns:a16="http://schemas.microsoft.com/office/drawing/2014/main" id="{391CB380-D1FE-3E4E-613A-ED19EFC3236D}"/>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F28B63-78B5-4B4A-8F85-D19FB92F4095}"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87195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34E74-D9B1-A5B6-1E5C-BCDF2B95A32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277B261-2F20-EE5A-8999-6E0E4B054F7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C90690D-F840-4BB5-26D2-14B624355762}"/>
              </a:ext>
            </a:extLst>
          </p:cNvPr>
          <p:cNvSpPr>
            <a:spLocks noGrp="1"/>
          </p:cNvSpPr>
          <p:nvPr>
            <p:ph type="body" idx="1"/>
          </p:nvPr>
        </p:nvSpPr>
        <p:spPr>
          <a:xfrm>
            <a:off x="906357" y="4459264"/>
            <a:ext cx="4984962" cy="4466987"/>
          </a:xfrm>
        </p:spPr>
        <p:txBody>
          <a:bodyPr/>
          <a:lstStyle/>
          <a:p>
            <a:endParaRPr lang="en-GB" b="1" i="1" dirty="0"/>
          </a:p>
          <a:p>
            <a:endParaRPr lang="en-US" dirty="0"/>
          </a:p>
        </p:txBody>
      </p:sp>
      <p:sp>
        <p:nvSpPr>
          <p:cNvPr id="4" name="Pladsholder til dato 3">
            <a:extLst>
              <a:ext uri="{FF2B5EF4-FFF2-40B4-BE49-F238E27FC236}">
                <a16:creationId xmlns:a16="http://schemas.microsoft.com/office/drawing/2014/main" id="{03F7E318-C3BA-6FD9-ED60-C1EEBB0B2D09}"/>
              </a:ext>
            </a:extLst>
          </p:cNvPr>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7D18CA6-DB2D-4919-851A-2E2EE07823D9}" type="datetime1">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27-11-2024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204762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Klik for at redigere i master</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22721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321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 A">
    <p:bg>
      <p:bgPr>
        <a:solidFill>
          <a:srgbClr val="008737"/>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14069"/>
            <a:ext cx="0" cy="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Klik for at redigere titeltypografien i masteren</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a:t>Klik for at redigere undertiteltypografien i masteren</a:t>
            </a:r>
            <a:endParaRPr lang="en-GB" noProof="0" dirty="0"/>
          </a:p>
        </p:txBody>
      </p:sp>
      <p:sp>
        <p:nvSpPr>
          <p:cNvPr id="6" name="Date Placeholder 5">
            <a:extLst>
              <a:ext uri="{FF2B5EF4-FFF2-40B4-BE49-F238E27FC236}">
                <a16:creationId xmlns:a16="http://schemas.microsoft.com/office/drawing/2014/main" id="{BCC22939-3009-C839-FACB-4CDC0C4CFD95}"/>
              </a:ext>
            </a:extLst>
          </p:cNvPr>
          <p:cNvSpPr>
            <a:spLocks noGrp="1"/>
          </p:cNvSpPr>
          <p:nvPr>
            <p:ph type="dt" sz="half" idx="10"/>
          </p:nvPr>
        </p:nvSpPr>
        <p:spPr/>
        <p:txBody>
          <a:bodyPr/>
          <a:lstStyle/>
          <a:p>
            <a:r>
              <a:rPr lang="da-DK"/>
              <a:t>Dato</a:t>
            </a:r>
            <a:endParaRPr lang="en-GB"/>
          </a:p>
        </p:txBody>
      </p:sp>
      <p:sp>
        <p:nvSpPr>
          <p:cNvPr id="7" name="Footer Placeholder 6">
            <a:extLst>
              <a:ext uri="{FF2B5EF4-FFF2-40B4-BE49-F238E27FC236}">
                <a16:creationId xmlns:a16="http://schemas.microsoft.com/office/drawing/2014/main" id="{52CB93A3-14C7-B785-35EA-B0F304187615}"/>
              </a:ext>
            </a:extLst>
          </p:cNvPr>
          <p:cNvSpPr>
            <a:spLocks noGrp="1"/>
          </p:cNvSpPr>
          <p:nvPr>
            <p:ph type="ftr" sz="quarter" idx="11"/>
          </p:nvPr>
        </p:nvSpPr>
        <p:spPr/>
        <p:txBody>
          <a:bodyPr/>
          <a:lstStyle/>
          <a:p>
            <a:r>
              <a:rPr lang="da-DK"/>
              <a:t>Titel</a:t>
            </a:r>
            <a:endParaRPr lang="da-DK" dirty="0"/>
          </a:p>
        </p:txBody>
      </p:sp>
      <p:sp>
        <p:nvSpPr>
          <p:cNvPr id="8" name="Slide Number Placeholder 7">
            <a:extLst>
              <a:ext uri="{FF2B5EF4-FFF2-40B4-BE49-F238E27FC236}">
                <a16:creationId xmlns:a16="http://schemas.microsoft.com/office/drawing/2014/main" id="{C2CD6EBB-EB8D-6009-F6B0-3466B34CCD20}"/>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593093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Klik for at redigere titeltypografien i masteren</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en-GB"/>
              <a:t>Titel</a:t>
            </a:r>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F19767E3-722A-DFB5-0B87-5022D38823A8}"/>
              </a:ext>
            </a:extLst>
          </p:cNvPr>
          <p:cNvSpPr>
            <a:spLocks noGrp="1"/>
          </p:cNvSpPr>
          <p:nvPr>
            <p:ph type="dt" sz="half" idx="18"/>
          </p:nvPr>
        </p:nvSpPr>
        <p:spPr/>
        <p:txBody>
          <a:bodyPr/>
          <a:lstStyle/>
          <a:p>
            <a:r>
              <a:rPr lang="da-DK"/>
              <a:t>Dato</a:t>
            </a:r>
            <a:endParaRPr lang="en-GB"/>
          </a:p>
        </p:txBody>
      </p:sp>
    </p:spTree>
    <p:extLst>
      <p:ext uri="{BB962C8B-B14F-4D97-AF65-F5344CB8AC3E}">
        <p14:creationId xmlns:p14="http://schemas.microsoft.com/office/powerpoint/2010/main" val="5265959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a:t>Klik for at redigere titeltypografien i masteren</a:t>
            </a:r>
            <a:endParaRPr lang="en-GB"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r>
              <a:rPr lang="en-GB"/>
              <a:t>Titel</a:t>
            </a:r>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FD6DC948-1FB7-C169-1839-883921746168}"/>
              </a:ext>
            </a:extLst>
          </p:cNvPr>
          <p:cNvSpPr>
            <a:spLocks noGrp="1"/>
          </p:cNvSpPr>
          <p:nvPr>
            <p:ph type="dt" sz="half" idx="12"/>
          </p:nvPr>
        </p:nvSpPr>
        <p:spPr/>
        <p:txBody>
          <a:bodyPr/>
          <a:lstStyle/>
          <a:p>
            <a:r>
              <a:rPr lang="da-DK"/>
              <a:t>Dato</a:t>
            </a:r>
            <a:endParaRPr lang="en-GB"/>
          </a:p>
        </p:txBody>
      </p:sp>
    </p:spTree>
    <p:extLst>
      <p:ext uri="{BB962C8B-B14F-4D97-AF65-F5344CB8AC3E}">
        <p14:creationId xmlns:p14="http://schemas.microsoft.com/office/powerpoint/2010/main" val="3456132632"/>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Klik for at redigere titeltypografien i masteren</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r>
              <a:rPr lang="en-GB"/>
              <a:t>Titel</a:t>
            </a:r>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DC5CF336-047E-6CB2-3375-FE7876A077E1}"/>
              </a:ext>
            </a:extLst>
          </p:cNvPr>
          <p:cNvSpPr>
            <a:spLocks noGrp="1"/>
          </p:cNvSpPr>
          <p:nvPr>
            <p:ph type="dt" sz="half" idx="12"/>
          </p:nvPr>
        </p:nvSpPr>
        <p:spPr/>
        <p:txBody>
          <a:bodyPr/>
          <a:lstStyle/>
          <a:p>
            <a:r>
              <a:rPr lang="da-DK"/>
              <a:t>Dato</a:t>
            </a:r>
            <a:endParaRPr lang="en-GB"/>
          </a:p>
        </p:txBody>
      </p:sp>
    </p:spTree>
    <p:extLst>
      <p:ext uri="{BB962C8B-B14F-4D97-AF65-F5344CB8AC3E}">
        <p14:creationId xmlns:p14="http://schemas.microsoft.com/office/powerpoint/2010/main" val="3702744269"/>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Klik for at redigere titeltypografien i masteren</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r>
              <a:rPr lang="en-GB"/>
              <a:t>Titel</a:t>
            </a:r>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C7905C7D-C6F6-9DC0-B97C-9FB32845DC2C}"/>
              </a:ext>
            </a:extLst>
          </p:cNvPr>
          <p:cNvSpPr>
            <a:spLocks noGrp="1"/>
          </p:cNvSpPr>
          <p:nvPr>
            <p:ph type="dt" sz="half" idx="17"/>
          </p:nvPr>
        </p:nvSpPr>
        <p:spPr/>
        <p:txBody>
          <a:bodyPr/>
          <a:lstStyle/>
          <a:p>
            <a:r>
              <a:rPr lang="da-DK"/>
              <a:t>Dato</a:t>
            </a:r>
            <a:endParaRPr lang="en-GB"/>
          </a:p>
        </p:txBody>
      </p:sp>
    </p:spTree>
    <p:extLst>
      <p:ext uri="{BB962C8B-B14F-4D97-AF65-F5344CB8AC3E}">
        <p14:creationId xmlns:p14="http://schemas.microsoft.com/office/powerpoint/2010/main" val="4215334180"/>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a:t>Klik for at redigere titeltypografien i masteren</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r>
              <a:rPr lang="en-GB"/>
              <a:t>Titel</a:t>
            </a:r>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3E25C4C5-A2B7-886E-F9ED-331296AB7D4B}"/>
              </a:ext>
            </a:extLst>
          </p:cNvPr>
          <p:cNvSpPr>
            <a:spLocks noGrp="1"/>
          </p:cNvSpPr>
          <p:nvPr>
            <p:ph type="dt" sz="half" idx="17"/>
          </p:nvPr>
        </p:nvSpPr>
        <p:spPr/>
        <p:txBody>
          <a:bodyPr/>
          <a:lstStyle/>
          <a:p>
            <a:r>
              <a:rPr lang="da-DK"/>
              <a:t>Dato</a:t>
            </a:r>
            <a:endParaRPr lang="en-GB"/>
          </a:p>
        </p:txBody>
      </p:sp>
    </p:spTree>
    <p:extLst>
      <p:ext uri="{BB962C8B-B14F-4D97-AF65-F5344CB8AC3E}">
        <p14:creationId xmlns:p14="http://schemas.microsoft.com/office/powerpoint/2010/main" val="2483918166"/>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US" dirty="0"/>
              <a:t>Click to add title one line</a:t>
            </a:r>
            <a:endParaRPr lang="en-GB" dirty="0"/>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US" dirty="0"/>
              <a:t>Click to add title one line</a:t>
            </a:r>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US" dirty="0"/>
              <a:t>Click to add title one line</a:t>
            </a:r>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en-GB"/>
              <a:t>Titel</a:t>
            </a:r>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
        <p:nvSpPr>
          <p:cNvPr id="5" name="Date Placeholder 4">
            <a:extLst>
              <a:ext uri="{FF2B5EF4-FFF2-40B4-BE49-F238E27FC236}">
                <a16:creationId xmlns:a16="http://schemas.microsoft.com/office/drawing/2014/main" id="{C369F451-F498-84ED-D88B-73A6C06C8E16}"/>
              </a:ext>
            </a:extLst>
          </p:cNvPr>
          <p:cNvSpPr>
            <a:spLocks noGrp="1"/>
          </p:cNvSpPr>
          <p:nvPr>
            <p:ph type="dt" sz="half" idx="25"/>
          </p:nvPr>
        </p:nvSpPr>
        <p:spPr/>
        <p:txBody>
          <a:bodyPr/>
          <a:lstStyle/>
          <a:p>
            <a:r>
              <a:rPr lang="da-DK"/>
              <a:t>Dato</a:t>
            </a:r>
            <a:endParaRPr lang="en-GB"/>
          </a:p>
        </p:txBody>
      </p:sp>
    </p:spTree>
    <p:extLst>
      <p:ext uri="{BB962C8B-B14F-4D97-AF65-F5344CB8AC3E}">
        <p14:creationId xmlns:p14="http://schemas.microsoft.com/office/powerpoint/2010/main" val="35149361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Klik for at redigere titeltypografien i masteren</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r>
              <a:rPr lang="en-GB"/>
              <a:t>Titel</a:t>
            </a:r>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3" name="Date Placeholder 2">
            <a:extLst>
              <a:ext uri="{FF2B5EF4-FFF2-40B4-BE49-F238E27FC236}">
                <a16:creationId xmlns:a16="http://schemas.microsoft.com/office/drawing/2014/main" id="{0C52F790-C25A-0D01-C867-5F2069B20F6D}"/>
              </a:ext>
            </a:extLst>
          </p:cNvPr>
          <p:cNvSpPr>
            <a:spLocks noGrp="1"/>
          </p:cNvSpPr>
          <p:nvPr>
            <p:ph type="dt" sz="half" idx="12"/>
          </p:nvPr>
        </p:nvSpPr>
        <p:spPr/>
        <p:txBody>
          <a:bodyPr/>
          <a:lstStyle/>
          <a:p>
            <a:r>
              <a:rPr lang="da-DK"/>
              <a:t>Dato</a:t>
            </a:r>
            <a:endParaRPr lang="en-GB"/>
          </a:p>
        </p:txBody>
      </p:sp>
    </p:spTree>
    <p:extLst>
      <p:ext uri="{BB962C8B-B14F-4D97-AF65-F5344CB8AC3E}">
        <p14:creationId xmlns:p14="http://schemas.microsoft.com/office/powerpoint/2010/main" val="1609661149"/>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Klik for at redigere i master</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r>
              <a:rPr lang="en-GB"/>
              <a:t>Titel</a:t>
            </a:r>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DA3372B9-9D79-7A2E-53C8-78AC53DAE7B1}"/>
              </a:ext>
            </a:extLst>
          </p:cNvPr>
          <p:cNvSpPr>
            <a:spLocks noGrp="1"/>
          </p:cNvSpPr>
          <p:nvPr>
            <p:ph type="dt" sz="half" idx="12"/>
          </p:nvPr>
        </p:nvSpPr>
        <p:spPr/>
        <p:txBody>
          <a:bodyPr/>
          <a:lstStyle/>
          <a:p>
            <a:r>
              <a:rPr lang="da-DK"/>
              <a:t>Dato</a:t>
            </a:r>
            <a:endParaRPr lang="en-GB"/>
          </a:p>
        </p:txBody>
      </p:sp>
    </p:spTree>
    <p:extLst>
      <p:ext uri="{BB962C8B-B14F-4D97-AF65-F5344CB8AC3E}">
        <p14:creationId xmlns:p14="http://schemas.microsoft.com/office/powerpoint/2010/main" val="2297916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3600"/>
            <a:ext cx="12193200" cy="6861600"/>
          </a:xfrm>
          <a:prstGeom prst="rect">
            <a:avLst/>
          </a:prstGeom>
          <a:solidFill>
            <a:srgbClr val="008737"/>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da-DK"/>
              <a:t>Dato</a:t>
            </a:r>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r>
              <a:rPr lang="en-GB"/>
              <a:t>Titel</a:t>
            </a:r>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a:p>
        </p:txBody>
      </p:sp>
    </p:spTree>
    <p:extLst>
      <p:ext uri="{BB962C8B-B14F-4D97-AF65-F5344CB8AC3E}">
        <p14:creationId xmlns:p14="http://schemas.microsoft.com/office/powerpoint/2010/main" val="1096347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da-DK"/>
              <a:t>Dato</a:t>
            </a:r>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r>
              <a:rPr lang="en-GB"/>
              <a:t>Titel</a:t>
            </a:r>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77280538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ront A">
    <p:bg>
      <p:bgRef idx="1001">
        <a:schemeClr val="bg2"/>
      </p:bgRef>
    </p:bg>
    <p:spTree>
      <p:nvGrpSpPr>
        <p:cNvPr id="1" name=""/>
        <p:cNvGrpSpPr/>
        <p:nvPr/>
      </p:nvGrpSpPr>
      <p:grpSpPr>
        <a:xfrm>
          <a:off x="0" y="0"/>
          <a:ext cx="0" cy="0"/>
          <a:chOff x="0" y="0"/>
          <a:chExt cx="0" cy="0"/>
        </a:xfrm>
      </p:grpSpPr>
      <p:sp>
        <p:nvSpPr>
          <p:cNvPr id="2" name="Background"/>
          <p:cNvSpPr/>
          <p:nvPr userDrawn="1"/>
        </p:nvSpPr>
        <p:spPr bwMode="auto">
          <a:xfrm>
            <a:off x="0" y="0"/>
            <a:ext cx="12190413" cy="686160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dirty="0"/>
              <a:t>Klik for at redigere i master</a:t>
            </a:r>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dirty="0"/>
              <a:t>Klik for at redigere undertiteltypografien i masteren</a:t>
            </a:r>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r>
              <a:rPr lang="da-DK" dirty="0"/>
              <a:t>Danmarks Tekniske Universitet</a:t>
            </a:r>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tx1"/>
                </a:solidFill>
              </a:defRPr>
            </a:lvl1pPr>
          </a:lstStyle>
          <a:p>
            <a:fld id="{103EA872-A674-449B-A120-B97244F8E91D}" type="slidenum">
              <a:rPr lang="da-DK" smtClean="0"/>
              <a:pPr/>
              <a:t>‹#›</a:t>
            </a:fld>
            <a:endParaRPr lang="da-DK" dirty="0"/>
          </a:p>
        </p:txBody>
      </p:sp>
      <p:sp>
        <p:nvSpPr>
          <p:cNvPr id="12" name="text" descr="{&quot;templafy&quot;:{&quot;id&quot;:&quot;8d5b95d1-8a23-4044-9620-bf5e7305a170&quot;}}" title="UserProfile.Offices.Workarea_{{DocumentLanguage}}">
            <a:extLst>
              <a:ext uri="{FF2B5EF4-FFF2-40B4-BE49-F238E27FC236}">
                <a16:creationId xmlns:a16="http://schemas.microsoft.com/office/drawing/2014/main" id="{88D4F65B-7B1E-4E1A-AD30-98C826D9001C}"/>
              </a:ext>
            </a:extLst>
          </p:cNvPr>
          <p:cNvSpPr>
            <a:spLocks noChangeArrowheads="1"/>
          </p:cNvSpPr>
          <p:nvPr userDrawn="1"/>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da-DK" sz="700" b="1" dirty="0">
                <a:solidFill>
                  <a:srgbClr val="FFFFFF"/>
                </a:solidFill>
                <a:latin typeface="+mn-lt"/>
              </a:rPr>
              <a:t>Danmarks Tekniske Universitet</a:t>
            </a:r>
          </a:p>
        </p:txBody>
      </p:sp>
      <p:sp>
        <p:nvSpPr>
          <p:cNvPr id="16" name="date" descr="{&quot;templafy&quot;:{&quot;id&quot;:&quot;79fbb3c3-dd89-47ef-91e9-e0bd2bb0942f&quot;}}" title="Form.Date">
            <a:extLst>
              <a:ext uri="{FF2B5EF4-FFF2-40B4-BE49-F238E27FC236}">
                <a16:creationId xmlns:a16="http://schemas.microsoft.com/office/drawing/2014/main" id="{14EC1005-E0C5-4AE7-8DFC-958CB93AC366}"/>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da-DK" sz="700" b="1" i="0" u="none" strike="noStrike" cap="none" normalizeH="0" baseline="0" dirty="0">
                <a:ln>
                  <a:noFill/>
                </a:ln>
                <a:solidFill>
                  <a:srgbClr val="FFFFFF"/>
                </a:solidFill>
                <a:effectLst/>
                <a:latin typeface="+mn-lt"/>
                <a:ea typeface="ＭＳ Ｐゴシック" pitchFamily="-80" charset="-128"/>
              </a:rPr>
              <a:t>14. november 2024</a:t>
            </a:r>
          </a:p>
        </p:txBody>
      </p:sp>
      <p:sp>
        <p:nvSpPr>
          <p:cNvPr id="17" name="text" descr="{&quot;templafy&quot;:{&quot;id&quot;:&quot;5e9447ba-0dff-46ec-ac33-540c046ca40a&quot;}}" title="Form.PresentationTitle">
            <a:extLst>
              <a:ext uri="{FF2B5EF4-FFF2-40B4-BE49-F238E27FC236}">
                <a16:creationId xmlns:a16="http://schemas.microsoft.com/office/drawing/2014/main" id="{1E153215-8D65-430A-AB7B-C1174877467B}"/>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rgbClr val="FFFFFF"/>
              </a:solidFill>
              <a:latin typeface="+mn-lt"/>
            </a:endParaRPr>
          </a:p>
        </p:txBody>
      </p:sp>
    </p:spTree>
    <p:extLst>
      <p:ext uri="{BB962C8B-B14F-4D97-AF65-F5344CB8AC3E}">
        <p14:creationId xmlns:p14="http://schemas.microsoft.com/office/powerpoint/2010/main" val="3710229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dirty="0"/>
              <a:t>Klik for at redigere i master</a:t>
            </a:r>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dirty="0"/>
              <a:t>Klik for at redigere undertiteltypografien i masteren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da-DK" dirty="0"/>
              <a:t>Danmarks Tekniske Universitet</a:t>
            </a:r>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9513249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dirty="0"/>
              <a:t>Klik for at redigere i master</a:t>
            </a:r>
          </a:p>
        </p:txBody>
      </p:sp>
      <p:sp>
        <p:nvSpPr>
          <p:cNvPr id="3" name="Content Placeholder 2"/>
          <p:cNvSpPr>
            <a:spLocks noGrp="1"/>
          </p:cNvSpPr>
          <p:nvPr>
            <p:ph idx="1"/>
          </p:nvPr>
        </p:nvSpPr>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r>
              <a:rPr lang="da-DK" dirty="0"/>
              <a:t>Danmarks Tekniske Universitet</a:t>
            </a:r>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624864781"/>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dirty="0"/>
              <a:t>Klik for at redigere i master</a:t>
            </a:r>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r>
              <a:rPr lang="da-DK" dirty="0"/>
              <a:t>Danmarks Tekniske Universitet</a:t>
            </a:r>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664406266"/>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dirty="0"/>
              <a:t>Klik for at redigere i master</a:t>
            </a:r>
          </a:p>
        </p:txBody>
      </p:sp>
      <p:sp>
        <p:nvSpPr>
          <p:cNvPr id="3" name="Content Placeholder 2"/>
          <p:cNvSpPr>
            <a:spLocks noGrp="1"/>
          </p:cNvSpPr>
          <p:nvPr>
            <p:ph idx="1"/>
          </p:nvPr>
        </p:nvSpPr>
        <p:spPr>
          <a:xfrm>
            <a:off x="1774726" y="1706328"/>
            <a:ext cx="6048672" cy="4545578"/>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da-DK" dirty="0" err="1"/>
              <a:t>Click</a:t>
            </a:r>
            <a:r>
              <a:rPr lang="da-DK" dirty="0"/>
              <a:t> the placeholder and </a:t>
            </a:r>
            <a:r>
              <a:rPr lang="da-DK" dirty="0" err="1"/>
              <a:t>paste</a:t>
            </a:r>
            <a:r>
              <a:rPr lang="da-DK" dirty="0"/>
              <a:t> image via </a:t>
            </a:r>
            <a:r>
              <a:rPr lang="da-DK" dirty="0" err="1"/>
              <a:t>Skyfish</a:t>
            </a:r>
            <a:r>
              <a:rPr lang="da-DK" dirty="0"/>
              <a:t> </a:t>
            </a:r>
            <a:r>
              <a:rPr lang="da-DK" dirty="0" err="1"/>
              <a:t>icon</a:t>
            </a:r>
            <a:endParaRPr lang="da-DK" dirty="0"/>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da-DK" dirty="0" err="1"/>
              <a:t>Click</a:t>
            </a:r>
            <a:r>
              <a:rPr lang="da-DK" dirty="0"/>
              <a:t> the placeholder and </a:t>
            </a:r>
            <a:r>
              <a:rPr lang="da-DK" dirty="0" err="1"/>
              <a:t>paste</a:t>
            </a:r>
            <a:r>
              <a:rPr lang="da-DK" dirty="0"/>
              <a:t> image via </a:t>
            </a:r>
            <a:r>
              <a:rPr lang="da-DK" dirty="0" err="1"/>
              <a:t>Skyfish</a:t>
            </a:r>
            <a:r>
              <a:rPr lang="da-DK" dirty="0"/>
              <a:t> </a:t>
            </a:r>
            <a:r>
              <a:rPr lang="da-DK" dirty="0" err="1"/>
              <a:t>icon</a:t>
            </a:r>
            <a:endParaRPr lang="da-DK" dirty="0"/>
          </a:p>
          <a:p>
            <a:endParaRPr lang="da-DK"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r>
              <a:rPr lang="da-DK"/>
              <a:t>Danmarks Tekniske Universitet</a:t>
            </a:r>
            <a:endParaRPr lang="da-DK"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735140033"/>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dirty="0"/>
              <a:t>Klik for at redigere i master</a:t>
            </a:r>
          </a:p>
        </p:txBody>
      </p:sp>
      <p:sp>
        <p:nvSpPr>
          <p:cNvPr id="3" name="Content Placeholder 2"/>
          <p:cNvSpPr>
            <a:spLocks noGrp="1"/>
          </p:cNvSpPr>
          <p:nvPr>
            <p:ph idx="1"/>
          </p:nvPr>
        </p:nvSpPr>
        <p:spPr>
          <a:xfrm>
            <a:off x="4221360" y="1706328"/>
            <a:ext cx="6865740" cy="4545578"/>
          </a:xfr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da-DK" dirty="0" err="1"/>
              <a:t>Click</a:t>
            </a:r>
            <a:r>
              <a:rPr lang="da-DK" dirty="0"/>
              <a:t> the placeholder and </a:t>
            </a:r>
            <a:r>
              <a:rPr lang="da-DK" dirty="0" err="1"/>
              <a:t>paste</a:t>
            </a:r>
            <a:r>
              <a:rPr lang="da-DK" dirty="0"/>
              <a:t> image via </a:t>
            </a:r>
            <a:r>
              <a:rPr lang="da-DK" dirty="0" err="1"/>
              <a:t>Skyfish</a:t>
            </a:r>
            <a:r>
              <a:rPr lang="da-DK" dirty="0"/>
              <a:t> </a:t>
            </a:r>
            <a:r>
              <a:rPr lang="da-DK" dirty="0" err="1"/>
              <a:t>icon</a:t>
            </a:r>
            <a:endParaRPr lang="da-DK" dirty="0"/>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da-DK" dirty="0" err="1"/>
              <a:t>Click</a:t>
            </a:r>
            <a:r>
              <a:rPr lang="da-DK" dirty="0"/>
              <a:t> the placeholder and </a:t>
            </a:r>
            <a:r>
              <a:rPr lang="da-DK" dirty="0" err="1"/>
              <a:t>paste</a:t>
            </a:r>
            <a:r>
              <a:rPr lang="da-DK" dirty="0"/>
              <a:t> image via </a:t>
            </a:r>
            <a:r>
              <a:rPr lang="da-DK" dirty="0" err="1"/>
              <a:t>Skyfish</a:t>
            </a:r>
            <a:r>
              <a:rPr lang="da-DK" dirty="0"/>
              <a:t> </a:t>
            </a:r>
            <a:r>
              <a:rPr lang="da-DK" dirty="0" err="1"/>
              <a:t>icon</a:t>
            </a:r>
            <a:endParaRPr lang="da-DK" dirty="0"/>
          </a:p>
          <a:p>
            <a:endParaRPr lang="da-DK"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r>
              <a:rPr lang="da-DK"/>
              <a:t>Danmarks Tekniske Universitet</a:t>
            </a:r>
            <a:endParaRPr lang="da-DK"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304336491"/>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da-DK" dirty="0" err="1"/>
              <a:t>Click</a:t>
            </a:r>
            <a:r>
              <a:rPr lang="da-DK" dirty="0"/>
              <a:t> to </a:t>
            </a:r>
            <a:r>
              <a:rPr lang="da-DK" dirty="0" err="1"/>
              <a:t>add</a:t>
            </a:r>
            <a:r>
              <a:rPr lang="da-DK" dirty="0"/>
              <a:t> </a:t>
            </a:r>
            <a:r>
              <a:rPr lang="da-DK" dirty="0" err="1"/>
              <a:t>title</a:t>
            </a:r>
            <a:r>
              <a:rPr lang="da-DK" dirty="0"/>
              <a:t> </a:t>
            </a:r>
            <a:r>
              <a:rPr lang="da-DK" dirty="0" err="1"/>
              <a:t>one</a:t>
            </a:r>
            <a:r>
              <a:rPr lang="da-DK" dirty="0"/>
              <a:t>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err="1"/>
              <a:t>Click</a:t>
            </a:r>
            <a:r>
              <a:rPr lang="da-DK" dirty="0"/>
              <a:t> to </a:t>
            </a:r>
            <a:r>
              <a:rPr lang="da-DK" dirty="0" err="1"/>
              <a:t>add</a:t>
            </a:r>
            <a:r>
              <a:rPr lang="da-DK" dirty="0"/>
              <a:t> </a:t>
            </a:r>
            <a:r>
              <a:rPr lang="da-DK" dirty="0" err="1"/>
              <a:t>title</a:t>
            </a:r>
            <a:r>
              <a:rPr lang="da-DK" dirty="0"/>
              <a:t> </a:t>
            </a:r>
            <a:r>
              <a:rPr lang="da-DK" dirty="0" err="1"/>
              <a:t>one</a:t>
            </a:r>
            <a:r>
              <a:rPr lang="da-DK" dirty="0"/>
              <a:t> line</a:t>
            </a:r>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da-DK" dirty="0" err="1"/>
              <a:t>Click</a:t>
            </a:r>
            <a:r>
              <a:rPr lang="da-DK" dirty="0"/>
              <a:t> to </a:t>
            </a:r>
            <a:r>
              <a:rPr lang="da-DK" dirty="0" err="1"/>
              <a:t>add</a:t>
            </a:r>
            <a:r>
              <a:rPr lang="da-DK" dirty="0"/>
              <a:t> </a:t>
            </a:r>
            <a:r>
              <a:rPr lang="da-DK" dirty="0" err="1"/>
              <a:t>title</a:t>
            </a:r>
            <a:r>
              <a:rPr lang="da-DK" dirty="0"/>
              <a:t> </a:t>
            </a:r>
            <a:r>
              <a:rPr lang="da-DK" dirty="0" err="1"/>
              <a:t>one</a:t>
            </a:r>
            <a:r>
              <a:rPr lang="da-DK" dirty="0"/>
              <a:t> line</a:t>
            </a:r>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da-DK" dirty="0" err="1"/>
              <a:t>Click</a:t>
            </a:r>
            <a:r>
              <a:rPr lang="da-DK" dirty="0"/>
              <a:t> the placeholder and </a:t>
            </a:r>
            <a:r>
              <a:rPr lang="da-DK" dirty="0" err="1"/>
              <a:t>paste</a:t>
            </a:r>
            <a:r>
              <a:rPr lang="da-DK" dirty="0"/>
              <a:t> image via </a:t>
            </a:r>
            <a:r>
              <a:rPr lang="da-DK" dirty="0" err="1"/>
              <a:t>Skyfish</a:t>
            </a:r>
            <a:r>
              <a:rPr lang="da-DK" dirty="0"/>
              <a:t> </a:t>
            </a:r>
            <a:r>
              <a:rPr lang="da-DK" dirty="0" err="1"/>
              <a:t>icon</a:t>
            </a:r>
            <a:endParaRPr lang="da-DK" dirty="0"/>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da-DK" dirty="0" err="1"/>
              <a:t>Click</a:t>
            </a:r>
            <a:r>
              <a:rPr lang="da-DK" dirty="0"/>
              <a:t> the placeholder and </a:t>
            </a:r>
            <a:r>
              <a:rPr lang="da-DK" dirty="0" err="1"/>
              <a:t>paste</a:t>
            </a:r>
            <a:r>
              <a:rPr lang="da-DK" dirty="0"/>
              <a:t> image via </a:t>
            </a:r>
            <a:r>
              <a:rPr lang="da-DK" dirty="0" err="1"/>
              <a:t>Skyfish</a:t>
            </a:r>
            <a:r>
              <a:rPr lang="da-DK" dirty="0"/>
              <a:t> </a:t>
            </a:r>
            <a:r>
              <a:rPr lang="da-DK" dirty="0" err="1"/>
              <a:t>icon</a:t>
            </a:r>
            <a:endParaRPr lang="da-DK" dirty="0"/>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da-DK" dirty="0" err="1"/>
              <a:t>Click</a:t>
            </a:r>
            <a:r>
              <a:rPr lang="da-DK" dirty="0"/>
              <a:t> the placeholder and </a:t>
            </a:r>
            <a:r>
              <a:rPr lang="da-DK" dirty="0" err="1"/>
              <a:t>paste</a:t>
            </a:r>
            <a:r>
              <a:rPr lang="da-DK" dirty="0"/>
              <a:t> image via </a:t>
            </a:r>
            <a:r>
              <a:rPr lang="da-DK" dirty="0" err="1"/>
              <a:t>Skyfish</a:t>
            </a:r>
            <a:r>
              <a:rPr lang="da-DK" dirty="0"/>
              <a:t> </a:t>
            </a:r>
            <a:r>
              <a:rPr lang="da-DK" dirty="0" err="1"/>
              <a:t>icon</a:t>
            </a:r>
            <a:endParaRPr lang="da-DK"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da-DK"/>
              <a:t>Danmarks Tekniske Universitet</a:t>
            </a:r>
            <a:endParaRPr lang="da-DK"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5739991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a:t>Klik for at redigere i master</a:t>
            </a:r>
            <a:endParaRPr lang="en-GB"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187774059"/>
      </p:ext>
    </p:extLst>
  </p:cSld>
  <p:clrMapOvr>
    <a:masterClrMapping/>
  </p:clrMapOvr>
  <p:extLst>
    <p:ext uri="{DCECCB84-F9BA-43D5-87BE-67443E8EF086}">
      <p15:sldGuideLst xmlns:p15="http://schemas.microsoft.com/office/powerpoint/2012/main">
        <p15:guide id="1" pos="6984" userDrawn="1">
          <p15:clr>
            <a:srgbClr val="F26B43"/>
          </p15:clr>
        </p15:guide>
        <p15:guide id="2" pos="1117"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dirty="0"/>
              <a:t>Klik for at redigere i master</a:t>
            </a:r>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r>
              <a:rPr lang="da-DK"/>
              <a:t>Danmarks Tekniske Universitet</a:t>
            </a:r>
            <a:endParaRPr lang="da-DK"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4142494844"/>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r>
              <a:rPr lang="da-DK"/>
              <a:t>Danmarks Tekniske Universitet</a:t>
            </a:r>
            <a:endParaRPr lang="da-DK"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780913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fld id="{ACA8DBE5-82F6-4B77-8AA7-15E8A6EF064C}" type="datetime1">
              <a:rPr lang="da-DK" smtClean="0"/>
              <a:t>27-11-2024</a:t>
            </a:fld>
            <a:endParaRPr lang="da-DK"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r>
              <a:rPr lang="da-DK"/>
              <a:t>Danmarks Tekniske Universitet</a:t>
            </a:r>
            <a:endParaRPr lang="da-DK"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da-DK" dirty="0"/>
          </a:p>
        </p:txBody>
      </p:sp>
    </p:spTree>
    <p:extLst>
      <p:ext uri="{BB962C8B-B14F-4D97-AF65-F5344CB8AC3E}">
        <p14:creationId xmlns:p14="http://schemas.microsoft.com/office/powerpoint/2010/main" val="4243589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da-DK"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fld id="{4A825D4F-B546-4E53-9DA2-3C1CF9FAB4DB}" type="datetime1">
              <a:rPr lang="da-DK" smtClean="0"/>
              <a:t>27-11-2024</a:t>
            </a:fld>
            <a:endParaRPr lang="da-DK"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r>
              <a:rPr lang="da-DK"/>
              <a:t>Danmarks Tekniske Universitet</a:t>
            </a:r>
            <a:endParaRPr lang="da-DK"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da-DK" smtClean="0"/>
              <a:pPr/>
              <a:t>‹#›</a:t>
            </a:fld>
            <a:endParaRPr lang="da-DK"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520418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en-US" noProof="0"/>
              <a:t>Click to edit Master subtitle style</a:t>
            </a:r>
            <a:endParaRPr lang="en-GB" noProof="0" dirty="0"/>
          </a:p>
        </p:txBody>
      </p:sp>
      <p:sp>
        <p:nvSpPr>
          <p:cNvPr id="6" name="Date Placeholder 5">
            <a:extLst>
              <a:ext uri="{FF2B5EF4-FFF2-40B4-BE49-F238E27FC236}">
                <a16:creationId xmlns:a16="http://schemas.microsoft.com/office/drawing/2014/main" id="{E58E75EC-EF76-589D-0066-5EFD32568BC1}"/>
              </a:ext>
            </a:extLst>
          </p:cNvPr>
          <p:cNvSpPr>
            <a:spLocks noGrp="1"/>
          </p:cNvSpPr>
          <p:nvPr>
            <p:ph type="dt" sz="half" idx="10"/>
          </p:nvPr>
        </p:nvSpPr>
        <p:spPr/>
        <p:txBody>
          <a:bodyPr/>
          <a:lstStyle/>
          <a:p>
            <a:r>
              <a:rPr lang="da-DK"/>
              <a:t>Dato</a:t>
            </a:r>
            <a:endParaRPr lang="en-GB"/>
          </a:p>
        </p:txBody>
      </p:sp>
      <p:sp>
        <p:nvSpPr>
          <p:cNvPr id="7" name="Footer Placeholder 6">
            <a:extLst>
              <a:ext uri="{FF2B5EF4-FFF2-40B4-BE49-F238E27FC236}">
                <a16:creationId xmlns:a16="http://schemas.microsoft.com/office/drawing/2014/main" id="{6763D84D-6ED3-F4CB-D6ED-4CFB218D023A}"/>
              </a:ext>
            </a:extLst>
          </p:cNvPr>
          <p:cNvSpPr>
            <a:spLocks noGrp="1"/>
          </p:cNvSpPr>
          <p:nvPr>
            <p:ph type="ftr" sz="quarter" idx="11"/>
          </p:nvPr>
        </p:nvSpPr>
        <p:spPr/>
        <p:txBody>
          <a:bodyPr/>
          <a:lstStyle/>
          <a:p>
            <a:r>
              <a:rPr lang="da-DK"/>
              <a:t>Titel</a:t>
            </a:r>
            <a:endParaRPr lang="da-DK" dirty="0"/>
          </a:p>
        </p:txBody>
      </p:sp>
      <p:sp>
        <p:nvSpPr>
          <p:cNvPr id="8" name="Slide Number Placeholder 7">
            <a:extLst>
              <a:ext uri="{FF2B5EF4-FFF2-40B4-BE49-F238E27FC236}">
                <a16:creationId xmlns:a16="http://schemas.microsoft.com/office/drawing/2014/main" id="{4CB2228E-DECD-A1FF-31EB-394A357969E2}"/>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5567041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en-US"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en-US" noProof="0"/>
              <a:t>Click to edit Master subtitle style</a:t>
            </a:r>
            <a:endParaRPr lang="en-GB" noProof="0" dirty="0"/>
          </a:p>
        </p:txBody>
      </p:sp>
      <p:sp>
        <p:nvSpPr>
          <p:cNvPr id="5" name="Date Placeholder 4">
            <a:extLst>
              <a:ext uri="{FF2B5EF4-FFF2-40B4-BE49-F238E27FC236}">
                <a16:creationId xmlns:a16="http://schemas.microsoft.com/office/drawing/2014/main" id="{9C26E83F-35F3-7C0A-C83E-AFDCA346710E}"/>
              </a:ext>
            </a:extLst>
          </p:cNvPr>
          <p:cNvSpPr>
            <a:spLocks noGrp="1"/>
          </p:cNvSpPr>
          <p:nvPr>
            <p:ph type="dt" sz="half" idx="10"/>
          </p:nvPr>
        </p:nvSpPr>
        <p:spPr/>
        <p:txBody>
          <a:bodyPr/>
          <a:lstStyle/>
          <a:p>
            <a:r>
              <a:rPr lang="da-DK"/>
              <a:t>Dato</a:t>
            </a:r>
            <a:endParaRPr lang="en-GB"/>
          </a:p>
        </p:txBody>
      </p:sp>
      <p:sp>
        <p:nvSpPr>
          <p:cNvPr id="6" name="Footer Placeholder 5">
            <a:extLst>
              <a:ext uri="{FF2B5EF4-FFF2-40B4-BE49-F238E27FC236}">
                <a16:creationId xmlns:a16="http://schemas.microsoft.com/office/drawing/2014/main" id="{3099C46A-00A5-B620-01F4-AB9FA3E67776}"/>
              </a:ext>
            </a:extLst>
          </p:cNvPr>
          <p:cNvSpPr>
            <a:spLocks noGrp="1"/>
          </p:cNvSpPr>
          <p:nvPr>
            <p:ph type="ftr" sz="quarter" idx="11"/>
          </p:nvPr>
        </p:nvSpPr>
        <p:spPr/>
        <p:txBody>
          <a:bodyPr/>
          <a:lstStyle/>
          <a:p>
            <a:r>
              <a:rPr lang="da-DK"/>
              <a:t>Titel</a:t>
            </a:r>
            <a:endParaRPr lang="da-DK" dirty="0"/>
          </a:p>
        </p:txBody>
      </p:sp>
      <p:sp>
        <p:nvSpPr>
          <p:cNvPr id="7" name="Slide Number Placeholder 6">
            <a:extLst>
              <a:ext uri="{FF2B5EF4-FFF2-40B4-BE49-F238E27FC236}">
                <a16:creationId xmlns:a16="http://schemas.microsoft.com/office/drawing/2014/main" id="{C812648B-3179-ABFE-F3AA-427613837574}"/>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972361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1774800" y="1706400"/>
            <a:ext cx="9312374"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9">
            <a:extLst>
              <a:ext uri="{FF2B5EF4-FFF2-40B4-BE49-F238E27FC236}">
                <a16:creationId xmlns:a16="http://schemas.microsoft.com/office/drawing/2014/main" id="{209954EC-B8D9-8075-FC9F-D3764E46CED4}"/>
              </a:ext>
            </a:extLst>
          </p:cNvPr>
          <p:cNvSpPr>
            <a:spLocks noGrp="1"/>
          </p:cNvSpPr>
          <p:nvPr>
            <p:ph type="dt" sz="half" idx="10"/>
          </p:nvPr>
        </p:nvSpPr>
        <p:spPr/>
        <p:txBody>
          <a:bodyPr/>
          <a:lstStyle/>
          <a:p>
            <a:r>
              <a:rPr lang="da-DK"/>
              <a:t>Dato</a:t>
            </a:r>
            <a:endParaRPr lang="en-GB"/>
          </a:p>
        </p:txBody>
      </p:sp>
      <p:sp>
        <p:nvSpPr>
          <p:cNvPr id="11" name="Footer Placeholder 10">
            <a:extLst>
              <a:ext uri="{FF2B5EF4-FFF2-40B4-BE49-F238E27FC236}">
                <a16:creationId xmlns:a16="http://schemas.microsoft.com/office/drawing/2014/main" id="{CCFBBF02-CCAC-D246-2188-663E067FE9ED}"/>
              </a:ext>
            </a:extLst>
          </p:cNvPr>
          <p:cNvSpPr>
            <a:spLocks noGrp="1"/>
          </p:cNvSpPr>
          <p:nvPr>
            <p:ph type="ftr" sz="quarter" idx="11"/>
          </p:nvPr>
        </p:nvSpPr>
        <p:spPr/>
        <p:txBody>
          <a:bodyPr/>
          <a:lstStyle/>
          <a:p>
            <a:r>
              <a:rPr lang="da-DK"/>
              <a:t>Titel</a:t>
            </a:r>
            <a:endParaRPr lang="da-DK" dirty="0"/>
          </a:p>
        </p:txBody>
      </p:sp>
      <p:sp>
        <p:nvSpPr>
          <p:cNvPr id="12" name="Slide Number Placeholder 11">
            <a:extLst>
              <a:ext uri="{FF2B5EF4-FFF2-40B4-BE49-F238E27FC236}">
                <a16:creationId xmlns:a16="http://schemas.microsoft.com/office/drawing/2014/main" id="{48AD440C-0797-9C1A-F3D9-3529DA26E350}"/>
              </a:ext>
            </a:extLst>
          </p:cNvPr>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3111195793"/>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en-US"/>
              <a:t>Click to edit Master title style</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r>
              <a:rPr lang="en-GB"/>
              <a:t>Titel</a:t>
            </a:r>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13775E03-BE23-9277-8686-60549E4E73BE}"/>
              </a:ext>
            </a:extLst>
          </p:cNvPr>
          <p:cNvSpPr>
            <a:spLocks noGrp="1"/>
          </p:cNvSpPr>
          <p:nvPr>
            <p:ph type="dt" sz="half" idx="12"/>
          </p:nvPr>
        </p:nvSpPr>
        <p:spPr/>
        <p:txBody>
          <a:bodyPr/>
          <a:lstStyle/>
          <a:p>
            <a:r>
              <a:rPr lang="da-DK"/>
              <a:t>Dato</a:t>
            </a:r>
            <a:endParaRPr lang="en-GB"/>
          </a:p>
        </p:txBody>
      </p:sp>
    </p:spTree>
    <p:extLst>
      <p:ext uri="{BB962C8B-B14F-4D97-AF65-F5344CB8AC3E}">
        <p14:creationId xmlns:p14="http://schemas.microsoft.com/office/powerpoint/2010/main" val="2376781556"/>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r>
              <a:rPr lang="en-GB"/>
              <a:t>Titel</a:t>
            </a:r>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8906AB93-5959-29D5-C0C8-6B37FCF5F141}"/>
              </a:ext>
            </a:extLst>
          </p:cNvPr>
          <p:cNvSpPr>
            <a:spLocks noGrp="1"/>
          </p:cNvSpPr>
          <p:nvPr>
            <p:ph type="dt" sz="half" idx="17"/>
          </p:nvPr>
        </p:nvSpPr>
        <p:spPr/>
        <p:txBody>
          <a:bodyPr/>
          <a:lstStyle/>
          <a:p>
            <a:r>
              <a:rPr lang="da-DK"/>
              <a:t>Dato</a:t>
            </a:r>
            <a:endParaRPr lang="en-GB"/>
          </a:p>
        </p:txBody>
      </p:sp>
    </p:spTree>
    <p:extLst>
      <p:ext uri="{BB962C8B-B14F-4D97-AF65-F5344CB8AC3E}">
        <p14:creationId xmlns:p14="http://schemas.microsoft.com/office/powerpoint/2010/main" val="2740261152"/>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en-US"/>
              <a:t>Click to edit Master title style</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r>
              <a:rPr lang="en-GB"/>
              <a:t>Titel</a:t>
            </a:r>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
        <p:nvSpPr>
          <p:cNvPr id="4" name="Date Placeholder 3">
            <a:extLst>
              <a:ext uri="{FF2B5EF4-FFF2-40B4-BE49-F238E27FC236}">
                <a16:creationId xmlns:a16="http://schemas.microsoft.com/office/drawing/2014/main" id="{77445D79-EFF9-98D6-B066-40CEED6C2E2A}"/>
              </a:ext>
            </a:extLst>
          </p:cNvPr>
          <p:cNvSpPr>
            <a:spLocks noGrp="1"/>
          </p:cNvSpPr>
          <p:nvPr>
            <p:ph type="dt" sz="half" idx="17"/>
          </p:nvPr>
        </p:nvSpPr>
        <p:spPr/>
        <p:txBody>
          <a:bodyPr/>
          <a:lstStyle/>
          <a:p>
            <a:r>
              <a:rPr lang="da-DK"/>
              <a:t>Dato</a:t>
            </a:r>
            <a:endParaRPr lang="en-GB"/>
          </a:p>
        </p:txBody>
      </p:sp>
    </p:spTree>
    <p:extLst>
      <p:ext uri="{BB962C8B-B14F-4D97-AF65-F5344CB8AC3E}">
        <p14:creationId xmlns:p14="http://schemas.microsoft.com/office/powerpoint/2010/main" val="271887021"/>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Klik for at redigere i master</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131213533"/>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a:t>Click to add title one line</a:t>
            </a:r>
            <a:endParaRPr lang="en-GB" dirty="0"/>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a:t>Click to add title one line</a:t>
            </a:r>
            <a:endParaRPr lang="en-GB" dirty="0"/>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r>
              <a:rPr lang="en-GB"/>
              <a:t>Titel</a:t>
            </a:r>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
        <p:nvSpPr>
          <p:cNvPr id="5" name="Date Placeholder 4">
            <a:extLst>
              <a:ext uri="{FF2B5EF4-FFF2-40B4-BE49-F238E27FC236}">
                <a16:creationId xmlns:a16="http://schemas.microsoft.com/office/drawing/2014/main" id="{68CDBA22-AE55-C68A-132F-A826D0B0C740}"/>
              </a:ext>
            </a:extLst>
          </p:cNvPr>
          <p:cNvSpPr>
            <a:spLocks noGrp="1"/>
          </p:cNvSpPr>
          <p:nvPr>
            <p:ph type="dt" sz="half" idx="25"/>
          </p:nvPr>
        </p:nvSpPr>
        <p:spPr/>
        <p:txBody>
          <a:bodyPr/>
          <a:lstStyle/>
          <a:p>
            <a:r>
              <a:rPr lang="da-DK"/>
              <a:t>Dato</a:t>
            </a:r>
            <a:endParaRPr lang="en-GB"/>
          </a:p>
        </p:txBody>
      </p:sp>
    </p:spTree>
    <p:extLst>
      <p:ext uri="{BB962C8B-B14F-4D97-AF65-F5344CB8AC3E}">
        <p14:creationId xmlns:p14="http://schemas.microsoft.com/office/powerpoint/2010/main" val="32177790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en-US"/>
              <a:t>Click to edit Master title style</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r>
              <a:rPr lang="en-GB"/>
              <a:t>Titel</a:t>
            </a:r>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3" name="Date Placeholder 2">
            <a:extLst>
              <a:ext uri="{FF2B5EF4-FFF2-40B4-BE49-F238E27FC236}">
                <a16:creationId xmlns:a16="http://schemas.microsoft.com/office/drawing/2014/main" id="{A2A33A1D-DD6A-46E6-9477-D1471332CB16}"/>
              </a:ext>
            </a:extLst>
          </p:cNvPr>
          <p:cNvSpPr>
            <a:spLocks noGrp="1"/>
          </p:cNvSpPr>
          <p:nvPr>
            <p:ph type="dt" sz="half" idx="12"/>
          </p:nvPr>
        </p:nvSpPr>
        <p:spPr/>
        <p:txBody>
          <a:bodyPr/>
          <a:lstStyle/>
          <a:p>
            <a:r>
              <a:rPr lang="da-DK"/>
              <a:t>Dato</a:t>
            </a:r>
            <a:endParaRPr lang="en-GB"/>
          </a:p>
        </p:txBody>
      </p:sp>
    </p:spTree>
    <p:extLst>
      <p:ext uri="{BB962C8B-B14F-4D97-AF65-F5344CB8AC3E}">
        <p14:creationId xmlns:p14="http://schemas.microsoft.com/office/powerpoint/2010/main" val="896214318"/>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r>
              <a:rPr lang="en-GB"/>
              <a:t>Titel</a:t>
            </a:r>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
        <p:nvSpPr>
          <p:cNvPr id="2" name="Date Placeholder 1">
            <a:extLst>
              <a:ext uri="{FF2B5EF4-FFF2-40B4-BE49-F238E27FC236}">
                <a16:creationId xmlns:a16="http://schemas.microsoft.com/office/drawing/2014/main" id="{46E183DE-20D3-DB32-ED9D-43A02E676CAC}"/>
              </a:ext>
            </a:extLst>
          </p:cNvPr>
          <p:cNvSpPr>
            <a:spLocks noGrp="1"/>
          </p:cNvSpPr>
          <p:nvPr>
            <p:ph type="dt" sz="half" idx="12"/>
          </p:nvPr>
        </p:nvSpPr>
        <p:spPr/>
        <p:txBody>
          <a:bodyPr/>
          <a:lstStyle/>
          <a:p>
            <a:r>
              <a:rPr lang="da-DK"/>
              <a:t>Dato</a:t>
            </a:r>
            <a:endParaRPr lang="en-GB"/>
          </a:p>
        </p:txBody>
      </p:sp>
    </p:spTree>
    <p:extLst>
      <p:ext uri="{BB962C8B-B14F-4D97-AF65-F5344CB8AC3E}">
        <p14:creationId xmlns:p14="http://schemas.microsoft.com/office/powerpoint/2010/main" val="1827701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da-DK"/>
              <a:t>Dato</a:t>
            </a:r>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r>
              <a:rPr lang="en-GB"/>
              <a:t>Titel</a:t>
            </a:r>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480051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da-DK"/>
              <a:t>Dato</a:t>
            </a:r>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r>
              <a:rPr lang="en-GB"/>
              <a:t>Titel</a:t>
            </a:r>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70586910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Klik for at redigere i master</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922670733"/>
      </p:ext>
    </p:extLst>
  </p:cSld>
  <p:clrMapOvr>
    <a:masterClrMapping/>
  </p:clrMapOvr>
  <p:extLst>
    <p:ext uri="{DCECCB84-F9BA-43D5-87BE-67443E8EF086}">
      <p15:sldGuideLst xmlns:p15="http://schemas.microsoft.com/office/powerpoint/2012/main">
        <p15:guide id="1" pos="4927" userDrawn="1">
          <p15:clr>
            <a:srgbClr val="F26B43"/>
          </p15:clr>
        </p15:guide>
        <p15:guide id="2" pos="5247" userDrawn="1">
          <p15:clr>
            <a:srgbClr val="F26B43"/>
          </p15:clr>
        </p15:guide>
        <p15:guide id="3" pos="1117"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a:t>Klik for at redigere i master</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83562364"/>
      </p:ext>
    </p:extLst>
  </p:cSld>
  <p:clrMapOvr>
    <a:masterClrMapping/>
  </p:clrMapOvr>
  <p:extLst>
    <p:ext uri="{DCECCB84-F9BA-43D5-87BE-67443E8EF086}">
      <p15:sldGuideLst xmlns:p15="http://schemas.microsoft.com/office/powerpoint/2012/main">
        <p15:guide id="1" pos="6984"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Klik for at redigere i master</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0845512"/>
      </p:ext>
    </p:extLst>
  </p:cSld>
  <p:clrMapOvr>
    <a:masterClrMapping/>
  </p:clrMapOvr>
  <p:extLst>
    <p:ext uri="{DCECCB84-F9BA-43D5-87BE-67443E8EF086}">
      <p15:sldGuideLst xmlns:p15="http://schemas.microsoft.com/office/powerpoint/2012/main">
        <p15:guide id="1" pos="1117" userDrawn="1">
          <p15:clr>
            <a:srgbClr val="F26B43"/>
          </p15:clr>
        </p15:guide>
        <p15:guide id="2" pos="6984"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ags" Target="../tags/tag1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1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a:t>Klik for at redigere i master</a:t>
            </a:r>
            <a:endParaRPr lang="en-GB"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endParaRPr lang="en-GB" dirty="0"/>
          </a:p>
        </p:txBody>
      </p:sp>
      <p:sp>
        <p:nvSpPr>
          <p:cNvPr id="113676" name="text" descr="{&quot;templafy&quot;:{&quot;id&quot;:&quot;2fce62a0-f28a-44e1-a519-0cbe37b25f7a&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en-GB" sz="700" b="1" dirty="0">
                <a:solidFill>
                  <a:schemeClr val="bg1"/>
                </a:solidFill>
                <a:latin typeface="+mn-lt"/>
              </a:rPr>
              <a:t>DTU</a:t>
            </a:r>
          </a:p>
        </p:txBody>
      </p:sp>
      <p:sp>
        <p:nvSpPr>
          <p:cNvPr id="5" name="date" descr="{&quot;templafy&quot;:{&quot;id&quot;:&quot;58465eeb-cfe0-4970-97ec-88179dc0a9c2&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a:ln>
                  <a:noFill/>
                </a:ln>
                <a:solidFill>
                  <a:schemeClr val="bg1"/>
                </a:solidFill>
                <a:effectLst/>
                <a:latin typeface="+mn-lt"/>
                <a:ea typeface="ＭＳ Ｐゴシック" pitchFamily="-80" charset="-128"/>
              </a:rPr>
              <a:t>Date</a:t>
            </a:r>
          </a:p>
        </p:txBody>
      </p:sp>
      <p:sp>
        <p:nvSpPr>
          <p:cNvPr id="7" name="text" descr="{&quot;templafy&quot;:{&quot;id&quot;:&quot;5020bdfb-1912-4d6d-a5c3-71b7da283692&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r>
              <a:rPr lang="en-GB" sz="700" dirty="0">
                <a:solidFill>
                  <a:schemeClr val="bg1"/>
                </a:solidFill>
                <a:latin typeface="+mn-lt"/>
              </a:rPr>
              <a:t>Title</a:t>
            </a: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Lst>
  <p:hf hdr="0" ft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008737"/>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3" name="FLD_Presentation Title"/>
          <p:cNvSpPr>
            <a:spLocks noGrp="1"/>
          </p:cNvSpPr>
          <p:nvPr>
            <p:ph type="ftr" sz="quarter" idx="3"/>
          </p:nvPr>
        </p:nvSpPr>
        <p:spPr>
          <a:xfrm>
            <a:off x="5590800" y="6541200"/>
            <a:ext cx="5497200" cy="316800"/>
          </a:xfrm>
          <a:prstGeom prst="rect">
            <a:avLst/>
          </a:prstGeom>
        </p:spPr>
        <p:txBody>
          <a:bodyPr vert="horz" lIns="0" tIns="0" rIns="0" bIns="0" rtlCol="0" anchor="ctr" anchorCtr="0"/>
          <a:lstStyle>
            <a:lvl1pPr algn="r">
              <a:spcBef>
                <a:spcPts val="0"/>
              </a:spcBef>
              <a:defRPr sz="700" b="0">
                <a:solidFill>
                  <a:schemeClr val="bg1"/>
                </a:solidFill>
                <a:latin typeface="+mn-lt"/>
              </a:defRPr>
            </a:lvl1pPr>
          </a:lstStyle>
          <a:p>
            <a:r>
              <a:rPr lang="da-DK"/>
              <a:t>Titel</a:t>
            </a:r>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a:t>Klik for at redigere titeltypografien i masteren</a:t>
            </a:r>
            <a:endParaRPr lang="da-DK"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113676" name="text" descr="{&quot;templafy&quot;:{&quot;type&quot;:&quot;text&quot;,&quot;binding&quot;:&quot;UserProfile.Offices.Workarea_{{DocumentLanguage}}&quot;}}" title="UserProfile.Offices.Workarea_{{DocumentLanguage}}"/>
          <p:cNvSpPr>
            <a:spLocks noChangeArrowheads="1"/>
          </p:cNvSpPr>
          <p:nvPr userDrawn="1"/>
        </p:nvSpPr>
        <p:spPr bwMode="auto">
          <a:xfrm>
            <a:off x="1774726" y="6541200"/>
            <a:ext cx="3397071" cy="316800"/>
          </a:xfrm>
          <a:prstGeom prst="rect">
            <a:avLst/>
          </a:prstGeom>
          <a:noFill/>
          <a:ln>
            <a:noFill/>
          </a:ln>
        </p:spPr>
        <p:txBody>
          <a:bodyPr lIns="0" tIns="0" rIns="0" bIns="0" anchor="ctr" anchorCtr="0"/>
          <a:lstStyle/>
          <a:p>
            <a:pPr algn="l" eaLnBrk="0" hangingPunct="0">
              <a:spcBef>
                <a:spcPct val="0"/>
              </a:spcBef>
            </a:pPr>
            <a:r>
              <a:rPr lang="da-DK" sz="700" b="1" dirty="0">
                <a:solidFill>
                  <a:schemeClr val="bg1"/>
                </a:solidFill>
                <a:latin typeface="+mn-lt"/>
              </a:rPr>
              <a:t>Danmarks Tekniske Universitet</a:t>
            </a:r>
          </a:p>
        </p:txBody>
      </p:sp>
      <p:sp>
        <p:nvSpPr>
          <p:cNvPr id="5" name="date" descr="{&quot;templafy&quot;:{&quot;type&quot;:&quot;date&quot;,&quot;binding&quot;:&quot;Form.Date&quot;,&quot;format&quot;:&quot;{{DateFormats.GeneralDate}}&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da-DK" sz="700" b="1" i="0" u="none" strike="noStrike" cap="none" normalizeH="0" baseline="0" dirty="0">
              <a:ln>
                <a:noFill/>
              </a:ln>
              <a:solidFill>
                <a:schemeClr val="bg1"/>
              </a:solidFill>
              <a:effectLst/>
              <a:latin typeface="+mn-lt"/>
              <a:ea typeface="ＭＳ Ｐゴシック" pitchFamily="-80" charset="-128"/>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008737"/>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6" name="Date Placeholder 5">
            <a:extLst>
              <a:ext uri="{FF2B5EF4-FFF2-40B4-BE49-F238E27FC236}">
                <a16:creationId xmlns:a16="http://schemas.microsoft.com/office/drawing/2014/main" id="{15AE06DF-7A3D-0AB6-4D73-568C5F733E1D}"/>
              </a:ext>
            </a:extLst>
          </p:cNvPr>
          <p:cNvSpPr>
            <a:spLocks noGrp="1"/>
          </p:cNvSpPr>
          <p:nvPr>
            <p:ph type="dt" sz="half" idx="2"/>
          </p:nvPr>
        </p:nvSpPr>
        <p:spPr>
          <a:xfrm>
            <a:off x="252000" y="6541200"/>
            <a:ext cx="1105200" cy="316800"/>
          </a:xfrm>
          <a:prstGeom prst="rect">
            <a:avLst/>
          </a:prstGeom>
        </p:spPr>
        <p:txBody>
          <a:bodyPr vert="horz" lIns="0" tIns="0" rIns="0" bIns="0" rtlCol="0" anchor="ctr"/>
          <a:lstStyle>
            <a:lvl1pPr algn="r">
              <a:defRPr sz="700" b="1">
                <a:solidFill>
                  <a:schemeClr val="bg1"/>
                </a:solidFill>
                <a:latin typeface="+mj-lt"/>
              </a:defRPr>
            </a:lvl1pPr>
          </a:lstStyle>
          <a:p>
            <a:r>
              <a:rPr lang="da-DK"/>
              <a:t>Dato</a:t>
            </a:r>
            <a:endParaRPr lang="en-GB"/>
          </a:p>
        </p:txBody>
      </p:sp>
    </p:spTree>
    <p:extLst>
      <p:ext uri="{BB962C8B-B14F-4D97-AF65-F5344CB8AC3E}">
        <p14:creationId xmlns:p14="http://schemas.microsoft.com/office/powerpoint/2010/main" val="405323426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da-DK" dirty="0"/>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r>
              <a:rPr lang="da-DK" dirty="0"/>
              <a:t>Danmarks Tekniske Universitet</a:t>
            </a:r>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a:t>Klik for at redigere i master</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a:t>Edit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a:p>
            <a:pPr lvl="5"/>
            <a:endParaRPr lang="da-DK" dirty="0"/>
          </a:p>
        </p:txBody>
      </p:sp>
      <p:sp>
        <p:nvSpPr>
          <p:cNvPr id="113676" name="text" descr="{&quot;templafy&quot;:{&quot;id&quot;:&quot;2fce62a0-f28a-44e1-a519-0cbe37b25f7a&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da-DK" sz="700" b="1" dirty="0">
                <a:solidFill>
                  <a:schemeClr val="bg1"/>
                </a:solidFill>
                <a:latin typeface="+mn-lt"/>
              </a:rPr>
              <a:t>Danmarks Tekniske Universitet</a:t>
            </a:r>
          </a:p>
        </p:txBody>
      </p:sp>
      <p:sp>
        <p:nvSpPr>
          <p:cNvPr id="5" name="date" descr="{&quot;templafy&quot;:{&quot;id&quot;:&quot;58465eeb-cfe0-4970-97ec-88179dc0a9c2&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da-DK" sz="700" b="1" i="0" u="none" strike="noStrike" cap="none" normalizeH="0" baseline="0" dirty="0">
                <a:ln>
                  <a:noFill/>
                </a:ln>
                <a:solidFill>
                  <a:schemeClr val="bg1"/>
                </a:solidFill>
                <a:effectLst/>
                <a:latin typeface="+mn-lt"/>
                <a:ea typeface="ＭＳ Ｐゴシック" pitchFamily="-80" charset="-128"/>
              </a:rPr>
              <a:t>23. januar 2019</a:t>
            </a:r>
          </a:p>
        </p:txBody>
      </p:sp>
      <p:sp>
        <p:nvSpPr>
          <p:cNvPr id="7" name="text" descr="{&quot;templafy&quot;:{&quot;id&quot;:&quot;5020bdfb-1912-4d6d-a5c3-71b7da283692&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95213373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a:ln>
                <a:noFill/>
              </a:ln>
              <a:solidFill>
                <a:schemeClr val="bg1"/>
              </a:solidFill>
              <a:effectLst/>
              <a:latin typeface="+mn-lt"/>
              <a:ea typeface="ＭＳ Ｐゴシック" pitchFamily="-80" charset="-128"/>
            </a:endParaRPr>
          </a:p>
        </p:txBody>
      </p:sp>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3"/>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 name="FLD_Presentation Title"/>
          <p:cNvSpPr>
            <a:spLocks noGrp="1"/>
          </p:cNvSpPr>
          <p:nvPr>
            <p:ph type="ftr" sz="quarter" idx="3"/>
          </p:nvPr>
        </p:nvSpPr>
        <p:spPr>
          <a:xfrm>
            <a:off x="5590800" y="6541200"/>
            <a:ext cx="5497200" cy="316800"/>
          </a:xfrm>
          <a:prstGeom prst="rect">
            <a:avLst/>
          </a:prstGeom>
        </p:spPr>
        <p:txBody>
          <a:bodyPr vert="horz" lIns="0" tIns="0" rIns="0" bIns="0" rtlCol="0" anchor="ctr" anchorCtr="0"/>
          <a:lstStyle>
            <a:lvl1pPr algn="r">
              <a:spcBef>
                <a:spcPts val="0"/>
              </a:spcBef>
              <a:defRPr sz="700" b="0">
                <a:solidFill>
                  <a:schemeClr val="bg1"/>
                </a:solidFill>
                <a:latin typeface="+mn-lt"/>
              </a:defRPr>
            </a:lvl1pPr>
          </a:lstStyle>
          <a:p>
            <a:r>
              <a:rPr lang="da-DK"/>
              <a:t>Titel</a:t>
            </a:r>
            <a:endParaRPr lang="da-DK"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endParaRPr lang="da-DK"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3676" name="text" descr="{&quot;templafy&quot;:{&quot;type&quot;:&quot;text&quot;,&quot;binding&quot;:&quot;UserProfile.Offices.Workarea_{{DocumentLanguage}}&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marL="0" marR="0" lvl="0" indent="0" algn="l" defTabSz="914400" rtl="0" eaLnBrk="0" fontAlgn="base" latinLnBrk="0" hangingPunct="0">
              <a:lnSpc>
                <a:spcPct val="100000"/>
              </a:lnSpc>
              <a:spcBef>
                <a:spcPct val="0"/>
              </a:spcBef>
              <a:spcAft>
                <a:spcPct val="0"/>
              </a:spcAft>
              <a:buClrTx/>
              <a:buSzTx/>
              <a:buFontTx/>
              <a:buNone/>
              <a:tabLst/>
              <a:defRPr/>
            </a:pPr>
            <a:r>
              <a:rPr lang="da-DK" sz="700" b="1" dirty="0">
                <a:solidFill>
                  <a:schemeClr val="bg1"/>
                </a:solidFill>
                <a:latin typeface="+mn-lt"/>
              </a:rPr>
              <a:t>Danmarks Tekniske Universitet</a:t>
            </a:r>
          </a:p>
        </p:txBody>
      </p:sp>
      <p:sp>
        <p:nvSpPr>
          <p:cNvPr id="5" name="date" descr="{&quot;templafy&quot;:{&quot;type&quot;:&quot;date&quot;,&quot;binding&quot;:&quot;Form.Date&quot;,&quot;format&quot;:&quot;{{DateFormats.GeneralDate}}&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da-DK" sz="700" b="1" i="0" u="none" strike="noStrike" cap="none" normalizeH="0" baseline="0" dirty="0">
              <a:ln>
                <a:noFill/>
              </a:ln>
              <a:solidFill>
                <a:schemeClr val="bg1"/>
              </a:solidFill>
              <a:effectLst/>
              <a:latin typeface="+mj-lt"/>
              <a:ea typeface="ＭＳ Ｐゴシック" pitchFamily="-80" charset="-128"/>
            </a:endParaRPr>
          </a:p>
        </p:txBody>
      </p:sp>
      <p:sp>
        <p:nvSpPr>
          <p:cNvPr id="7" name="text" descr="{&quot;templafy&quot;:{&quot;binding&quot;:&quot;Form.PresentationTitle&quot;,&quot;type&quot;:&quot;text&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da-DK"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6" name="Date Placeholder 5">
            <a:extLst>
              <a:ext uri="{FF2B5EF4-FFF2-40B4-BE49-F238E27FC236}">
                <a16:creationId xmlns:a16="http://schemas.microsoft.com/office/drawing/2014/main" id="{514E9AE0-170F-0C2B-DFF5-DC7F65F4B1FF}"/>
              </a:ext>
            </a:extLst>
          </p:cNvPr>
          <p:cNvSpPr>
            <a:spLocks noGrp="1"/>
          </p:cNvSpPr>
          <p:nvPr>
            <p:ph type="dt" sz="half" idx="2"/>
          </p:nvPr>
        </p:nvSpPr>
        <p:spPr>
          <a:xfrm>
            <a:off x="252000" y="6541200"/>
            <a:ext cx="1105200" cy="316800"/>
          </a:xfrm>
          <a:prstGeom prst="rect">
            <a:avLst/>
          </a:prstGeom>
        </p:spPr>
        <p:txBody>
          <a:bodyPr vert="horz" lIns="0" tIns="0" rIns="0" bIns="0" rtlCol="0" anchor="ctr"/>
          <a:lstStyle>
            <a:lvl1pPr algn="r">
              <a:defRPr sz="700" b="1">
                <a:solidFill>
                  <a:schemeClr val="bg1"/>
                </a:solidFill>
                <a:latin typeface="+mj-lt"/>
              </a:defRPr>
            </a:lvl1pPr>
          </a:lstStyle>
          <a:p>
            <a:r>
              <a:rPr lang="da-DK"/>
              <a:t>Dato</a:t>
            </a:r>
            <a:endParaRPr lang="en-GB"/>
          </a:p>
        </p:txBody>
      </p:sp>
    </p:spTree>
    <p:extLst>
      <p:ext uri="{BB962C8B-B14F-4D97-AF65-F5344CB8AC3E}">
        <p14:creationId xmlns:p14="http://schemas.microsoft.com/office/powerpoint/2010/main" val="157838504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hd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11.xml"/><Relationship Id="rId1" Type="http://schemas.openxmlformats.org/officeDocument/2006/relationships/customXml" Target="../../customXml/item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5.xml"/><Relationship Id="rId1" Type="http://schemas.openxmlformats.org/officeDocument/2006/relationships/customXml" Target="../../customXml/item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0.xml"/><Relationship Id="rId1" Type="http://schemas.openxmlformats.org/officeDocument/2006/relationships/customXml" Target="../../customXml/item1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4.xml"/><Relationship Id="rId1" Type="http://schemas.openxmlformats.org/officeDocument/2006/relationships/customXml" Target="../../customXml/item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www.inside.dtu.dk/da/undervisning/administration/tal-og-opgoerelser/studiestartsevalueringer"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DTUstudiestart@dtu.dk"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0.xml"/><Relationship Id="rId1" Type="http://schemas.openxmlformats.org/officeDocument/2006/relationships/customXml" Target="../../customXml/item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3.xml"/><Relationship Id="rId1" Type="http://schemas.openxmlformats.org/officeDocument/2006/relationships/customXml" Target="../../customXml/item19.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13EF6E-BC23-40A0-80D4-1EBE64DCC5D9}"/>
              </a:ext>
            </a:extLst>
          </p:cNvPr>
          <p:cNvSpPr>
            <a:spLocks noGrp="1"/>
          </p:cNvSpPr>
          <p:nvPr>
            <p:ph type="sldNum" sz="quarter" idx="12"/>
          </p:nvPr>
        </p:nvSpPr>
        <p:spPr/>
        <p:txBody>
          <a:bodyPr/>
          <a:lstStyle/>
          <a:p>
            <a:fld id="{103EA872-A674-449B-A120-B97244F8E91D}" type="slidenum">
              <a:rPr lang="en-GB" smtClean="0"/>
              <a:pPr/>
              <a:t>1</a:t>
            </a:fld>
            <a:endParaRPr lang="en-GB" dirty="0"/>
          </a:p>
        </p:txBody>
      </p:sp>
    </p:spTree>
    <p:custDataLst>
      <p:custData r:id="rId1"/>
      <p:custData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3867F-9E1E-EACA-46E8-91A7A61694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FFF0FB-1980-F1AA-8DD7-A2792142C713}"/>
              </a:ext>
            </a:extLst>
          </p:cNvPr>
          <p:cNvSpPr>
            <a:spLocks noGrp="1"/>
          </p:cNvSpPr>
          <p:nvPr>
            <p:ph type="ctrTitle"/>
          </p:nvPr>
        </p:nvSpPr>
        <p:spPr>
          <a:xfrm>
            <a:off x="190550" y="476672"/>
            <a:ext cx="7272808" cy="5688632"/>
          </a:xfrm>
        </p:spPr>
        <p:txBody>
          <a:bodyPr/>
          <a:lstStyle/>
          <a:p>
            <a:pPr>
              <a:lnSpc>
                <a:spcPts val="2200"/>
              </a:lnSpc>
              <a:spcBef>
                <a:spcPts val="0"/>
              </a:spcBef>
              <a:spcAft>
                <a:spcPts val="0"/>
              </a:spcAft>
            </a:pPr>
            <a:r>
              <a:rPr lang="en-US" sz="1600" b="0" dirty="0">
                <a:latin typeface="Aptos" panose="020B0004020202020204" pitchFamily="34" charset="0"/>
              </a:rPr>
              <a:t>                               </a:t>
            </a:r>
            <a:r>
              <a:rPr lang="en-US" sz="1800" dirty="0" err="1">
                <a:latin typeface="Aptos" panose="020B0004020202020204" pitchFamily="34" charset="0"/>
              </a:rPr>
              <a:t>Særlige</a:t>
            </a:r>
            <a:r>
              <a:rPr lang="en-US" sz="1800" dirty="0">
                <a:latin typeface="Aptos" panose="020B0004020202020204" pitchFamily="34" charset="0"/>
              </a:rPr>
              <a:t> fund </a:t>
            </a:r>
            <a:r>
              <a:rPr lang="en-US" sz="1800" dirty="0" err="1">
                <a:latin typeface="Aptos" panose="020B0004020202020204" pitchFamily="34" charset="0"/>
              </a:rPr>
              <a:t>diplomingeniørstuderende</a:t>
            </a:r>
            <a:br>
              <a:rPr lang="en-US" sz="1800" dirty="0">
                <a:latin typeface="Aptos" panose="020B0004020202020204" pitchFamily="34" charset="0"/>
              </a:rPr>
            </a:br>
            <a:br>
              <a:rPr lang="en-US" sz="1800" dirty="0">
                <a:latin typeface="Aptos" panose="020B0004020202020204" pitchFamily="34" charset="0"/>
              </a:rPr>
            </a:br>
            <a:r>
              <a:rPr lang="en-US" sz="1600" dirty="0" err="1">
                <a:latin typeface="Aptos" panose="020B0004020202020204" pitchFamily="34" charset="0"/>
              </a:rPr>
              <a:t>Færre</a:t>
            </a:r>
            <a:r>
              <a:rPr lang="en-US" sz="1600" dirty="0">
                <a:latin typeface="Aptos" panose="020B0004020202020204" pitchFamily="34" charset="0"/>
              </a:rPr>
              <a:t> positive </a:t>
            </a:r>
            <a:r>
              <a:rPr lang="en-US" sz="1600" dirty="0" err="1">
                <a:latin typeface="Aptos" panose="020B0004020202020204" pitchFamily="34" charset="0"/>
              </a:rPr>
              <a:t>bedømmelser</a:t>
            </a:r>
            <a:r>
              <a:rPr lang="en-US" sz="1600" dirty="0">
                <a:latin typeface="Aptos" panose="020B0004020202020204" pitchFamily="34" charset="0"/>
              </a:rPr>
              <a:t>:		</a:t>
            </a:r>
            <a:r>
              <a:rPr lang="en-US" sz="1600" dirty="0" err="1">
                <a:latin typeface="Aptos" panose="020B0004020202020204" pitchFamily="34" charset="0"/>
              </a:rPr>
              <a:t>Flere</a:t>
            </a:r>
            <a:r>
              <a:rPr lang="en-US" sz="1600" dirty="0">
                <a:latin typeface="Aptos" panose="020B0004020202020204" pitchFamily="34" charset="0"/>
              </a:rPr>
              <a:t> positive </a:t>
            </a:r>
            <a:r>
              <a:rPr lang="en-US" sz="1600" dirty="0" err="1">
                <a:latin typeface="Aptos" panose="020B0004020202020204" pitchFamily="34" charset="0"/>
              </a:rPr>
              <a:t>bedømmelser</a:t>
            </a:r>
            <a:r>
              <a:rPr lang="en-US" sz="1600" dirty="0">
                <a:latin typeface="Aptos" panose="020B0004020202020204" pitchFamily="34" charset="0"/>
              </a:rPr>
              <a:t>:</a:t>
            </a:r>
            <a:br>
              <a:rPr lang="en-US" sz="1600" dirty="0">
                <a:latin typeface="Aptos" panose="020B0004020202020204" pitchFamily="34" charset="0"/>
              </a:rPr>
            </a:br>
            <a:r>
              <a:rPr lang="en-US" sz="1600" b="0" dirty="0">
                <a:latin typeface="Aptos" panose="020B0004020202020204" pitchFamily="34" charset="0"/>
              </a:rPr>
              <a:t>Det </a:t>
            </a:r>
            <a:r>
              <a:rPr lang="en-US" sz="1600" b="0" dirty="0" err="1">
                <a:latin typeface="Aptos" panose="020B0004020202020204" pitchFamily="34" charset="0"/>
              </a:rPr>
              <a:t>faglige</a:t>
            </a:r>
            <a:r>
              <a:rPr lang="da-DK" sz="1600" b="0" dirty="0">
                <a:latin typeface="Aptos" panose="020B0004020202020204" pitchFamily="34" charset="0"/>
              </a:rPr>
              <a:t> miljø			Selvudstillingsbekymring</a:t>
            </a:r>
            <a:br>
              <a:rPr lang="da-DK" sz="1600" b="0" dirty="0">
                <a:latin typeface="Aptos" panose="020B0004020202020204" pitchFamily="34" charset="0"/>
              </a:rPr>
            </a:br>
            <a:r>
              <a:rPr lang="da-DK" sz="1600" b="0" dirty="0">
                <a:latin typeface="Aptos" panose="020B0004020202020204" pitchFamily="34" charset="0"/>
              </a:rPr>
              <a:t>Undervisertilgængelighed		Ensomhed</a:t>
            </a:r>
            <a:br>
              <a:rPr lang="da-DK" sz="1600" b="0" dirty="0">
                <a:latin typeface="Aptos" panose="020B0004020202020204" pitchFamily="34" charset="0"/>
              </a:rPr>
            </a:br>
            <a:r>
              <a:rPr lang="da-DK" sz="1600" b="0" dirty="0">
                <a:latin typeface="Aptos" panose="020B0004020202020204" pitchFamily="34" charset="0"/>
              </a:rPr>
              <a:t>Underviserentusiasme 		Uønsket seksuel opmærksomhed</a:t>
            </a:r>
            <a:br>
              <a:rPr lang="da-DK" sz="1600" b="0" dirty="0">
                <a:latin typeface="Aptos" panose="020B0004020202020204" pitchFamily="34" charset="0"/>
              </a:rPr>
            </a:br>
            <a:r>
              <a:rPr lang="da-DK" sz="1600" b="0" u="sng" dirty="0">
                <a:latin typeface="Aptos" panose="020B0004020202020204" pitchFamily="34" charset="0"/>
              </a:rPr>
              <a:t>Feedback, omfang </a:t>
            </a:r>
            <a:r>
              <a:rPr lang="da-DK" sz="1600" b="0" dirty="0">
                <a:latin typeface="Aptos" panose="020B0004020202020204" pitchFamily="34" charset="0"/>
              </a:rPr>
              <a:t>og kvalitet		Uønsket fysisk kontakt</a:t>
            </a:r>
            <a:br>
              <a:rPr lang="da-DK" sz="1600" b="0" dirty="0">
                <a:latin typeface="Aptos" panose="020B0004020202020204" pitchFamily="34" charset="0"/>
              </a:rPr>
            </a:br>
            <a:r>
              <a:rPr lang="da-DK" sz="1600" b="0" u="sng" dirty="0">
                <a:latin typeface="Aptos" panose="020B0004020202020204" pitchFamily="34" charset="0"/>
              </a:rPr>
              <a:t>Eksamensfokus</a:t>
            </a:r>
            <a:r>
              <a:rPr lang="da-DK" sz="1600" b="0" dirty="0">
                <a:latin typeface="Aptos" panose="020B0004020202020204" pitchFamily="34" charset="0"/>
              </a:rPr>
              <a:t> 			Uheldsforebyggende instruktion</a:t>
            </a:r>
            <a:br>
              <a:rPr lang="da-DK" sz="1600" b="0" dirty="0">
                <a:latin typeface="Aptos" panose="020B0004020202020204" pitchFamily="34" charset="0"/>
              </a:rPr>
            </a:br>
            <a:r>
              <a:rPr lang="da-DK" sz="1600" b="0" u="sng" dirty="0">
                <a:latin typeface="Aptos" panose="020B0004020202020204" pitchFamily="34" charset="0"/>
              </a:rPr>
              <a:t>Stress-symptomer op til eksamen </a:t>
            </a:r>
            <a:r>
              <a:rPr lang="da-DK" sz="1600" b="0" dirty="0">
                <a:latin typeface="Aptos" panose="020B0004020202020204" pitchFamily="34" charset="0"/>
              </a:rPr>
              <a:t>	Beredskab og ulykke</a:t>
            </a:r>
            <a:br>
              <a:rPr lang="da-DK" sz="1600" b="0" dirty="0">
                <a:latin typeface="Aptos" panose="020B0004020202020204" pitchFamily="34" charset="0"/>
              </a:rPr>
            </a:br>
            <a:r>
              <a:rPr lang="da-DK" sz="1600" b="0" dirty="0">
                <a:latin typeface="Aptos" panose="020B0004020202020204" pitchFamily="34" charset="0"/>
              </a:rPr>
              <a:t>Udbytte af undervisningen</a:t>
            </a:r>
            <a:br>
              <a:rPr lang="da-DK" sz="1600" b="0" dirty="0">
                <a:latin typeface="Aptos" panose="020B0004020202020204" pitchFamily="34" charset="0"/>
              </a:rPr>
            </a:br>
            <a:r>
              <a:rPr lang="da-DK" sz="1600" b="0" dirty="0">
                <a:latin typeface="Aptos" panose="020B0004020202020204" pitchFamily="34" charset="0"/>
              </a:rPr>
              <a:t>Kvaliteten af deres uddannelse</a:t>
            </a:r>
            <a:br>
              <a:rPr lang="da-DK" sz="1600" b="0" dirty="0">
                <a:latin typeface="Aptos" panose="020B0004020202020204" pitchFamily="34" charset="0"/>
              </a:rPr>
            </a:br>
            <a:r>
              <a:rPr lang="da-DK" sz="1600" b="0" dirty="0">
                <a:latin typeface="Aptos" panose="020B0004020202020204" pitchFamily="34" charset="0"/>
              </a:rPr>
              <a:t>Generel trivsel</a:t>
            </a:r>
            <a:br>
              <a:rPr lang="da-DK" sz="1600" b="0" dirty="0">
                <a:latin typeface="Aptos" panose="020B0004020202020204" pitchFamily="34" charset="0"/>
              </a:rPr>
            </a:br>
            <a:r>
              <a:rPr lang="da-DK" sz="1600" b="0" dirty="0">
                <a:latin typeface="Aptos" panose="020B0004020202020204" pitchFamily="34" charset="0"/>
              </a:rPr>
              <a:t>Det sociale miljø</a:t>
            </a:r>
            <a:br>
              <a:rPr lang="da-DK" sz="1600" b="0" dirty="0">
                <a:latin typeface="Aptos" panose="020B0004020202020204" pitchFamily="34" charset="0"/>
              </a:rPr>
            </a:br>
            <a:r>
              <a:rPr lang="da-DK" sz="1600" b="0" dirty="0">
                <a:latin typeface="Aptos" panose="020B0004020202020204" pitchFamily="34" charset="0"/>
              </a:rPr>
              <a:t>Studiefællesskab</a:t>
            </a:r>
            <a:br>
              <a:rPr lang="da-DK" sz="1600" b="0" dirty="0">
                <a:latin typeface="Aptos" panose="020B0004020202020204" pitchFamily="34" charset="0"/>
              </a:rPr>
            </a:br>
            <a:r>
              <a:rPr lang="da-DK" sz="1600" b="0" u="sng" dirty="0">
                <a:latin typeface="Aptos" panose="020B0004020202020204" pitchFamily="34" charset="0"/>
              </a:rPr>
              <a:t>Forskelsbehandling</a:t>
            </a:r>
            <a:br>
              <a:rPr lang="da-DK" sz="1600" b="0" dirty="0">
                <a:latin typeface="Aptos" panose="020B0004020202020204" pitchFamily="34" charset="0"/>
              </a:rPr>
            </a:br>
            <a:r>
              <a:rPr lang="da-DK" sz="1600" b="0" dirty="0">
                <a:latin typeface="Aptos" panose="020B0004020202020204" pitchFamily="34" charset="0"/>
              </a:rPr>
              <a:t>DTU-Learn</a:t>
            </a:r>
            <a:br>
              <a:rPr lang="da-DK" sz="1600" b="0" dirty="0">
                <a:latin typeface="Aptos" panose="020B0004020202020204" pitchFamily="34" charset="0"/>
              </a:rPr>
            </a:br>
            <a:r>
              <a:rPr lang="da-DK" sz="1600" b="0" dirty="0">
                <a:latin typeface="Aptos" panose="020B0004020202020204" pitchFamily="34" charset="0"/>
              </a:rPr>
              <a:t>Virtuelle værktøjer i undervisningen</a:t>
            </a:r>
            <a:br>
              <a:rPr lang="da-DK" sz="1600" b="0" dirty="0">
                <a:latin typeface="Aptos" panose="020B0004020202020204" pitchFamily="34" charset="0"/>
              </a:rPr>
            </a:br>
            <a:r>
              <a:rPr lang="da-DK" sz="1600" b="0" dirty="0">
                <a:latin typeface="Aptos" panose="020B0004020202020204" pitchFamily="34" charset="0"/>
              </a:rPr>
              <a:t>IT til eksamen</a:t>
            </a:r>
            <a:br>
              <a:rPr lang="da-DK" sz="1600" b="0" dirty="0">
                <a:latin typeface="Aptos" panose="020B0004020202020204" pitchFamily="34" charset="0"/>
              </a:rPr>
            </a:br>
            <a:r>
              <a:rPr lang="da-DK" sz="1600" b="0" u="sng" dirty="0">
                <a:latin typeface="Aptos" panose="020B0004020202020204" pitchFamily="34" charset="0"/>
              </a:rPr>
              <a:t>Indeklima</a:t>
            </a:r>
            <a:br>
              <a:rPr lang="da-DK" sz="1600" b="0" dirty="0">
                <a:latin typeface="Aptos" panose="020B0004020202020204" pitchFamily="34" charset="0"/>
              </a:rPr>
            </a:br>
            <a:r>
              <a:rPr lang="da-DK" sz="1600" b="0" u="sng" dirty="0">
                <a:latin typeface="Aptos" panose="020B0004020202020204" pitchFamily="34" charset="0"/>
              </a:rPr>
              <a:t>Fordybelsespladser, selvstudie</a:t>
            </a:r>
            <a:br>
              <a:rPr lang="da-DK" sz="1600" b="0" dirty="0">
                <a:latin typeface="Aptos" panose="020B0004020202020204" pitchFamily="34" charset="0"/>
              </a:rPr>
            </a:br>
            <a:br>
              <a:rPr lang="da-DK" sz="1600" b="0" dirty="0">
                <a:latin typeface="Aptos" panose="020B0004020202020204" pitchFamily="34" charset="0"/>
              </a:rPr>
            </a:br>
            <a:br>
              <a:rPr lang="da-DK" sz="1600" b="0" dirty="0">
                <a:latin typeface="Aptos" panose="020B0004020202020204" pitchFamily="34" charset="0"/>
              </a:rPr>
            </a:br>
            <a:endParaRPr lang="da-DK" sz="1600" b="0" dirty="0">
              <a:latin typeface="Aptos" panose="020B0004020202020204" pitchFamily="34" charset="0"/>
            </a:endParaRPr>
          </a:p>
        </p:txBody>
      </p:sp>
      <p:pic>
        <p:nvPicPr>
          <p:cNvPr id="6" name="Billede 5">
            <a:extLst>
              <a:ext uri="{FF2B5EF4-FFF2-40B4-BE49-F238E27FC236}">
                <a16:creationId xmlns:a16="http://schemas.microsoft.com/office/drawing/2014/main" id="{4CD91795-DE4D-9820-4BA2-B7C98ECCC0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5754" y="0"/>
            <a:ext cx="4570132" cy="6858000"/>
          </a:xfrm>
          <a:prstGeom prst="rect">
            <a:avLst/>
          </a:prstGeom>
        </p:spPr>
      </p:pic>
    </p:spTree>
    <p:extLst>
      <p:ext uri="{BB962C8B-B14F-4D97-AF65-F5344CB8AC3E}">
        <p14:creationId xmlns:p14="http://schemas.microsoft.com/office/powerpoint/2010/main" val="87429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A54DB-4A0E-E6CC-B6BA-4B5E3DF13A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6D095C-CD24-4B09-FC52-2BEF2361181E}"/>
              </a:ext>
            </a:extLst>
          </p:cNvPr>
          <p:cNvSpPr>
            <a:spLocks noGrp="1"/>
          </p:cNvSpPr>
          <p:nvPr>
            <p:ph type="ctrTitle"/>
          </p:nvPr>
        </p:nvSpPr>
        <p:spPr>
          <a:xfrm>
            <a:off x="6815286" y="908720"/>
            <a:ext cx="4104456" cy="5184576"/>
          </a:xfrm>
        </p:spPr>
        <p:txBody>
          <a:bodyPr/>
          <a:lstStyle/>
          <a:p>
            <a:pPr>
              <a:lnSpc>
                <a:spcPct val="100000"/>
              </a:lnSpc>
              <a:spcBef>
                <a:spcPts val="1200"/>
              </a:spcBef>
              <a:spcAft>
                <a:spcPts val="1200"/>
              </a:spcAft>
            </a:pPr>
            <a:r>
              <a:rPr lang="en-US" sz="1600" b="0" dirty="0">
                <a:latin typeface="Aptos" panose="020B0004020202020204" pitchFamily="34" charset="0"/>
              </a:rPr>
              <a:t> </a:t>
            </a:r>
            <a:br>
              <a:rPr lang="en-US" sz="1600" b="0" dirty="0">
                <a:latin typeface="Aptos" panose="020B0004020202020204" pitchFamily="34" charset="0"/>
              </a:rPr>
            </a:br>
            <a:r>
              <a:rPr lang="en-US" sz="1800" dirty="0" err="1">
                <a:latin typeface="Aptos" panose="020B0004020202020204" pitchFamily="34" charset="0"/>
              </a:rPr>
              <a:t>Særlige</a:t>
            </a:r>
            <a:r>
              <a:rPr lang="en-US" sz="1800" dirty="0">
                <a:latin typeface="Aptos" panose="020B0004020202020204" pitchFamily="34" charset="0"/>
              </a:rPr>
              <a:t> fund </a:t>
            </a:r>
            <a:r>
              <a:rPr lang="en-US" sz="1800" dirty="0" err="1">
                <a:latin typeface="Aptos" panose="020B0004020202020204" pitchFamily="34" charset="0"/>
              </a:rPr>
              <a:t>civilbachelorstuderende</a:t>
            </a:r>
            <a:br>
              <a:rPr lang="en-US" sz="1800" dirty="0">
                <a:latin typeface="Aptos" panose="020B0004020202020204" pitchFamily="34" charset="0"/>
              </a:rPr>
            </a:br>
            <a:br>
              <a:rPr lang="en-US" sz="1800" dirty="0">
                <a:latin typeface="Aptos" panose="020B0004020202020204" pitchFamily="34" charset="0"/>
              </a:rPr>
            </a:br>
            <a:r>
              <a:rPr lang="en-US" sz="1600" dirty="0" err="1">
                <a:latin typeface="Aptos" panose="020B0004020202020204" pitchFamily="34" charset="0"/>
              </a:rPr>
              <a:t>Færre</a:t>
            </a:r>
            <a:r>
              <a:rPr lang="en-US" sz="1600" dirty="0">
                <a:latin typeface="Aptos" panose="020B0004020202020204" pitchFamily="34" charset="0"/>
              </a:rPr>
              <a:t> positive </a:t>
            </a:r>
            <a:r>
              <a:rPr lang="en-US" sz="1600" dirty="0" err="1">
                <a:latin typeface="Aptos" panose="020B0004020202020204" pitchFamily="34" charset="0"/>
              </a:rPr>
              <a:t>bedømmelser</a:t>
            </a:r>
            <a:r>
              <a:rPr lang="en-US" sz="1600" dirty="0">
                <a:latin typeface="Aptos" panose="020B0004020202020204" pitchFamily="34" charset="0"/>
              </a:rPr>
              <a:t>:		</a:t>
            </a:r>
            <a:br>
              <a:rPr lang="en-US" sz="1600" dirty="0">
                <a:latin typeface="Aptos" panose="020B0004020202020204" pitchFamily="34" charset="0"/>
              </a:rPr>
            </a:br>
            <a:r>
              <a:rPr lang="da-DK" sz="1600" b="0" dirty="0">
                <a:latin typeface="Aptos" panose="020B0004020202020204" pitchFamily="34" charset="0"/>
              </a:rPr>
              <a:t>Mestring, egne fordringer		</a:t>
            </a:r>
            <a:br>
              <a:rPr lang="da-DK" sz="1600" b="0" dirty="0">
                <a:latin typeface="Aptos" panose="020B0004020202020204" pitchFamily="34" charset="0"/>
              </a:rPr>
            </a:br>
            <a:r>
              <a:rPr lang="da-DK" sz="1600" b="0" dirty="0">
                <a:latin typeface="Aptos" panose="020B0004020202020204" pitchFamily="34" charset="0"/>
              </a:rPr>
              <a:t>Mestring, uddannelsens fordringer	</a:t>
            </a:r>
            <a:br>
              <a:rPr lang="da-DK" sz="1600" b="0" dirty="0">
                <a:latin typeface="Aptos" panose="020B0004020202020204" pitchFamily="34" charset="0"/>
              </a:rPr>
            </a:br>
            <a:r>
              <a:rPr lang="da-DK" sz="1600" b="0" dirty="0">
                <a:latin typeface="Aptos" panose="020B0004020202020204" pitchFamily="34" charset="0"/>
              </a:rPr>
              <a:t>Udviklingspotentiale i udfordringer </a:t>
            </a:r>
            <a:br>
              <a:rPr lang="da-DK" sz="1600" b="0" dirty="0">
                <a:latin typeface="Aptos" panose="020B0004020202020204" pitchFamily="34" charset="0"/>
              </a:rPr>
            </a:br>
            <a:r>
              <a:rPr lang="da-DK" sz="1600" b="0" u="sng" dirty="0">
                <a:latin typeface="Aptos" panose="020B0004020202020204" pitchFamily="34" charset="0"/>
              </a:rPr>
              <a:t>Stress-symptomer op til eksamen</a:t>
            </a:r>
            <a:br>
              <a:rPr lang="da-DK" sz="1600" b="0" u="sng" dirty="0">
                <a:latin typeface="Aptos" panose="020B0004020202020204" pitchFamily="34" charset="0"/>
              </a:rPr>
            </a:br>
            <a:r>
              <a:rPr lang="da-DK" sz="1600" b="0" u="sng" dirty="0">
                <a:latin typeface="Aptos" panose="020B0004020202020204" pitchFamily="34" charset="0"/>
              </a:rPr>
              <a:t>Live-streamede forelæsninger	</a:t>
            </a:r>
            <a:r>
              <a:rPr lang="da-DK" sz="1600" b="0" dirty="0">
                <a:latin typeface="Aptos" panose="020B0004020202020204" pitchFamily="34" charset="0"/>
              </a:rPr>
              <a:t>	</a:t>
            </a:r>
            <a:br>
              <a:rPr lang="da-DK" sz="1600" b="0" dirty="0">
                <a:latin typeface="Aptos" panose="020B0004020202020204" pitchFamily="34" charset="0"/>
              </a:rPr>
            </a:br>
            <a:br>
              <a:rPr lang="da-DK" sz="1600" b="0" dirty="0">
                <a:latin typeface="Aptos" panose="020B0004020202020204" pitchFamily="34" charset="0"/>
              </a:rPr>
            </a:br>
            <a:r>
              <a:rPr lang="en-US" sz="1600" dirty="0" err="1">
                <a:latin typeface="Aptos" panose="020B0004020202020204" pitchFamily="34" charset="0"/>
              </a:rPr>
              <a:t>Flere</a:t>
            </a:r>
            <a:r>
              <a:rPr lang="en-US" sz="1600" dirty="0">
                <a:latin typeface="Aptos" panose="020B0004020202020204" pitchFamily="34" charset="0"/>
              </a:rPr>
              <a:t> positive </a:t>
            </a:r>
            <a:r>
              <a:rPr lang="en-US" sz="1600" dirty="0" err="1">
                <a:latin typeface="Aptos" panose="020B0004020202020204" pitchFamily="34" charset="0"/>
              </a:rPr>
              <a:t>bedømmelser</a:t>
            </a:r>
            <a:r>
              <a:rPr lang="en-US" sz="1600" dirty="0">
                <a:latin typeface="Aptos" panose="020B0004020202020204" pitchFamily="34" charset="0"/>
              </a:rPr>
              <a:t>:</a:t>
            </a:r>
            <a:br>
              <a:rPr lang="en-US" sz="1600" dirty="0">
                <a:latin typeface="Aptos" panose="020B0004020202020204" pitchFamily="34" charset="0"/>
              </a:rPr>
            </a:br>
            <a:r>
              <a:rPr lang="da-DK" sz="1600" b="0" dirty="0">
                <a:latin typeface="Aptos" panose="020B0004020202020204" pitchFamily="34" charset="0"/>
              </a:rPr>
              <a:t>Samarbejde</a:t>
            </a:r>
            <a:br>
              <a:rPr lang="da-DK" sz="1600" b="0" dirty="0">
                <a:latin typeface="Aptos" panose="020B0004020202020204" pitchFamily="34" charset="0"/>
              </a:rPr>
            </a:br>
            <a:r>
              <a:rPr lang="da-DK" sz="1600" b="0" dirty="0">
                <a:latin typeface="Aptos" panose="020B0004020202020204" pitchFamily="34" charset="0"/>
              </a:rPr>
              <a:t>Studiegruppe</a:t>
            </a:r>
            <a:br>
              <a:rPr lang="da-DK" sz="1600" b="0" dirty="0">
                <a:latin typeface="Aptos" panose="020B0004020202020204" pitchFamily="34" charset="0"/>
              </a:rPr>
            </a:br>
            <a:r>
              <a:rPr lang="da-DK" sz="1600" b="0" dirty="0">
                <a:latin typeface="Aptos" panose="020B0004020202020204" pitchFamily="34" charset="0"/>
              </a:rPr>
              <a:t>Ensomhed</a:t>
            </a:r>
            <a:br>
              <a:rPr lang="da-DK" sz="1600" b="0" dirty="0">
                <a:latin typeface="Aptos" panose="020B0004020202020204" pitchFamily="34" charset="0"/>
              </a:rPr>
            </a:br>
            <a:r>
              <a:rPr lang="da-DK" sz="1600" b="0" dirty="0">
                <a:latin typeface="Aptos" panose="020B0004020202020204" pitchFamily="34" charset="0"/>
              </a:rPr>
              <a:t>Stress-symptomer i hverdagen</a:t>
            </a:r>
            <a:br>
              <a:rPr lang="da-DK" sz="1600" b="0" dirty="0">
                <a:latin typeface="Aptos" panose="020B0004020202020204" pitchFamily="34" charset="0"/>
              </a:rPr>
            </a:br>
            <a:r>
              <a:rPr lang="da-DK" sz="1600" b="0" dirty="0">
                <a:latin typeface="Aptos" panose="020B0004020202020204" pitchFamily="34" charset="0"/>
              </a:rPr>
              <a:t>Uddannelseskvalitet</a:t>
            </a:r>
            <a:br>
              <a:rPr lang="da-DK" sz="1600" b="0" dirty="0">
                <a:latin typeface="Aptos" panose="020B0004020202020204" pitchFamily="34" charset="0"/>
              </a:rPr>
            </a:br>
            <a:r>
              <a:rPr lang="da-DK" sz="1600" b="0" dirty="0">
                <a:latin typeface="Aptos" panose="020B0004020202020204" pitchFamily="34" charset="0"/>
              </a:rPr>
              <a:t>Forskelsbehandling</a:t>
            </a:r>
            <a:br>
              <a:rPr lang="da-DK" sz="1600" b="0" dirty="0">
                <a:latin typeface="Aptos" panose="020B0004020202020204" pitchFamily="34" charset="0"/>
              </a:rPr>
            </a:br>
            <a:r>
              <a:rPr lang="da-DK" sz="1600" b="0" dirty="0">
                <a:latin typeface="Aptos" panose="020B0004020202020204" pitchFamily="34" charset="0"/>
              </a:rPr>
              <a:t>Uheldsforebyggende </a:t>
            </a:r>
            <a:r>
              <a:rPr lang="da-DK" sz="1600" b="0" dirty="0" err="1">
                <a:latin typeface="Aptos" panose="020B0004020202020204" pitchFamily="34" charset="0"/>
              </a:rPr>
              <a:t>instrukt</a:t>
            </a:r>
            <a:r>
              <a:rPr lang="da-DK" sz="1600" b="0" dirty="0">
                <a:latin typeface="Aptos" panose="020B0004020202020204" pitchFamily="34" charset="0"/>
              </a:rPr>
              <a:t>.</a:t>
            </a:r>
            <a:br>
              <a:rPr lang="da-DK" sz="1600" b="0" dirty="0">
                <a:latin typeface="Aptos" panose="020B0004020202020204" pitchFamily="34" charset="0"/>
              </a:rPr>
            </a:br>
            <a:r>
              <a:rPr lang="da-DK" sz="1600" b="0" dirty="0">
                <a:latin typeface="Aptos" panose="020B0004020202020204" pitchFamily="34" charset="0"/>
              </a:rPr>
              <a:t>Beredskab og ulykke</a:t>
            </a:r>
          </a:p>
        </p:txBody>
      </p:sp>
      <p:pic>
        <p:nvPicPr>
          <p:cNvPr id="3" name="Picture 1">
            <a:extLst>
              <a:ext uri="{FF2B5EF4-FFF2-40B4-BE49-F238E27FC236}">
                <a16:creationId xmlns:a16="http://schemas.microsoft.com/office/drawing/2014/main" id="{08BD26B9-587F-4B80-5FA2-863B3699EE31}"/>
              </a:ext>
            </a:extLst>
          </p:cNvPr>
          <p:cNvPicPr>
            <a:picLocks noChangeAspect="1"/>
          </p:cNvPicPr>
          <p:nvPr/>
        </p:nvPicPr>
        <p:blipFill rotWithShape="1">
          <a:blip r:embed="rId3">
            <a:extLst>
              <a:ext uri="{28A0092B-C50C-407E-A947-70E740481C1C}">
                <a14:useLocalDpi xmlns:a14="http://schemas.microsoft.com/office/drawing/2010/main" val="0"/>
              </a:ext>
            </a:extLst>
          </a:blip>
          <a:srcRect l="8473" r="20352"/>
          <a:stretch/>
        </p:blipFill>
        <p:spPr>
          <a:xfrm>
            <a:off x="0" y="0"/>
            <a:ext cx="5447134" cy="6858000"/>
          </a:xfrm>
          <a:prstGeom prst="rect">
            <a:avLst/>
          </a:prstGeom>
        </p:spPr>
      </p:pic>
    </p:spTree>
    <p:extLst>
      <p:ext uri="{BB962C8B-B14F-4D97-AF65-F5344CB8AC3E}">
        <p14:creationId xmlns:p14="http://schemas.microsoft.com/office/powerpoint/2010/main" val="593458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05FE7-D7EA-5BFC-64E8-C501D15662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545DE9-C30A-2F19-1FF5-6AC74F867A48}"/>
              </a:ext>
            </a:extLst>
          </p:cNvPr>
          <p:cNvSpPr>
            <a:spLocks noGrp="1"/>
          </p:cNvSpPr>
          <p:nvPr>
            <p:ph type="ctrTitle"/>
          </p:nvPr>
        </p:nvSpPr>
        <p:spPr>
          <a:xfrm>
            <a:off x="622598" y="980728"/>
            <a:ext cx="6840760" cy="4788532"/>
          </a:xfrm>
        </p:spPr>
        <p:txBody>
          <a:bodyPr/>
          <a:lstStyle/>
          <a:p>
            <a:pPr>
              <a:lnSpc>
                <a:spcPct val="100000"/>
              </a:lnSpc>
              <a:spcBef>
                <a:spcPts val="1200"/>
              </a:spcBef>
              <a:spcAft>
                <a:spcPts val="1200"/>
              </a:spcAft>
            </a:pPr>
            <a:r>
              <a:rPr lang="en-US" sz="1600" b="0" dirty="0">
                <a:latin typeface="Aptos" panose="020B0004020202020204" pitchFamily="34" charset="0"/>
              </a:rPr>
              <a:t> </a:t>
            </a:r>
            <a:r>
              <a:rPr lang="da-DK" sz="1600" b="0" dirty="0">
                <a:latin typeface="Aptos" panose="020B0004020202020204" pitchFamily="34" charset="0"/>
              </a:rPr>
              <a:t> 	</a:t>
            </a:r>
            <a:r>
              <a:rPr lang="da-DK" sz="1800" dirty="0">
                <a:latin typeface="Aptos" panose="020B0004020202020204" pitchFamily="34" charset="0"/>
              </a:rPr>
              <a:t>Særlige fund kvindelige studerende</a:t>
            </a:r>
            <a:br>
              <a:rPr lang="da-DK" sz="1600" b="0" dirty="0">
                <a:latin typeface="Aptos" panose="020B0004020202020204" pitchFamily="34" charset="0"/>
              </a:rPr>
            </a:br>
            <a:br>
              <a:rPr lang="da-DK" sz="1600" b="0" dirty="0">
                <a:latin typeface="Aptos" panose="020B0004020202020204" pitchFamily="34" charset="0"/>
              </a:rPr>
            </a:br>
            <a:r>
              <a:rPr lang="da-DK" sz="1600" dirty="0">
                <a:latin typeface="Aptos" panose="020B0004020202020204" pitchFamily="34" charset="0"/>
              </a:rPr>
              <a:t>Færre positive bedømmelser:</a:t>
            </a:r>
            <a:r>
              <a:rPr lang="da-DK" sz="1600" b="0" dirty="0">
                <a:latin typeface="Aptos" panose="020B0004020202020204" pitchFamily="34" charset="0"/>
              </a:rPr>
              <a:t>		</a:t>
            </a:r>
            <a:r>
              <a:rPr lang="da-DK" sz="1600" dirty="0">
                <a:latin typeface="Aptos" panose="020B0004020202020204" pitchFamily="34" charset="0"/>
              </a:rPr>
              <a:t>Flere positive bedømmelser:</a:t>
            </a:r>
            <a:br>
              <a:rPr lang="da-DK" sz="1600" b="0" dirty="0">
                <a:latin typeface="Aptos" panose="020B0004020202020204" pitchFamily="34" charset="0"/>
              </a:rPr>
            </a:br>
            <a:r>
              <a:rPr lang="da-DK" sz="1600" b="0" dirty="0">
                <a:latin typeface="Aptos" panose="020B0004020202020204" pitchFamily="34" charset="0"/>
              </a:rPr>
              <a:t>Studiegruppe			Undervisningsudbytte</a:t>
            </a:r>
            <a:br>
              <a:rPr lang="da-DK" sz="1600" b="0" dirty="0">
                <a:latin typeface="Aptos" panose="020B0004020202020204" pitchFamily="34" charset="0"/>
              </a:rPr>
            </a:br>
            <a:r>
              <a:rPr lang="da-DK" sz="1600" b="0" dirty="0">
                <a:latin typeface="Aptos" panose="020B0004020202020204" pitchFamily="34" charset="0"/>
              </a:rPr>
              <a:t>Mestring, egne fordringer		Uddannelseskvalitet</a:t>
            </a:r>
            <a:br>
              <a:rPr lang="da-DK" sz="1600" b="0" dirty="0">
                <a:latin typeface="Aptos" panose="020B0004020202020204" pitchFamily="34" charset="0"/>
              </a:rPr>
            </a:br>
            <a:r>
              <a:rPr lang="da-DK" sz="1600" b="0" dirty="0">
                <a:latin typeface="Aptos" panose="020B0004020202020204" pitchFamily="34" charset="0"/>
              </a:rPr>
              <a:t>Udviklingspotentiale i udfordringer 	DTU-Learn</a:t>
            </a:r>
            <a:br>
              <a:rPr lang="da-DK" sz="1600" b="0" dirty="0">
                <a:latin typeface="Aptos" panose="020B0004020202020204" pitchFamily="34" charset="0"/>
              </a:rPr>
            </a:br>
            <a:r>
              <a:rPr lang="da-DK" sz="1600" b="0" u="sng" dirty="0">
                <a:latin typeface="Aptos" panose="020B0004020202020204" pitchFamily="34" charset="0"/>
              </a:rPr>
              <a:t>Selvudstillingsbekymring</a:t>
            </a:r>
            <a:br>
              <a:rPr lang="da-DK" sz="1600" b="0" u="sng" dirty="0">
                <a:latin typeface="Aptos" panose="020B0004020202020204" pitchFamily="34" charset="0"/>
              </a:rPr>
            </a:br>
            <a:r>
              <a:rPr lang="da-DK" sz="1600" b="0" u="sng" dirty="0">
                <a:latin typeface="Aptos" panose="020B0004020202020204" pitchFamily="34" charset="0"/>
              </a:rPr>
              <a:t>Stamina</a:t>
            </a:r>
            <a:br>
              <a:rPr lang="da-DK" sz="1600" b="0" u="sng" dirty="0">
                <a:latin typeface="Aptos" panose="020B0004020202020204" pitchFamily="34" charset="0"/>
              </a:rPr>
            </a:br>
            <a:r>
              <a:rPr lang="da-DK" sz="1600" b="0" u="sng" dirty="0">
                <a:latin typeface="Aptos" panose="020B0004020202020204" pitchFamily="34" charset="0"/>
              </a:rPr>
              <a:t>Stress-symptomer i dagligdagen</a:t>
            </a:r>
            <a:br>
              <a:rPr lang="da-DK" sz="1600" b="0" u="sng" dirty="0">
                <a:latin typeface="Aptos" panose="020B0004020202020204" pitchFamily="34" charset="0"/>
              </a:rPr>
            </a:br>
            <a:r>
              <a:rPr lang="da-DK" sz="1600" b="0" u="sng" dirty="0">
                <a:latin typeface="Aptos" panose="020B0004020202020204" pitchFamily="34" charset="0"/>
              </a:rPr>
              <a:t>Stress-symptomer op til eksamen</a:t>
            </a:r>
            <a:br>
              <a:rPr lang="da-DK" sz="1600" b="0" dirty="0">
                <a:latin typeface="Aptos" panose="020B0004020202020204" pitchFamily="34" charset="0"/>
              </a:rPr>
            </a:br>
            <a:r>
              <a:rPr lang="da-DK" sz="1600" b="0" dirty="0">
                <a:latin typeface="Aptos" panose="020B0004020202020204" pitchFamily="34" charset="0"/>
              </a:rPr>
              <a:t>Tilhørsforhold</a:t>
            </a:r>
            <a:br>
              <a:rPr lang="da-DK" sz="1600" b="0" dirty="0">
                <a:latin typeface="Aptos" panose="020B0004020202020204" pitchFamily="34" charset="0"/>
              </a:rPr>
            </a:br>
            <a:r>
              <a:rPr lang="da-DK" sz="1600" b="0" dirty="0">
                <a:latin typeface="Aptos" panose="020B0004020202020204" pitchFamily="34" charset="0"/>
              </a:rPr>
              <a:t>Studiefællesskab</a:t>
            </a:r>
            <a:br>
              <a:rPr lang="da-DK" sz="1600" b="0" dirty="0">
                <a:latin typeface="Aptos" panose="020B0004020202020204" pitchFamily="34" charset="0"/>
              </a:rPr>
            </a:br>
            <a:r>
              <a:rPr lang="da-DK" sz="1600" b="0" dirty="0">
                <a:latin typeface="Aptos" panose="020B0004020202020204" pitchFamily="34" charset="0"/>
              </a:rPr>
              <a:t>Ensomhed</a:t>
            </a:r>
            <a:br>
              <a:rPr lang="da-DK" sz="1600" b="0" dirty="0">
                <a:latin typeface="Aptos" panose="020B0004020202020204" pitchFamily="34" charset="0"/>
              </a:rPr>
            </a:br>
            <a:r>
              <a:rPr lang="da-DK" sz="1600" b="0" dirty="0">
                <a:latin typeface="Aptos" panose="020B0004020202020204" pitchFamily="34" charset="0"/>
              </a:rPr>
              <a:t>Kendskab, støttemuligheder ved mistrivsel</a:t>
            </a:r>
            <a:br>
              <a:rPr lang="da-DK" sz="1600" b="0" dirty="0">
                <a:latin typeface="Aptos" panose="020B0004020202020204" pitchFamily="34" charset="0"/>
              </a:rPr>
            </a:br>
            <a:r>
              <a:rPr lang="da-DK" sz="1600" b="0" u="sng" dirty="0">
                <a:latin typeface="Aptos" panose="020B0004020202020204" pitchFamily="34" charset="0"/>
              </a:rPr>
              <a:t>Uønsket seksuel opmærksomhed</a:t>
            </a:r>
            <a:br>
              <a:rPr lang="da-DK" sz="1600" b="0" u="sng" dirty="0">
                <a:latin typeface="Aptos" panose="020B0004020202020204" pitchFamily="34" charset="0"/>
              </a:rPr>
            </a:br>
            <a:r>
              <a:rPr lang="da-DK" sz="1600" b="0" u="sng" dirty="0">
                <a:latin typeface="Aptos" panose="020B0004020202020204" pitchFamily="34" charset="0"/>
              </a:rPr>
              <a:t>Uønsket fysisk kontakt</a:t>
            </a:r>
            <a:br>
              <a:rPr lang="da-DK" sz="1600" b="0" u="sng" dirty="0">
                <a:latin typeface="Aptos" panose="020B0004020202020204" pitchFamily="34" charset="0"/>
              </a:rPr>
            </a:br>
            <a:r>
              <a:rPr lang="da-DK" sz="1600" b="0" u="sng" dirty="0">
                <a:latin typeface="Aptos" panose="020B0004020202020204" pitchFamily="34" charset="0"/>
              </a:rPr>
              <a:t>Uønskede kommentarer</a:t>
            </a:r>
            <a:br>
              <a:rPr lang="da-DK" sz="1600" b="0" u="sng" dirty="0">
                <a:latin typeface="Aptos" panose="020B0004020202020204" pitchFamily="34" charset="0"/>
              </a:rPr>
            </a:br>
            <a:r>
              <a:rPr lang="da-DK" sz="1600" b="0" u="sng" dirty="0">
                <a:latin typeface="Aptos" panose="020B0004020202020204" pitchFamily="34" charset="0"/>
              </a:rPr>
              <a:t>Forskelsbehandling</a:t>
            </a:r>
            <a:br>
              <a:rPr lang="da-DK" sz="1600" b="0" dirty="0">
                <a:latin typeface="Aptos" panose="020B0004020202020204" pitchFamily="34" charset="0"/>
              </a:rPr>
            </a:br>
            <a:r>
              <a:rPr lang="da-DK" sz="1600" b="0" dirty="0">
                <a:latin typeface="Aptos" panose="020B0004020202020204" pitchFamily="34" charset="0"/>
              </a:rPr>
              <a:t>Fordybelsespladser, selvstudie</a:t>
            </a:r>
          </a:p>
        </p:txBody>
      </p:sp>
      <p:pic>
        <p:nvPicPr>
          <p:cNvPr id="3" name="Billede 2">
            <a:extLst>
              <a:ext uri="{FF2B5EF4-FFF2-40B4-BE49-F238E27FC236}">
                <a16:creationId xmlns:a16="http://schemas.microsoft.com/office/drawing/2014/main" id="{E5A9B258-8023-A404-BD0A-0C531D36C29C}"/>
              </a:ext>
            </a:extLst>
          </p:cNvPr>
          <p:cNvPicPr>
            <a:picLocks noChangeAspect="1"/>
          </p:cNvPicPr>
          <p:nvPr/>
        </p:nvPicPr>
        <p:blipFill>
          <a:blip r:embed="rId3" cstate="print">
            <a:extLst>
              <a:ext uri="{28A0092B-C50C-407E-A947-70E740481C1C}">
                <a14:useLocalDpi xmlns:a14="http://schemas.microsoft.com/office/drawing/2010/main" val="0"/>
              </a:ext>
            </a:extLst>
          </a:blip>
          <a:srcRect l="23100" r="33501"/>
          <a:stretch/>
        </p:blipFill>
        <p:spPr>
          <a:xfrm>
            <a:off x="7751390" y="0"/>
            <a:ext cx="4464496" cy="6858000"/>
          </a:xfrm>
          <a:prstGeom prst="rect">
            <a:avLst/>
          </a:prstGeom>
        </p:spPr>
      </p:pic>
    </p:spTree>
    <p:extLst>
      <p:ext uri="{BB962C8B-B14F-4D97-AF65-F5344CB8AC3E}">
        <p14:creationId xmlns:p14="http://schemas.microsoft.com/office/powerpoint/2010/main" val="1804149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4" y="0"/>
            <a:ext cx="4462904" cy="6858000"/>
          </a:xfrm>
          <a:prstGeom prst="rect">
            <a:avLst/>
          </a:prstGeom>
        </p:spPr>
      </p:pic>
      <p:sp>
        <p:nvSpPr>
          <p:cNvPr id="2" name="Tekstfelt 1">
            <a:extLst>
              <a:ext uri="{FF2B5EF4-FFF2-40B4-BE49-F238E27FC236}">
                <a16:creationId xmlns:a16="http://schemas.microsoft.com/office/drawing/2014/main" id="{0E6CAAAE-213A-03FA-9CF4-389894A9BC1E}"/>
              </a:ext>
            </a:extLst>
          </p:cNvPr>
          <p:cNvSpPr txBox="1"/>
          <p:nvPr/>
        </p:nvSpPr>
        <p:spPr>
          <a:xfrm>
            <a:off x="4727054" y="175275"/>
            <a:ext cx="7128792" cy="649408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r>
              <a:rPr kumimoji="0" lang="en-US"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r>
              <a:rPr kumimoji="0" lang="en-US" sz="18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Særlige</a:t>
            </a: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fund </a:t>
            </a:r>
            <a:r>
              <a:rPr kumimoji="0" lang="en-US" sz="18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internationale</a:t>
            </a: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r>
              <a:rPr kumimoji="0" lang="en-US" sz="18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studerende</a:t>
            </a: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en-US" sz="16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Færre</a:t>
            </a:r>
            <a:r>
              <a:rPr kumimoji="0" lang="en-US"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positive </a:t>
            </a:r>
            <a:r>
              <a:rPr kumimoji="0" lang="en-US" sz="16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bedømmelser</a:t>
            </a:r>
            <a:r>
              <a:rPr kumimoji="0" lang="en-US"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r>
              <a:rPr kumimoji="0" lang="en-US" sz="16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Flere</a:t>
            </a:r>
            <a:r>
              <a:rPr kumimoji="0" lang="en-US"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positive </a:t>
            </a:r>
            <a:r>
              <a:rPr kumimoji="0" lang="en-US" sz="16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bedømmelser</a:t>
            </a:r>
            <a:r>
              <a:rPr kumimoji="0" lang="en-US"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a:t>
            </a: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Studiegruppe			Generel trivsel</a:t>
            </a:r>
            <a:b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Selvudstillingsbekymring</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Mestring, uddannelsens fordringer</a:t>
            </a:r>
            <a:b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Stamina	</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Undervisningsudbytte</a:t>
            </a:r>
            <a:b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Stress-symptomer i dagligdagen</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DTU-Learn</a:t>
            </a:r>
            <a:b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Ensomhed			Aktiv deltagelse i onlineundervisning</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Kendskab, støttemuligheder v. mistrivsel	Live-streamede forelæsninger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Forskelsbehandling			Indeklima</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Fordybelsespladser, studiegruppe</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Indbydende fysiske rammer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Indbydende udearealer</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r>
              <a:rPr kumimoji="0" lang="en-US" sz="18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Særlige</a:t>
            </a: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fund </a:t>
            </a:r>
            <a:r>
              <a:rPr kumimoji="0" lang="en-US" sz="18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Ballerup</a:t>
            </a:r>
            <a:r>
              <a:rPr kumimoji="0" lang="en-US" sz="1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Campus</a:t>
            </a: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b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en-US" sz="16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Færre</a:t>
            </a:r>
            <a:r>
              <a:rPr kumimoji="0" lang="en-US"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positive </a:t>
            </a:r>
            <a:r>
              <a:rPr kumimoji="0" lang="en-US" sz="1600" b="1"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bedømmelser</a:t>
            </a:r>
            <a:r>
              <a:rPr kumimoji="0" lang="en-US"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r>
              <a:rPr kumimoji="0" lang="en-US"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Undervisningslokalernes egnethed</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Indeklima</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Fordybelsespladser, selvstudie </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og studiegruppe</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Toiletfaciliteter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Rengøring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Indbydende fysiske rammer</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Indbydende udearealer</a:t>
            </a:r>
          </a:p>
        </p:txBody>
      </p:sp>
    </p:spTree>
    <p:extLst>
      <p:ext uri="{BB962C8B-B14F-4D97-AF65-F5344CB8AC3E}">
        <p14:creationId xmlns:p14="http://schemas.microsoft.com/office/powerpoint/2010/main" val="1703783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9C360-5C5B-A00A-5FC9-55FE8D16F4A1}"/>
            </a:ext>
          </a:extLst>
        </p:cNvPr>
        <p:cNvGrpSpPr/>
        <p:nvPr/>
      </p:nvGrpSpPr>
      <p:grpSpPr>
        <a:xfrm>
          <a:off x="0" y="0"/>
          <a:ext cx="0" cy="0"/>
          <a:chOff x="0" y="0"/>
          <a:chExt cx="0" cy="0"/>
        </a:xfrm>
      </p:grpSpPr>
      <p:sp>
        <p:nvSpPr>
          <p:cNvPr id="7" name="Pladsholder til indhold 2">
            <a:extLst>
              <a:ext uri="{FF2B5EF4-FFF2-40B4-BE49-F238E27FC236}">
                <a16:creationId xmlns:a16="http://schemas.microsoft.com/office/drawing/2014/main" id="{64A97789-1897-AD8D-3AC7-14E7D76DB7A8}"/>
              </a:ext>
            </a:extLst>
          </p:cNvPr>
          <p:cNvSpPr txBox="1">
            <a:spLocks/>
          </p:cNvSpPr>
          <p:nvPr/>
        </p:nvSpPr>
        <p:spPr bwMode="auto">
          <a:xfrm>
            <a:off x="6959302" y="1844824"/>
            <a:ext cx="280831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lnSpc>
                <a:spcPct val="110000"/>
              </a:lnSpc>
              <a:spcBef>
                <a:spcPts val="0"/>
              </a:spcBef>
              <a:spcAft>
                <a:spcPct val="0"/>
              </a:spcAft>
              <a:buFontTx/>
              <a:buNone/>
              <a:defRPr sz="30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0" marR="0" lvl="0" indent="0" algn="ctr" defTabSz="914400" rtl="0" eaLnBrk="1" fontAlgn="base" latinLnBrk="0" hangingPunct="1">
              <a:lnSpc>
                <a:spcPct val="110000"/>
              </a:lnSpc>
              <a:spcBef>
                <a:spcPts val="180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X</a:t>
            </a:r>
            <a:br>
              <a:rPr kumimoji="0" lang="en-US" sz="2600" b="0" i="0" u="none" strike="noStrike" kern="0" cap="none" spc="0" normalizeH="0" baseline="0" noProof="0" dirty="0">
                <a:ln>
                  <a:noFill/>
                </a:ln>
                <a:solidFill>
                  <a:srgbClr val="FFFFFF"/>
                </a:solidFill>
                <a:effectLst/>
                <a:uLnTx/>
                <a:uFillTx/>
                <a:latin typeface="Arial"/>
                <a:ea typeface="+mn-ea"/>
                <a:cs typeface="+mn-cs"/>
              </a:rPr>
            </a:br>
            <a:endParaRPr kumimoji="0" lang="en-US" sz="2600" b="0" i="0" u="none" strike="noStrike" kern="0" cap="none" spc="0" normalizeH="0" baseline="0" noProof="0" dirty="0">
              <a:ln>
                <a:noFill/>
              </a:ln>
              <a:solidFill>
                <a:srgbClr val="FFFFFF"/>
              </a:solidFill>
              <a:effectLst/>
              <a:uLnTx/>
              <a:uFillTx/>
              <a:latin typeface="Arial"/>
              <a:ea typeface="+mn-ea"/>
              <a:cs typeface="+mn-cs"/>
            </a:endParaRPr>
          </a:p>
        </p:txBody>
      </p:sp>
      <p:pic>
        <p:nvPicPr>
          <p:cNvPr id="2" name="Billede 1">
            <a:extLst>
              <a:ext uri="{FF2B5EF4-FFF2-40B4-BE49-F238E27FC236}">
                <a16:creationId xmlns:a16="http://schemas.microsoft.com/office/drawing/2014/main" id="{1F0C66E9-4A35-EAF2-7B07-B6933437C672}"/>
              </a:ext>
            </a:extLst>
          </p:cNvPr>
          <p:cNvPicPr>
            <a:picLocks noChangeAspect="1"/>
          </p:cNvPicPr>
          <p:nvPr/>
        </p:nvPicPr>
        <p:blipFill>
          <a:blip r:embed="rId3" cstate="print">
            <a:extLst>
              <a:ext uri="{28A0092B-C50C-407E-A947-70E740481C1C}">
                <a14:useLocalDpi xmlns:a14="http://schemas.microsoft.com/office/drawing/2010/main" val="0"/>
              </a:ext>
            </a:extLst>
          </a:blip>
          <a:srcRect l="23701" r="32200"/>
          <a:stretch/>
        </p:blipFill>
        <p:spPr>
          <a:xfrm>
            <a:off x="7679382" y="0"/>
            <a:ext cx="4511031" cy="6858000"/>
          </a:xfrm>
          <a:prstGeom prst="rect">
            <a:avLst/>
          </a:prstGeom>
        </p:spPr>
      </p:pic>
      <p:sp>
        <p:nvSpPr>
          <p:cNvPr id="3" name="Tekstfelt 2">
            <a:extLst>
              <a:ext uri="{FF2B5EF4-FFF2-40B4-BE49-F238E27FC236}">
                <a16:creationId xmlns:a16="http://schemas.microsoft.com/office/drawing/2014/main" id="{040CFF46-39A7-C396-2D36-7B7B0133D963}"/>
              </a:ext>
            </a:extLst>
          </p:cNvPr>
          <p:cNvSpPr txBox="1"/>
          <p:nvPr/>
        </p:nvSpPr>
        <p:spPr>
          <a:xfrm>
            <a:off x="406574" y="1096476"/>
            <a:ext cx="2016224" cy="442172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Nyt analyseværktøj</a:t>
            </a:r>
          </a:p>
          <a:p>
            <a:pPr marL="0" marR="0" lvl="0" indent="0" algn="l"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Kan beregne:</a:t>
            </a:r>
          </a:p>
          <a:p>
            <a:pPr marL="285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sandsynligheden for, at virksomme indsatser for at styrke et givent  aspekt af de studerendes velfærd samtidig vil kunne påvirke et givent andet aspekt positivt.</a:t>
            </a:r>
          </a:p>
          <a:p>
            <a:pPr marL="285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hvor markant disse afledte effekter forventeligt vil være.</a:t>
            </a:r>
          </a:p>
        </p:txBody>
      </p:sp>
      <p:pic>
        <p:nvPicPr>
          <p:cNvPr id="4" name="Billede 3">
            <a:extLst>
              <a:ext uri="{FF2B5EF4-FFF2-40B4-BE49-F238E27FC236}">
                <a16:creationId xmlns:a16="http://schemas.microsoft.com/office/drawing/2014/main" id="{95E26908-BA9C-3D85-EE23-7A6361FBB2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66814" y="260647"/>
            <a:ext cx="4887807" cy="6279035"/>
          </a:xfrm>
          <a:prstGeom prst="rect">
            <a:avLst/>
          </a:prstGeom>
        </p:spPr>
      </p:pic>
    </p:spTree>
    <p:extLst>
      <p:ext uri="{BB962C8B-B14F-4D97-AF65-F5344CB8AC3E}">
        <p14:creationId xmlns:p14="http://schemas.microsoft.com/office/powerpoint/2010/main" val="1427844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4" y="0"/>
            <a:ext cx="4566285" cy="6858000"/>
          </a:xfrm>
          <a:prstGeom prst="rect">
            <a:avLst/>
          </a:prstGeom>
        </p:spPr>
      </p:pic>
      <p:sp>
        <p:nvSpPr>
          <p:cNvPr id="7" name="Tekstfelt 6"/>
          <p:cNvSpPr txBox="1"/>
          <p:nvPr/>
        </p:nvSpPr>
        <p:spPr>
          <a:xfrm>
            <a:off x="4943078" y="226184"/>
            <a:ext cx="6912768" cy="613501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Det anbefales at arbejde med tiltag, der kan:</a:t>
            </a:r>
          </a:p>
          <a:p>
            <a:pPr marL="0" marR="0" lvl="0" indent="0" algn="l" defTabSz="914400" rtl="0" eaLnBrk="1" fontAlgn="base" latinLnBrk="0" hangingPunct="1">
              <a:lnSpc>
                <a:spcPct val="100000"/>
              </a:lnSpc>
              <a:spcBef>
                <a:spcPts val="432"/>
              </a:spcBef>
              <a:spcAft>
                <a:spcPts val="0"/>
              </a:spcAft>
              <a:buClrTx/>
              <a:buSzTx/>
              <a:buFontTx/>
              <a:buNone/>
              <a:tabLst/>
              <a:defRPr/>
            </a:pPr>
            <a:b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styrke oplevelsen af at få tilstrækkelig feedback (21%)</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Undervisningsudbytte → Samlet uddannelseskvalitet. </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rPr>
              <a:t>lette de studerendes adgang til en studiegruppe, når de har brug for det (17,4%)</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Fagligt miljø → Undervisningsudbytte og Generel trivsel → Samlet uddannelseskvalitet.</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Tilhørsforhold → Generel trivsel → Undervisningsudbytte og Samlet uddannelseskvalitet.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rPr>
              <a:t>understøtte de studerende i at trodse evt. selvudstillingsbekymring og deltage aktivt i undervisningen (37,2%)</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Stamina → Stress-symptomer op til eksamen og Generel trivsel → Undervisningsudbytte og Samlet uddannelseskvalitet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styrke de studerendes mod til at overkomme, når noget ikke går som planlagt i deres uddannelsesforløb (40,3%)</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Stress-symptomer op til eksamen</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Generel trivsel → Undervisningsudbytte og Samlet uddannelseskvalitet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begrænse studerendes oplevelse af stærke stress-symptomer i dagligdagen (23,4%)</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24 Generel trivsel → 21 Undervisningsudbytte og 22 Samlet uddannelseskvalitet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rPr>
              <a:t>begrænse studerendes oplevelse af stærke stress-symptomer op til eksamen (40,8%)</a:t>
            </a:r>
          </a:p>
        </p:txBody>
      </p:sp>
    </p:spTree>
    <p:extLst>
      <p:ext uri="{BB962C8B-B14F-4D97-AF65-F5344CB8AC3E}">
        <p14:creationId xmlns:p14="http://schemas.microsoft.com/office/powerpoint/2010/main" val="1024771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C7807-0322-437C-648C-D37D3CFC0A57}"/>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E726057F-C30C-B5A0-EBB1-29C7DBD3643B}"/>
              </a:ext>
            </a:extLst>
          </p:cNvPr>
          <p:cNvPicPr>
            <a:picLocks noChangeAspect="1"/>
          </p:cNvPicPr>
          <p:nvPr/>
        </p:nvPicPr>
        <p:blipFill>
          <a:blip r:embed="rId3" cstate="print">
            <a:extLst>
              <a:ext uri="{28A0092B-C50C-407E-A947-70E740481C1C}">
                <a14:useLocalDpi xmlns:a14="http://schemas.microsoft.com/office/drawing/2010/main" val="0"/>
              </a:ext>
            </a:extLst>
          </a:blip>
          <a:srcRect l="24401" r="28700"/>
          <a:stretch/>
        </p:blipFill>
        <p:spPr>
          <a:xfrm>
            <a:off x="7416824" y="0"/>
            <a:ext cx="4799062" cy="6858000"/>
          </a:xfrm>
          <a:prstGeom prst="rect">
            <a:avLst/>
          </a:prstGeom>
        </p:spPr>
      </p:pic>
      <p:sp>
        <p:nvSpPr>
          <p:cNvPr id="3" name="Tekstfelt 2">
            <a:extLst>
              <a:ext uri="{FF2B5EF4-FFF2-40B4-BE49-F238E27FC236}">
                <a16:creationId xmlns:a16="http://schemas.microsoft.com/office/drawing/2014/main" id="{C91163AF-03D6-A1B6-658A-E8072D4DAD39}"/>
              </a:ext>
            </a:extLst>
          </p:cNvPr>
          <p:cNvSpPr txBox="1"/>
          <p:nvPr/>
        </p:nvSpPr>
        <p:spPr>
          <a:xfrm>
            <a:off x="262558" y="332656"/>
            <a:ext cx="6912768" cy="698043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	Det anbefales videre at arbejde med tiltag, der kan:</a:t>
            </a:r>
          </a:p>
          <a:p>
            <a:pPr marL="0" marR="0" lvl="0" indent="0" algn="l" defTabSz="914400" rtl="0" eaLnBrk="1" fontAlgn="base" latinLnBrk="0" hangingPunct="1">
              <a:lnSpc>
                <a:spcPct val="100000"/>
              </a:lnSpc>
              <a:spcBef>
                <a:spcPts val="432"/>
              </a:spcBef>
              <a:spcAft>
                <a:spcPts val="0"/>
              </a:spcAft>
              <a:buClrTx/>
              <a:buSzTx/>
              <a:buFontTx/>
              <a:buNone/>
              <a:tabLst/>
              <a:defRPr/>
            </a:pPr>
            <a:b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b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øge de studerendes følelse af at høre til på deres uddannelse (33,3%)</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Stress-symptomer i dagligdagen → Generel trivsel → Undervisningsudbytte og Samlet uddannelseskvalitet</a:t>
            </a:r>
          </a:p>
          <a:p>
            <a:pPr marL="0" marR="0" lvl="0" indent="0" algn="l" defTabSz="914400" rtl="0" eaLnBrk="1" fontAlgn="base" latinLnBrk="0" hangingPunct="1">
              <a:lnSpc>
                <a:spcPct val="100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Generel trivsel → Undervisningsudbytte og Samlet uddannelseskvalitet</a:t>
            </a:r>
          </a:p>
          <a:p>
            <a:pPr marL="0" marR="0" lvl="0" indent="0" algn="l" defTabSz="914400" rtl="0" eaLnBrk="1" fontAlgn="base" latinLnBrk="0" hangingPunct="1">
              <a:lnSpc>
                <a:spcPct val="100000"/>
              </a:lnSpc>
              <a:spcBef>
                <a:spcPts val="12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mindske de studerendes oplevelse af ensomhed på uddannelsen (17,3%)</a:t>
            </a:r>
          </a:p>
          <a:p>
            <a:pPr marL="0" marR="0" lvl="0" indent="0" algn="l" defTabSz="914400" rtl="0" eaLnBrk="1" fontAlgn="base" latinLnBrk="0" hangingPunct="1">
              <a:lnSpc>
                <a:spcPct val="107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rPr>
              <a:t>Stamina → Stress-symptomer op til eksamen og Generel Trivsel → Undervisningsudbytte og Samlet Uddannelseskvalitet</a:t>
            </a:r>
          </a:p>
          <a:p>
            <a:pPr marL="0" marR="0" lvl="0" indent="0" algn="l" defTabSz="914400" rtl="0" eaLnBrk="1" fontAlgn="base" latinLnBrk="0" hangingPunct="1">
              <a:lnSpc>
                <a:spcPct val="107000"/>
              </a:lnSpc>
              <a:spcBef>
                <a:spcPts val="432"/>
              </a:spcBef>
              <a:spcAft>
                <a:spcPts val="0"/>
              </a:spcAft>
              <a:buClrTx/>
              <a:buSzTx/>
              <a:buFontTx/>
              <a:buNone/>
              <a:tabLst/>
              <a:defRPr/>
            </a:pPr>
            <a:r>
              <a:rPr kumimoji="0" lang="da-DK" sz="1400" b="0"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rPr>
              <a:t>Generel trivsel → Undervisningsudbytte og Samlet Uddannelseskvalitet</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rPr>
              <a:t>mindske antallet af studerende, som oplever at blive udsat for forskelsbehandling på deres uddannelse (16,5%)</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styrke de studerendes muligheder for aktiv deltagelse ved online-undervisning (18,6%) </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forbedre de studerendes oplevelse af, at live-streamede forelæsninger teknisk set fungerer tilfredsstillende (19%)</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rPr>
              <a:t>forbedre indeklimaet i de lokaler, hvor de studerende oftest har undervisning (21%)</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skabe flere steder, hvor de studerende kan arbejde koncentreret alene (23,2%)</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styrke de studerendes kendskab til, hvad de skal gøre i forbindelse med en ulykke eller en beredskabssituation (36,7%)</a:t>
            </a:r>
          </a:p>
          <a:p>
            <a:pPr marL="0" marR="0" lvl="0" indent="0" algn="l" defTabSz="914400" rtl="0" eaLnBrk="1" fontAlgn="base" latinLnBrk="0" hangingPunct="1">
              <a:lnSpc>
                <a:spcPct val="100000"/>
              </a:lnSpc>
              <a:spcBef>
                <a:spcPts val="1200"/>
              </a:spcBef>
              <a:spcAft>
                <a:spcPts val="0"/>
              </a:spcAft>
              <a:buClrTx/>
              <a:buSzTx/>
              <a:buFontTx/>
              <a:buNone/>
              <a:tabLst/>
              <a:defRPr/>
            </a:pPr>
            <a:endPar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endParaRPr>
          </a:p>
          <a:p>
            <a:pPr marL="0" marR="0" lvl="0" indent="0" algn="l" defTabSz="914400" rtl="0" eaLnBrk="1" fontAlgn="base" latinLnBrk="0" hangingPunct="1">
              <a:lnSpc>
                <a:spcPct val="100000"/>
              </a:lnSpc>
              <a:spcBef>
                <a:spcPts val="1200"/>
              </a:spcBef>
              <a:spcAft>
                <a:spcPts val="0"/>
              </a:spcAft>
              <a:buClrTx/>
              <a:buSzTx/>
              <a:buFontTx/>
              <a:buNone/>
              <a:tabLst/>
              <a:defRPr/>
            </a:pPr>
            <a:endPar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Times New Roman" panose="02020603050405020304" pitchFamily="18" charset="0"/>
            </a:endParaRPr>
          </a:p>
        </p:txBody>
      </p:sp>
    </p:spTree>
    <p:extLst>
      <p:ext uri="{BB962C8B-B14F-4D97-AF65-F5344CB8AC3E}">
        <p14:creationId xmlns:p14="http://schemas.microsoft.com/office/powerpoint/2010/main" val="1985528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569D-DC47-F455-B911-C5CE16223E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3DE6BE-B54F-E639-8039-826F9B6201B1}"/>
              </a:ext>
            </a:extLst>
          </p:cNvPr>
          <p:cNvSpPr>
            <a:spLocks noGrp="1"/>
          </p:cNvSpPr>
          <p:nvPr>
            <p:ph type="ctrTitle"/>
          </p:nvPr>
        </p:nvSpPr>
        <p:spPr>
          <a:xfrm>
            <a:off x="6167214" y="980728"/>
            <a:ext cx="4752528" cy="4608512"/>
          </a:xfrm>
        </p:spPr>
        <p:txBody>
          <a:bodyPr/>
          <a:lstStyle/>
          <a:p>
            <a:pPr>
              <a:lnSpc>
                <a:spcPct val="100000"/>
              </a:lnSpc>
              <a:spcBef>
                <a:spcPts val="1200"/>
              </a:spcBef>
              <a:spcAft>
                <a:spcPts val="1200"/>
              </a:spcAft>
            </a:pPr>
            <a:r>
              <a:rPr lang="en-US" sz="800" b="0" dirty="0"/>
              <a:t> </a:t>
            </a:r>
            <a:r>
              <a:rPr lang="en-US" sz="2800" b="0" dirty="0"/>
              <a:t> </a:t>
            </a:r>
            <a:br>
              <a:rPr lang="en-US" sz="2600" b="0" dirty="0"/>
            </a:br>
            <a:r>
              <a:rPr lang="en-US" sz="2600" b="0" dirty="0"/>
              <a:t>X</a:t>
            </a:r>
            <a:endParaRPr lang="da-DK" sz="2600" b="0"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rcRect t="21900" b="27951"/>
          <a:stretch/>
        </p:blipFill>
        <p:spPr>
          <a:xfrm>
            <a:off x="82655" y="44624"/>
            <a:ext cx="12061223" cy="4032449"/>
          </a:xfrm>
          <a:prstGeom prst="rect">
            <a:avLst/>
          </a:prstGeom>
        </p:spPr>
      </p:pic>
      <p:sp>
        <p:nvSpPr>
          <p:cNvPr id="5" name="Tekstfelt 4">
            <a:extLst>
              <a:ext uri="{FF2B5EF4-FFF2-40B4-BE49-F238E27FC236}">
                <a16:creationId xmlns:a16="http://schemas.microsoft.com/office/drawing/2014/main" id="{3005A193-BBD7-8796-61A0-F04679EBAD1D}"/>
              </a:ext>
            </a:extLst>
          </p:cNvPr>
          <p:cNvSpPr txBox="1"/>
          <p:nvPr/>
        </p:nvSpPr>
        <p:spPr>
          <a:xfrm>
            <a:off x="694606" y="4351794"/>
            <a:ext cx="10873208" cy="173380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800"/>
              </a:spcBef>
              <a:spcAft>
                <a:spcPts val="0"/>
              </a:spcAft>
              <a:buClrTx/>
              <a:buSzTx/>
              <a:buFontTx/>
              <a:buNone/>
              <a:tabLst/>
              <a:defRPr/>
            </a:pPr>
            <a:r>
              <a:rPr kumimoji="0" lang="da-DK" sz="24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Til drøftelse:</a:t>
            </a:r>
          </a:p>
          <a:p>
            <a:pPr marL="342900" marR="0" lvl="0" indent="-342900" algn="l" defTabSz="914400" rtl="0" eaLnBrk="1" fontAlgn="base" latinLnBrk="0" hangingPunct="1">
              <a:lnSpc>
                <a:spcPct val="100000"/>
              </a:lnSpc>
              <a:spcBef>
                <a:spcPts val="1200"/>
              </a:spcBef>
              <a:spcAft>
                <a:spcPts val="0"/>
              </a:spcAft>
              <a:buClrTx/>
              <a:buSzTx/>
              <a:buFont typeface="Arial" panose="020B0604020202020204" pitchFamily="34" charset="0"/>
              <a:buChar char="•"/>
              <a:tabLst/>
              <a:defRPr/>
            </a:pPr>
            <a:r>
              <a:rPr kumimoji="0" lang="da-DK" sz="24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Hvad lægger I særligt mærke til – og hvorfor?</a:t>
            </a:r>
          </a:p>
          <a:p>
            <a:pPr marL="342900" marR="0" lvl="0" indent="-342900" algn="l" defTabSz="914400" rtl="0" eaLnBrk="1" fontAlgn="base" latinLnBrk="0" hangingPunct="1">
              <a:lnSpc>
                <a:spcPct val="100000"/>
              </a:lnSpc>
              <a:spcBef>
                <a:spcPts val="800"/>
              </a:spcBef>
              <a:spcAft>
                <a:spcPts val="0"/>
              </a:spcAft>
              <a:buClrTx/>
              <a:buSzTx/>
              <a:buFont typeface="Arial" panose="020B0604020202020204" pitchFamily="34" charset="0"/>
              <a:buChar char="•"/>
              <a:tabLst/>
              <a:defRPr/>
            </a:pPr>
            <a:r>
              <a:rPr kumimoji="0" lang="da-DK" sz="24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Hvilke overvejelser i </a:t>
            </a:r>
            <a:r>
              <a:rPr kumimoji="0" lang="da-DK" sz="2400" b="1" i="0" u="none" strike="noStrike" kern="100" cap="none" spc="0" normalizeH="0" baseline="0" noProof="0" dirty="0" err="1">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fht</a:t>
            </a:r>
            <a:r>
              <a:rPr kumimoji="0" lang="da-DK" sz="24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 arbejdet med studiemiljøet på DTU giver rapportresultaterne anledning til? </a:t>
            </a:r>
          </a:p>
        </p:txBody>
      </p:sp>
    </p:spTree>
    <p:extLst>
      <p:ext uri="{BB962C8B-B14F-4D97-AF65-F5344CB8AC3E}">
        <p14:creationId xmlns:p14="http://schemas.microsoft.com/office/powerpoint/2010/main" val="3031095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C4DFB-CE52-36C9-1E6B-76F17EE6AB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BC7F1F-95D5-78B1-5675-E657F5BEB3CA}"/>
              </a:ext>
            </a:extLst>
          </p:cNvPr>
          <p:cNvSpPr>
            <a:spLocks noGrp="1"/>
          </p:cNvSpPr>
          <p:nvPr>
            <p:ph type="ctrTitle"/>
          </p:nvPr>
        </p:nvSpPr>
        <p:spPr/>
        <p:txBody>
          <a:bodyPr/>
          <a:lstStyle/>
          <a:p>
            <a:r>
              <a:rPr lang="en-GB" dirty="0" err="1"/>
              <a:t>Studiestarts-evalueringen</a:t>
            </a:r>
            <a:br>
              <a:rPr lang="en-GB" dirty="0"/>
            </a:br>
            <a:r>
              <a:rPr lang="da-DK" sz="2800" dirty="0"/>
              <a:t>Bachelor og diplomingeniør, efterår 2024</a:t>
            </a:r>
            <a:endParaRPr lang="en-GB" sz="2800" dirty="0"/>
          </a:p>
        </p:txBody>
      </p:sp>
      <p:sp>
        <p:nvSpPr>
          <p:cNvPr id="5" name="Subtitle 4">
            <a:extLst>
              <a:ext uri="{FF2B5EF4-FFF2-40B4-BE49-F238E27FC236}">
                <a16:creationId xmlns:a16="http://schemas.microsoft.com/office/drawing/2014/main" id="{C6A98C89-9B18-16C9-45A6-411AE929EC36}"/>
              </a:ext>
            </a:extLst>
          </p:cNvPr>
          <p:cNvSpPr>
            <a:spLocks noGrp="1"/>
          </p:cNvSpPr>
          <p:nvPr>
            <p:ph type="subTitle" idx="1"/>
          </p:nvPr>
        </p:nvSpPr>
        <p:spPr/>
        <p:txBody>
          <a:bodyPr/>
          <a:lstStyle/>
          <a:p>
            <a:r>
              <a:rPr lang="en-GB" dirty="0"/>
              <a:t>DUU og CUU 14. </a:t>
            </a:r>
            <a:r>
              <a:rPr lang="en-GB" dirty="0" err="1"/>
              <a:t>november</a:t>
            </a:r>
            <a:r>
              <a:rPr lang="en-GB" dirty="0"/>
              <a:t> 2024</a:t>
            </a:r>
          </a:p>
        </p:txBody>
      </p:sp>
      <p:sp>
        <p:nvSpPr>
          <p:cNvPr id="3" name="Slide Number Placeholder 2">
            <a:extLst>
              <a:ext uri="{FF2B5EF4-FFF2-40B4-BE49-F238E27FC236}">
                <a16:creationId xmlns:a16="http://schemas.microsoft.com/office/drawing/2014/main" id="{D1111419-22CD-5CE1-C039-F6E71A5EACDA}"/>
              </a:ext>
            </a:extLst>
          </p:cNvPr>
          <p:cNvSpPr>
            <a:spLocks noGrp="1"/>
          </p:cNvSpPr>
          <p:nvPr>
            <p:ph type="sldNum" sz="quarter" idx="17"/>
          </p:nvPr>
        </p:nvSpPr>
        <p:spPr/>
        <p:txBody>
          <a:bodyPr/>
          <a:lstStyle/>
          <a:p>
            <a:fld id="{24C8C45C-947F-4981-8B3F-4F32E973C901}" type="slidenum">
              <a:rPr lang="en-GB" smtClean="0"/>
              <a:pPr/>
              <a:t>18</a:t>
            </a:fld>
            <a:endParaRPr lang="en-GB" dirty="0"/>
          </a:p>
        </p:txBody>
      </p:sp>
    </p:spTree>
    <p:custDataLst>
      <p:custData r:id="rId1"/>
      <p:custData r:id="rId2"/>
    </p:custDataLst>
    <p:extLst>
      <p:ext uri="{BB962C8B-B14F-4D97-AF65-F5344CB8AC3E}">
        <p14:creationId xmlns:p14="http://schemas.microsoft.com/office/powerpoint/2010/main" val="228512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p:txBody>
          <a:bodyPr/>
          <a:lstStyle/>
          <a:p>
            <a:r>
              <a:rPr lang="da-DK" altLang="da-DK" dirty="0"/>
              <a:t>Baggrundsoplysninger</a:t>
            </a:r>
            <a:endParaRPr lang="en-GB" dirty="0"/>
          </a:p>
        </p:txBody>
      </p:sp>
      <p:sp>
        <p:nvSpPr>
          <p:cNvPr id="6" name="Content Placeholder 5">
            <a:extLst>
              <a:ext uri="{FF2B5EF4-FFF2-40B4-BE49-F238E27FC236}">
                <a16:creationId xmlns:a16="http://schemas.microsoft.com/office/drawing/2014/main" id="{5A5890CD-8F90-4FE7-841F-F7B0C2865BA2}"/>
              </a:ext>
            </a:extLst>
          </p:cNvPr>
          <p:cNvSpPr>
            <a:spLocks noGrp="1"/>
          </p:cNvSpPr>
          <p:nvPr>
            <p:ph idx="1"/>
          </p:nvPr>
        </p:nvSpPr>
        <p:spPr/>
        <p:txBody>
          <a:bodyPr/>
          <a:lstStyle/>
          <a:p>
            <a:r>
              <a:rPr lang="da-DK" dirty="0"/>
              <a:t>Fra </a:t>
            </a:r>
            <a:r>
              <a:rPr lang="da-DK" sz="1800" dirty="0">
                <a:effectLst/>
                <a:latin typeface="Aptos" panose="020B0004020202020204" pitchFamily="34" charset="0"/>
                <a:ea typeface="Times New Roman" panose="02020603050405020304" pitchFamily="18" charset="0"/>
                <a:cs typeface="Times New Roman" panose="02020603050405020304" pitchFamily="18" charset="0"/>
              </a:rPr>
              <a:t>16. – 29. september</a:t>
            </a:r>
            <a:r>
              <a:rPr lang="da-DK" dirty="0"/>
              <a:t> 2024 blev den årlige studiestartsevaluering blandt de nyoptagne bachelor- og diplomingeniørstuderende gennemført. </a:t>
            </a:r>
          </a:p>
          <a:p>
            <a:endParaRPr lang="da-DK" dirty="0"/>
          </a:p>
          <a:p>
            <a:r>
              <a:rPr lang="da-DK" dirty="0"/>
              <a:t>Studiestartsevalueringen var en del af studiestartsprøven, og de studerende skulle derfor besvare evalueringen for at bestå studiestartsprøven.</a:t>
            </a:r>
          </a:p>
          <a:p>
            <a:pPr marL="0" indent="0">
              <a:buNone/>
            </a:pPr>
            <a:endParaRPr lang="da-DK" dirty="0"/>
          </a:p>
          <a:p>
            <a:r>
              <a:rPr lang="da-DK" dirty="0"/>
              <a:t>99,7% af de nyoptagne bachelorstuderende og 97,6% af de nyoptagne diplomingeniørstuderende besvarede spørgeskemaet.</a:t>
            </a:r>
            <a:br>
              <a:rPr lang="da-DK" dirty="0"/>
            </a:br>
            <a:r>
              <a:rPr lang="da-DK" dirty="0"/>
              <a:t> </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19</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custDataLst>
      <p:custData r:id="rId1"/>
      <p:custData r:id="rId2"/>
    </p:custDataLst>
    <p:extLst>
      <p:ext uri="{BB962C8B-B14F-4D97-AF65-F5344CB8AC3E}">
        <p14:creationId xmlns:p14="http://schemas.microsoft.com/office/powerpoint/2010/main" val="1796381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53CF6-088F-993C-83F3-16E8B241606B}"/>
              </a:ext>
            </a:extLst>
          </p:cNvPr>
          <p:cNvSpPr>
            <a:spLocks noGrp="1"/>
          </p:cNvSpPr>
          <p:nvPr>
            <p:ph type="title"/>
          </p:nvPr>
        </p:nvSpPr>
        <p:spPr>
          <a:xfrm>
            <a:off x="1774726" y="426127"/>
            <a:ext cx="9312374" cy="972716"/>
          </a:xfrm>
        </p:spPr>
        <p:txBody>
          <a:bodyPr wrap="square" anchor="b">
            <a:normAutofit/>
          </a:bodyPr>
          <a:lstStyle/>
          <a:p>
            <a:r>
              <a:rPr lang="da-DK" dirty="0"/>
              <a:t>DUU/CUU dagsorden 14. november 2024</a:t>
            </a:r>
          </a:p>
        </p:txBody>
      </p:sp>
      <p:sp>
        <p:nvSpPr>
          <p:cNvPr id="3" name="Content Placeholder 2">
            <a:extLst>
              <a:ext uri="{FF2B5EF4-FFF2-40B4-BE49-F238E27FC236}">
                <a16:creationId xmlns:a16="http://schemas.microsoft.com/office/drawing/2014/main" id="{0812F6E0-7F7B-6812-B7FA-7502CAC33266}"/>
              </a:ext>
            </a:extLst>
          </p:cNvPr>
          <p:cNvSpPr>
            <a:spLocks noGrp="1"/>
          </p:cNvSpPr>
          <p:nvPr>
            <p:ph sz="half" idx="1"/>
          </p:nvPr>
        </p:nvSpPr>
        <p:spPr>
          <a:xfrm>
            <a:off x="1685029" y="1628800"/>
            <a:ext cx="4410177" cy="4546800"/>
          </a:xfrm>
        </p:spPr>
        <p:txBody>
          <a:bodyPr wrap="square" anchor="t">
            <a:normAutofit/>
          </a:bodyPr>
          <a:lstStyle/>
          <a:p>
            <a:pPr marL="342900" lvl="0" indent="-342900">
              <a:spcBef>
                <a:spcPts val="500"/>
              </a:spcBef>
              <a:spcAft>
                <a:spcPts val="0"/>
              </a:spcAft>
              <a:buFont typeface="+mj-lt"/>
              <a:buAutoNum type="arabicPeriod"/>
            </a:pPr>
            <a:r>
              <a:rPr lang="da-DK" b="1" spc="-10" dirty="0">
                <a:effectLst/>
              </a:rPr>
              <a:t>Velkommen</a:t>
            </a:r>
          </a:p>
          <a:p>
            <a:pPr marL="342900" lvl="0" indent="-342900">
              <a:spcBef>
                <a:spcPts val="500"/>
              </a:spcBef>
              <a:spcAft>
                <a:spcPts val="0"/>
              </a:spcAft>
              <a:buFont typeface="+mj-lt"/>
              <a:buAutoNum type="arabicPeriod"/>
            </a:pPr>
            <a:endParaRPr lang="da-DK" dirty="0">
              <a:effectLst/>
            </a:endParaRPr>
          </a:p>
          <a:p>
            <a:pPr marL="342900" lvl="0" indent="-342900">
              <a:spcBef>
                <a:spcPts val="500"/>
              </a:spcBef>
              <a:spcAft>
                <a:spcPts val="0"/>
              </a:spcAft>
              <a:buFont typeface="+mj-lt"/>
              <a:buAutoNum type="arabicPeriod"/>
            </a:pPr>
            <a:r>
              <a:rPr lang="da-DK" b="1" spc="-10" dirty="0">
                <a:effectLst/>
              </a:rPr>
              <a:t>Studiemiljøevalueringen</a:t>
            </a:r>
            <a:endParaRPr lang="da-DK" dirty="0">
              <a:effectLst/>
            </a:endParaRPr>
          </a:p>
          <a:p>
            <a:pPr marL="342900" lvl="0" indent="-342900">
              <a:spcBef>
                <a:spcPts val="500"/>
              </a:spcBef>
              <a:spcAft>
                <a:spcPts val="0"/>
              </a:spcAft>
              <a:buFont typeface="+mj-lt"/>
              <a:buAutoNum type="arabicPeriod"/>
            </a:pPr>
            <a:endParaRPr lang="da-DK" b="1" spc="-10" dirty="0">
              <a:effectLst/>
            </a:endParaRPr>
          </a:p>
          <a:p>
            <a:pPr marL="342900" lvl="0" indent="-342900">
              <a:spcBef>
                <a:spcPts val="500"/>
              </a:spcBef>
              <a:spcAft>
                <a:spcPts val="0"/>
              </a:spcAft>
              <a:buFont typeface="+mj-lt"/>
              <a:buAutoNum type="arabicPeriod"/>
            </a:pPr>
            <a:r>
              <a:rPr lang="da-DK" b="1" spc="-10" dirty="0">
                <a:effectLst/>
              </a:rPr>
              <a:t>Studiestartsevalueringen</a:t>
            </a:r>
            <a:endParaRPr lang="da-DK" dirty="0">
              <a:effectLst/>
            </a:endParaRPr>
          </a:p>
          <a:p>
            <a:pPr marL="342900" lvl="0" indent="-342900">
              <a:spcBef>
                <a:spcPts val="500"/>
              </a:spcBef>
              <a:spcAft>
                <a:spcPts val="0"/>
              </a:spcAft>
              <a:buFont typeface="+mj-lt"/>
              <a:buAutoNum type="arabicPeriod"/>
            </a:pPr>
            <a:endParaRPr lang="da-DK" b="1" spc="-10" dirty="0">
              <a:effectLst/>
            </a:endParaRPr>
          </a:p>
          <a:p>
            <a:pPr marL="342900" lvl="0" indent="-342900">
              <a:spcBef>
                <a:spcPts val="500"/>
              </a:spcBef>
              <a:spcAft>
                <a:spcPts val="0"/>
              </a:spcAft>
              <a:buFont typeface="+mj-lt"/>
              <a:buAutoNum type="arabicPeriod"/>
            </a:pPr>
            <a:r>
              <a:rPr lang="da-DK" b="1" spc="-10" dirty="0">
                <a:effectLst/>
              </a:rPr>
              <a:t>Eventuelt </a:t>
            </a:r>
            <a:endParaRPr lang="da-DK" dirty="0">
              <a:effectLst/>
            </a:endParaRPr>
          </a:p>
          <a:p>
            <a:pPr marL="342900" lvl="0" indent="-342900">
              <a:spcBef>
                <a:spcPts val="500"/>
              </a:spcBef>
              <a:spcAft>
                <a:spcPts val="0"/>
              </a:spcAft>
              <a:buFont typeface="+mj-lt"/>
              <a:buAutoNum type="arabicPeriod"/>
            </a:pPr>
            <a:endParaRPr lang="da-DK" b="1" spc="-10" dirty="0">
              <a:effectLst/>
            </a:endParaRPr>
          </a:p>
          <a:p>
            <a:pPr marL="342900" lvl="0" indent="-342900">
              <a:spcBef>
                <a:spcPts val="500"/>
              </a:spcBef>
              <a:spcAft>
                <a:spcPts val="0"/>
              </a:spcAft>
              <a:buFont typeface="+mj-lt"/>
              <a:buAutoNum type="arabicPeriod"/>
            </a:pPr>
            <a:r>
              <a:rPr lang="da-DK" b="1" spc="-10" dirty="0">
                <a:effectLst/>
              </a:rPr>
              <a:t>Meddelelser</a:t>
            </a:r>
            <a:endParaRPr lang="da-DK" dirty="0">
              <a:effectLst/>
            </a:endParaRPr>
          </a:p>
          <a:p>
            <a:pPr marL="0" indent="0">
              <a:buNone/>
            </a:pPr>
            <a:endParaRPr lang="da-DK" dirty="0"/>
          </a:p>
        </p:txBody>
      </p:sp>
      <p:pic>
        <p:nvPicPr>
          <p:cNvPr id="6" name="Picture 5">
            <a:extLst>
              <a:ext uri="{FF2B5EF4-FFF2-40B4-BE49-F238E27FC236}">
                <a16:creationId xmlns:a16="http://schemas.microsoft.com/office/drawing/2014/main" id="{EB3617AF-B960-0FF0-1F08-96E637D1FF5E}"/>
              </a:ext>
            </a:extLst>
          </p:cNvPr>
          <p:cNvPicPr>
            <a:picLocks noChangeAspect="1"/>
          </p:cNvPicPr>
          <p:nvPr/>
        </p:nvPicPr>
        <p:blipFill>
          <a:blip r:embed="rId2"/>
          <a:srcRect l="18736" r="20172" b="1"/>
          <a:stretch/>
        </p:blipFill>
        <p:spPr>
          <a:xfrm>
            <a:off x="6678001" y="1706399"/>
            <a:ext cx="4409100" cy="4546800"/>
          </a:xfrm>
          <a:prstGeom prst="rect">
            <a:avLst/>
          </a:prstGeom>
          <a:noFill/>
        </p:spPr>
      </p:pic>
      <p:sp>
        <p:nvSpPr>
          <p:cNvPr id="4" name="Slide Number Placeholder 3">
            <a:extLst>
              <a:ext uri="{FF2B5EF4-FFF2-40B4-BE49-F238E27FC236}">
                <a16:creationId xmlns:a16="http://schemas.microsoft.com/office/drawing/2014/main" id="{0CFAFC3F-95F4-012F-DF92-238CD65A953C}"/>
              </a:ext>
            </a:extLst>
          </p:cNvPr>
          <p:cNvSpPr>
            <a:spLocks noGrp="1"/>
          </p:cNvSpPr>
          <p:nvPr>
            <p:ph type="sldNum" sz="quarter" idx="11"/>
          </p:nvPr>
        </p:nvSpPr>
        <p:spPr>
          <a:xfrm>
            <a:off x="11506450" y="6541200"/>
            <a:ext cx="432600" cy="316800"/>
          </a:xfrm>
        </p:spPr>
        <p:txBody>
          <a:bodyPr anchor="ctr">
            <a:normAutofit/>
          </a:bodyPr>
          <a:lstStyle/>
          <a:p>
            <a:fld id="{103EA872-A674-449B-A120-B97244F8E91D}" type="slidenum">
              <a:rPr lang="en-GB" smtClean="0"/>
              <a:pPr/>
              <a:t>2</a:t>
            </a:fld>
            <a:endParaRPr lang="en-GB" dirty="0"/>
          </a:p>
        </p:txBody>
      </p:sp>
    </p:spTree>
    <p:extLst>
      <p:ext uri="{BB962C8B-B14F-4D97-AF65-F5344CB8AC3E}">
        <p14:creationId xmlns:p14="http://schemas.microsoft.com/office/powerpoint/2010/main" val="2018370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3D9F9-CFB0-D11F-5AA6-81232477801B}"/>
              </a:ext>
            </a:extLst>
          </p:cNvPr>
          <p:cNvSpPr>
            <a:spLocks noGrp="1"/>
          </p:cNvSpPr>
          <p:nvPr>
            <p:ph type="title"/>
          </p:nvPr>
        </p:nvSpPr>
        <p:spPr/>
        <p:txBody>
          <a:bodyPr/>
          <a:lstStyle/>
          <a:p>
            <a:r>
              <a:rPr lang="da-DK" dirty="0" err="1"/>
              <a:t>Scope</a:t>
            </a:r>
            <a:r>
              <a:rPr lang="da-DK" dirty="0"/>
              <a:t> for studiestartsevalueringen</a:t>
            </a:r>
          </a:p>
        </p:txBody>
      </p:sp>
      <p:sp>
        <p:nvSpPr>
          <p:cNvPr id="3" name="Pladsholder til indhold 2">
            <a:extLst>
              <a:ext uri="{FF2B5EF4-FFF2-40B4-BE49-F238E27FC236}">
                <a16:creationId xmlns:a16="http://schemas.microsoft.com/office/drawing/2014/main" id="{FDD21B5A-22D0-EDBE-4155-43E1C1B55547}"/>
              </a:ext>
            </a:extLst>
          </p:cNvPr>
          <p:cNvSpPr>
            <a:spLocks noGrp="1"/>
          </p:cNvSpPr>
          <p:nvPr>
            <p:ph idx="1"/>
          </p:nvPr>
        </p:nvSpPr>
        <p:spPr/>
        <p:txBody>
          <a:bodyPr/>
          <a:lstStyle/>
          <a:p>
            <a:pPr marL="0" indent="0">
              <a:buNone/>
            </a:pPr>
            <a:r>
              <a:rPr lang="da-DK" b="0" dirty="0">
                <a:effectLst/>
                <a:latin typeface="+mj-lt"/>
              </a:rPr>
              <a:t>Spørgeskemaet har to overordnede temaer: </a:t>
            </a:r>
          </a:p>
          <a:p>
            <a:pPr marL="0" indent="0">
              <a:buNone/>
            </a:pPr>
            <a:endParaRPr lang="da-DK" dirty="0">
              <a:latin typeface="+mj-lt"/>
            </a:endParaRPr>
          </a:p>
          <a:p>
            <a:pPr marL="342900" indent="-342900">
              <a:buFont typeface="+mj-lt"/>
              <a:buAutoNum type="arabicPeriod"/>
            </a:pPr>
            <a:r>
              <a:rPr lang="da-DK" b="0" dirty="0">
                <a:effectLst/>
                <a:latin typeface="+mj-lt"/>
              </a:rPr>
              <a:t>De studerendes oplevelse af studiestartstilbuddene på DTU </a:t>
            </a:r>
          </a:p>
          <a:p>
            <a:pPr marL="342900" indent="-342900">
              <a:buFont typeface="+mj-lt"/>
              <a:buAutoNum type="arabicPeriod"/>
            </a:pPr>
            <a:r>
              <a:rPr lang="da-DK" b="0" dirty="0">
                <a:effectLst/>
                <a:latin typeface="+mj-lt"/>
              </a:rPr>
              <a:t>De studerendes trivsel i starten af deres studie </a:t>
            </a:r>
            <a:endParaRPr lang="da-DK" dirty="0"/>
          </a:p>
          <a:p>
            <a:pPr marL="0" indent="0">
              <a:buNone/>
            </a:pPr>
            <a:endParaRPr lang="da-DK" dirty="0"/>
          </a:p>
          <a:p>
            <a:pPr marL="0" indent="0">
              <a:buNone/>
            </a:pPr>
            <a:r>
              <a:rPr lang="da-DK" dirty="0"/>
              <a:t>Det online studiestartskursus ‘How to DTU’ er et af de studiestartstilbud, som de studerende er blevet bedt om at evaluere. Deres tilbagemeldinger er ikke taget med i dag, da det er forholdsvis omfattende, men de kan læses i studiestartsevalueringsrapporterne. </a:t>
            </a:r>
          </a:p>
          <a:p>
            <a:pPr marL="0" indent="0">
              <a:buNone/>
            </a:pPr>
            <a:endParaRPr lang="da-DK" dirty="0"/>
          </a:p>
          <a:p>
            <a:pPr marL="0" indent="0">
              <a:buNone/>
            </a:pPr>
            <a:r>
              <a:rPr lang="da-DK" dirty="0"/>
              <a:t>Følgende præsentation tager i højere grad afsæt i de studerendes oplevelse af Velkomstdagen torsdag den 29. august samt Introdagen fredag den 30. august.</a:t>
            </a:r>
          </a:p>
        </p:txBody>
      </p:sp>
      <p:sp>
        <p:nvSpPr>
          <p:cNvPr id="4" name="Pladsholder til slidenummer 3">
            <a:extLst>
              <a:ext uri="{FF2B5EF4-FFF2-40B4-BE49-F238E27FC236}">
                <a16:creationId xmlns:a16="http://schemas.microsoft.com/office/drawing/2014/main" id="{2BD2AE64-4311-870D-BB66-774C75938E4D}"/>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20</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3044066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4726" y="764704"/>
            <a:ext cx="9312374" cy="626609"/>
          </a:xfrm>
        </p:spPr>
        <p:txBody>
          <a:bodyPr/>
          <a:lstStyle/>
          <a:p>
            <a:pPr algn="ctr"/>
            <a:br>
              <a:rPr lang="da-DK" dirty="0"/>
            </a:br>
            <a:br>
              <a:rPr lang="da-DK" dirty="0"/>
            </a:br>
            <a:r>
              <a:rPr lang="da-DK" dirty="0"/>
              <a:t>Allerførst vil vi gerne vide: Har du overordnet set haft en god start på DTU?</a:t>
            </a:r>
          </a:p>
        </p:txBody>
      </p:sp>
      <p:sp>
        <p:nvSpPr>
          <p:cNvPr id="4" name="Pladsholder til slidenumm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21</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5" name="Diagram 4">
            <a:extLst>
              <a:ext uri="{FF2B5EF4-FFF2-40B4-BE49-F238E27FC236}">
                <a16:creationId xmlns:a16="http://schemas.microsoft.com/office/drawing/2014/main" id="{63024516-8AE4-DF68-E45B-0B00056833B7}"/>
              </a:ext>
            </a:extLst>
          </p:cNvPr>
          <p:cNvGraphicFramePr>
            <a:graphicFrameLocks/>
          </p:cNvGraphicFramePr>
          <p:nvPr/>
        </p:nvGraphicFramePr>
        <p:xfrm>
          <a:off x="1774726" y="1556792"/>
          <a:ext cx="9312374"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76341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68643" y="908720"/>
            <a:ext cx="9731724" cy="972716"/>
          </a:xfrm>
        </p:spPr>
        <p:txBody>
          <a:bodyPr/>
          <a:lstStyle/>
          <a:p>
            <a:pPr algn="ctr">
              <a:defRPr sz="1400" b="0" i="0" u="none" strike="noStrike" kern="1200" spc="0" baseline="0">
                <a:solidFill>
                  <a:srgbClr val="000000">
                    <a:lumMod val="65000"/>
                    <a:lumOff val="35000"/>
                  </a:srgbClr>
                </a:solidFill>
                <a:latin typeface="+mn-lt"/>
                <a:ea typeface="+mn-ea"/>
                <a:cs typeface="+mn-cs"/>
              </a:defRPr>
            </a:pPr>
            <a:r>
              <a:rPr lang="da-DK" sz="3200" b="1" kern="100" dirty="0">
                <a:solidFill>
                  <a:schemeClr val="tx1"/>
                </a:solidFill>
                <a:effectLst/>
                <a:ea typeface="Aptos" panose="020B0004020202020204" pitchFamily="34" charset="0"/>
                <a:cs typeface="Times New Roman" panose="02020603050405020304" pitchFamily="18" charset="0"/>
              </a:rPr>
              <a:t>Jeg har fået de praktiske informationer, som jeg havde brug for for at blive klar til undervisningen</a:t>
            </a:r>
            <a:br>
              <a:rPr lang="da-DK" sz="1800" kern="100" dirty="0">
                <a:effectLst/>
                <a:latin typeface="Aptos" panose="020B0004020202020204" pitchFamily="34" charset="0"/>
                <a:ea typeface="Aptos" panose="020B0004020202020204" pitchFamily="34" charset="0"/>
                <a:cs typeface="Times New Roman" panose="02020603050405020304" pitchFamily="18" charset="0"/>
              </a:rPr>
            </a:br>
            <a:endParaRPr lang="da-DK" sz="2800" dirty="0">
              <a:solidFill>
                <a:schemeClr val="tx1"/>
              </a:solidFill>
            </a:endParaRPr>
          </a:p>
        </p:txBody>
      </p:sp>
      <p:sp>
        <p:nvSpPr>
          <p:cNvPr id="4" name="Pladsholder til slidenumm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22</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3" name="Pladsholder til indhold 2"/>
          <p:cNvSpPr>
            <a:spLocks noGrp="1"/>
          </p:cNvSpPr>
          <p:nvPr>
            <p:ph idx="1"/>
          </p:nvPr>
        </p:nvSpPr>
        <p:spPr/>
        <p:txBody>
          <a:bodyPr/>
          <a:lstStyle/>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endParaRPr lang="da-DK" dirty="0"/>
          </a:p>
          <a:p>
            <a:pPr marL="0" indent="0">
              <a:buNone/>
            </a:pPr>
            <a:endParaRPr lang="da-DK" dirty="0"/>
          </a:p>
        </p:txBody>
      </p:sp>
      <p:graphicFrame>
        <p:nvGraphicFramePr>
          <p:cNvPr id="5" name="Diagram 4">
            <a:extLst>
              <a:ext uri="{FF2B5EF4-FFF2-40B4-BE49-F238E27FC236}">
                <a16:creationId xmlns:a16="http://schemas.microsoft.com/office/drawing/2014/main" id="{813EEBD6-B6F9-D5B9-7DB3-C6028D0C0D47}"/>
              </a:ext>
            </a:extLst>
          </p:cNvPr>
          <p:cNvGraphicFramePr>
            <a:graphicFrameLocks/>
          </p:cNvGraphicFramePr>
          <p:nvPr/>
        </p:nvGraphicFramePr>
        <p:xfrm>
          <a:off x="1918742" y="1641633"/>
          <a:ext cx="9361040" cy="44516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4638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4726" y="684405"/>
            <a:ext cx="9312374" cy="914641"/>
          </a:xfrm>
        </p:spPr>
        <p:txBody>
          <a:bodyPr/>
          <a:lstStyle/>
          <a:p>
            <a:pPr algn="ctr"/>
            <a:r>
              <a:rPr lang="da-DK" sz="3200" i="0" u="none" strike="noStrike" baseline="0" dirty="0">
                <a:effectLst/>
              </a:rPr>
              <a:t>Jeg har fået en introduktion til det faglige indhold på min uddannelse</a:t>
            </a:r>
            <a:endParaRPr lang="da-DK" dirty="0"/>
          </a:p>
        </p:txBody>
      </p:sp>
      <p:sp>
        <p:nvSpPr>
          <p:cNvPr id="4" name="Pladsholder til slidenumm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23</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3" name="Diagram 2">
            <a:extLst>
              <a:ext uri="{FF2B5EF4-FFF2-40B4-BE49-F238E27FC236}">
                <a16:creationId xmlns:a16="http://schemas.microsoft.com/office/drawing/2014/main" id="{441E8083-5CFF-C4E5-DE1C-C04F3C3F62D7}"/>
              </a:ext>
            </a:extLst>
          </p:cNvPr>
          <p:cNvGraphicFramePr>
            <a:graphicFrameLocks/>
          </p:cNvGraphicFramePr>
          <p:nvPr/>
        </p:nvGraphicFramePr>
        <p:xfrm>
          <a:off x="2350790" y="1916832"/>
          <a:ext cx="8640959"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954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74726" y="692696"/>
            <a:ext cx="9505056" cy="972716"/>
          </a:xfrm>
        </p:spPr>
        <p:txBody>
          <a:bodyPr/>
          <a:lstStyle/>
          <a:p>
            <a:pPr algn="ctr">
              <a:defRPr sz="1400" b="0" i="0" u="none" strike="noStrike" kern="1200" spc="0" baseline="0">
                <a:solidFill>
                  <a:srgbClr val="000000">
                    <a:lumMod val="65000"/>
                    <a:lumOff val="35000"/>
                  </a:srgbClr>
                </a:solidFill>
                <a:latin typeface="+mn-lt"/>
                <a:ea typeface="+mn-ea"/>
                <a:cs typeface="+mn-cs"/>
              </a:defRPr>
            </a:pPr>
            <a:r>
              <a:rPr lang="da-DK" sz="2800" b="1" kern="100" dirty="0">
                <a:solidFill>
                  <a:schemeClr val="tx1"/>
                </a:solidFill>
                <a:effectLst/>
                <a:ea typeface="Aptos" panose="020B0004020202020204" pitchFamily="34" charset="0"/>
                <a:cs typeface="Times New Roman" panose="02020603050405020304" pitchFamily="18" charset="0"/>
              </a:rPr>
              <a:t>Jeg har fået en introduktion til vejledningstilbuddene på DTU, og hvor jeg kan få hjælp i løbet af uddannelsen</a:t>
            </a:r>
            <a:br>
              <a:rPr lang="da-DK" sz="1800" kern="100" dirty="0">
                <a:effectLst/>
                <a:latin typeface="Aptos" panose="020B0004020202020204" pitchFamily="34" charset="0"/>
                <a:ea typeface="Aptos" panose="020B0004020202020204" pitchFamily="34" charset="0"/>
                <a:cs typeface="Times New Roman" panose="02020603050405020304" pitchFamily="18" charset="0"/>
              </a:rPr>
            </a:br>
            <a:endParaRPr lang="da-DK" dirty="0">
              <a:solidFill>
                <a:schemeClr val="tx1"/>
              </a:solidFill>
            </a:endParaRPr>
          </a:p>
        </p:txBody>
      </p:sp>
      <p:sp>
        <p:nvSpPr>
          <p:cNvPr id="4" name="Pladsholder til slidenumm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24</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3" name="Pladsholder til indhold 2"/>
          <p:cNvSpPr>
            <a:spLocks noGrp="1"/>
          </p:cNvSpPr>
          <p:nvPr>
            <p:ph idx="1"/>
          </p:nvPr>
        </p:nvSpPr>
        <p:spPr>
          <a:xfrm>
            <a:off x="1774726" y="1706327"/>
            <a:ext cx="9312374" cy="3824837"/>
          </a:xfrm>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pPr marL="0" indent="0">
              <a:buNone/>
            </a:pPr>
            <a:r>
              <a:rPr lang="da-DK" sz="1600" dirty="0"/>
              <a:t> </a:t>
            </a:r>
          </a:p>
        </p:txBody>
      </p:sp>
      <p:graphicFrame>
        <p:nvGraphicFramePr>
          <p:cNvPr id="5" name="Diagram 4">
            <a:extLst>
              <a:ext uri="{FF2B5EF4-FFF2-40B4-BE49-F238E27FC236}">
                <a16:creationId xmlns:a16="http://schemas.microsoft.com/office/drawing/2014/main" id="{95A80E42-56E1-6AAF-D6A8-6AB186B9125C}"/>
              </a:ext>
            </a:extLst>
          </p:cNvPr>
          <p:cNvGraphicFramePr>
            <a:graphicFrameLocks/>
          </p:cNvGraphicFramePr>
          <p:nvPr/>
        </p:nvGraphicFramePr>
        <p:xfrm>
          <a:off x="1774726" y="1844824"/>
          <a:ext cx="9217024" cy="41044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89104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ACE18-E616-9E69-6B89-098C8BD5EB12}"/>
              </a:ext>
            </a:extLst>
          </p:cNvPr>
          <p:cNvSpPr>
            <a:spLocks noGrp="1"/>
          </p:cNvSpPr>
          <p:nvPr>
            <p:ph type="title"/>
          </p:nvPr>
        </p:nvSpPr>
        <p:spPr>
          <a:xfrm>
            <a:off x="1774825" y="836712"/>
            <a:ext cx="9312374" cy="972716"/>
          </a:xfrm>
        </p:spPr>
        <p:txBody>
          <a:bodyPr/>
          <a:lstStyle/>
          <a:p>
            <a:pPr algn="ctr"/>
            <a:r>
              <a:rPr lang="da-DK" dirty="0"/>
              <a:t>Jeg ville gerne have haft mere fokus på faglige aktiviteter </a:t>
            </a:r>
            <a:br>
              <a:rPr lang="da-DK" dirty="0"/>
            </a:br>
            <a:endParaRPr lang="da-DK" dirty="0"/>
          </a:p>
        </p:txBody>
      </p:sp>
      <p:sp>
        <p:nvSpPr>
          <p:cNvPr id="4" name="Pladsholder til slidenummer 3">
            <a:extLst>
              <a:ext uri="{FF2B5EF4-FFF2-40B4-BE49-F238E27FC236}">
                <a16:creationId xmlns:a16="http://schemas.microsoft.com/office/drawing/2014/main" id="{875C7BBC-124A-60CB-2461-B26DE7B5D494}"/>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25</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5" name="Pladsholder til indhold 4">
            <a:extLst>
              <a:ext uri="{FF2B5EF4-FFF2-40B4-BE49-F238E27FC236}">
                <a16:creationId xmlns:a16="http://schemas.microsoft.com/office/drawing/2014/main" id="{2EE5AC1E-A8FE-5D2B-3679-158B7480EE5C}"/>
              </a:ext>
            </a:extLst>
          </p:cNvPr>
          <p:cNvGraphicFramePr>
            <a:graphicFrameLocks noGrp="1"/>
          </p:cNvGraphicFramePr>
          <p:nvPr>
            <p:ph idx="1"/>
          </p:nvPr>
        </p:nvGraphicFramePr>
        <p:xfrm>
          <a:off x="1702718" y="1562547"/>
          <a:ext cx="9312374" cy="44587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8023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F7CF1-5D35-D701-AD2B-3CB7B4AF8048}"/>
              </a:ext>
            </a:extLst>
          </p:cNvPr>
          <p:cNvSpPr>
            <a:spLocks noGrp="1"/>
          </p:cNvSpPr>
          <p:nvPr>
            <p:ph type="title"/>
          </p:nvPr>
        </p:nvSpPr>
        <p:spPr>
          <a:xfrm>
            <a:off x="1774825" y="980728"/>
            <a:ext cx="9312374" cy="972716"/>
          </a:xfrm>
        </p:spPr>
        <p:txBody>
          <a:bodyPr/>
          <a:lstStyle/>
          <a:p>
            <a:pPr algn="ctr"/>
            <a:r>
              <a:rPr lang="da-DK" dirty="0"/>
              <a:t>Jeg ville gerne have haft mere fokus på sociale aktiviteter </a:t>
            </a:r>
            <a:br>
              <a:rPr lang="da-DK" dirty="0"/>
            </a:br>
            <a:endParaRPr lang="da-DK" dirty="0"/>
          </a:p>
        </p:txBody>
      </p:sp>
      <p:sp>
        <p:nvSpPr>
          <p:cNvPr id="4" name="Pladsholder til slidenummer 3">
            <a:extLst>
              <a:ext uri="{FF2B5EF4-FFF2-40B4-BE49-F238E27FC236}">
                <a16:creationId xmlns:a16="http://schemas.microsoft.com/office/drawing/2014/main" id="{106C17DF-3EFE-50BA-14A0-5738F1765F25}"/>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26</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5" name="Pladsholder til indhold 4">
            <a:extLst>
              <a:ext uri="{FF2B5EF4-FFF2-40B4-BE49-F238E27FC236}">
                <a16:creationId xmlns:a16="http://schemas.microsoft.com/office/drawing/2014/main" id="{309A9BD4-86F4-708F-78A6-B2904C66A248}"/>
              </a:ext>
            </a:extLst>
          </p:cNvPr>
          <p:cNvGraphicFramePr>
            <a:graphicFrameLocks noGrp="1"/>
          </p:cNvGraphicFramePr>
          <p:nvPr>
            <p:ph idx="1"/>
          </p:nvPr>
        </p:nvGraphicFramePr>
        <p:xfrm>
          <a:off x="1486695" y="1706563"/>
          <a:ext cx="9600405" cy="45092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8551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C1384-8299-7680-BAF5-F259F15289DA}"/>
              </a:ext>
            </a:extLst>
          </p:cNvPr>
          <p:cNvSpPr>
            <a:spLocks noGrp="1"/>
          </p:cNvSpPr>
          <p:nvPr>
            <p:ph type="title"/>
          </p:nvPr>
        </p:nvSpPr>
        <p:spPr>
          <a:xfrm>
            <a:off x="2062758" y="836712"/>
            <a:ext cx="9312374" cy="972716"/>
          </a:xfrm>
        </p:spPr>
        <p:txBody>
          <a:bodyPr/>
          <a:lstStyle/>
          <a:p>
            <a:pPr algn="ctr"/>
            <a:r>
              <a:rPr lang="da-DK" dirty="0"/>
              <a:t>Jeg ville gerne have haft mere tid sammen med de studerende fra min egen uddannelse </a:t>
            </a:r>
            <a:br>
              <a:rPr lang="da-DK" dirty="0"/>
            </a:br>
            <a:endParaRPr lang="da-DK" dirty="0"/>
          </a:p>
        </p:txBody>
      </p:sp>
      <p:sp>
        <p:nvSpPr>
          <p:cNvPr id="4" name="Pladsholder til slidenummer 3">
            <a:extLst>
              <a:ext uri="{FF2B5EF4-FFF2-40B4-BE49-F238E27FC236}">
                <a16:creationId xmlns:a16="http://schemas.microsoft.com/office/drawing/2014/main" id="{09975BAA-D2E1-FE10-E720-A2951B44D49C}"/>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27</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5" name="Pladsholder til indhold 4">
            <a:extLst>
              <a:ext uri="{FF2B5EF4-FFF2-40B4-BE49-F238E27FC236}">
                <a16:creationId xmlns:a16="http://schemas.microsoft.com/office/drawing/2014/main" id="{32DBB141-CB1E-96B5-6271-6A81150FACE5}"/>
              </a:ext>
            </a:extLst>
          </p:cNvPr>
          <p:cNvGraphicFramePr>
            <a:graphicFrameLocks noGrp="1"/>
          </p:cNvGraphicFramePr>
          <p:nvPr>
            <p:ph idx="1"/>
          </p:nvPr>
        </p:nvGraphicFramePr>
        <p:xfrm>
          <a:off x="1774825" y="1706563"/>
          <a:ext cx="9312275" cy="4545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752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1AD90B-E6BB-3EEA-9FAD-4B2FE1ED0A5F}"/>
              </a:ext>
            </a:extLst>
          </p:cNvPr>
          <p:cNvSpPr>
            <a:spLocks noGrp="1"/>
          </p:cNvSpPr>
          <p:nvPr>
            <p:ph type="title"/>
          </p:nvPr>
        </p:nvSpPr>
        <p:spPr>
          <a:xfrm>
            <a:off x="1774825" y="735388"/>
            <a:ext cx="9312374" cy="972716"/>
          </a:xfrm>
        </p:spPr>
        <p:txBody>
          <a:bodyPr/>
          <a:lstStyle/>
          <a:p>
            <a:pPr algn="ctr"/>
            <a:r>
              <a:rPr lang="da-DK" dirty="0"/>
              <a:t>Jeg ville gerne have haft mere tid sammen med studerende fra andre uddannelser </a:t>
            </a:r>
            <a:br>
              <a:rPr lang="da-DK" dirty="0"/>
            </a:br>
            <a:endParaRPr lang="da-DK" dirty="0"/>
          </a:p>
        </p:txBody>
      </p:sp>
      <p:sp>
        <p:nvSpPr>
          <p:cNvPr id="4" name="Pladsholder til slidenummer 3">
            <a:extLst>
              <a:ext uri="{FF2B5EF4-FFF2-40B4-BE49-F238E27FC236}">
                <a16:creationId xmlns:a16="http://schemas.microsoft.com/office/drawing/2014/main" id="{DAF750C0-AD5C-8B3C-CD6B-94260D455C66}"/>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28</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5" name="Pladsholder til indhold 4">
            <a:extLst>
              <a:ext uri="{FF2B5EF4-FFF2-40B4-BE49-F238E27FC236}">
                <a16:creationId xmlns:a16="http://schemas.microsoft.com/office/drawing/2014/main" id="{2C49F5B2-37D9-6B67-B3A0-F4414FB80688}"/>
              </a:ext>
            </a:extLst>
          </p:cNvPr>
          <p:cNvGraphicFramePr>
            <a:graphicFrameLocks noGrp="1"/>
          </p:cNvGraphicFramePr>
          <p:nvPr>
            <p:ph idx="1"/>
          </p:nvPr>
        </p:nvGraphicFramePr>
        <p:xfrm>
          <a:off x="1774825" y="1706563"/>
          <a:ext cx="9312275" cy="45450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1067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0F989-FF62-37E9-E141-2C086460F925}"/>
              </a:ext>
            </a:extLst>
          </p:cNvPr>
          <p:cNvSpPr>
            <a:spLocks noGrp="1"/>
          </p:cNvSpPr>
          <p:nvPr>
            <p:ph type="title"/>
          </p:nvPr>
        </p:nvSpPr>
        <p:spPr>
          <a:xfrm>
            <a:off x="1774726" y="606094"/>
            <a:ext cx="9312374" cy="972716"/>
          </a:xfrm>
        </p:spPr>
        <p:txBody>
          <a:bodyPr/>
          <a:lstStyle/>
          <a:p>
            <a:r>
              <a:rPr lang="da-DK" sz="3200" dirty="0">
                <a:latin typeface="Aptos" panose="020B0004020202020204" pitchFamily="34" charset="0"/>
              </a:rPr>
              <a:t>I</a:t>
            </a:r>
            <a:r>
              <a:rPr lang="da-DK" sz="3200" b="1" i="0" u="none" strike="noStrike" baseline="0" dirty="0">
                <a:solidFill>
                  <a:srgbClr val="000000"/>
                </a:solidFill>
                <a:latin typeface="Aptos" panose="020B0004020202020204" pitchFamily="34" charset="0"/>
              </a:rPr>
              <a:t>nformationer, de studerende manglede, inden undervisningen gik i gang</a:t>
            </a:r>
            <a:endParaRPr lang="da-DK" sz="3200" dirty="0"/>
          </a:p>
        </p:txBody>
      </p:sp>
      <p:sp>
        <p:nvSpPr>
          <p:cNvPr id="3" name="Pladsholder til indhold 2">
            <a:extLst>
              <a:ext uri="{FF2B5EF4-FFF2-40B4-BE49-F238E27FC236}">
                <a16:creationId xmlns:a16="http://schemas.microsoft.com/office/drawing/2014/main" id="{99BAA4C3-D864-AD4F-D899-CFE1AAE2EE32}"/>
              </a:ext>
            </a:extLst>
          </p:cNvPr>
          <p:cNvSpPr>
            <a:spLocks noGrp="1"/>
          </p:cNvSpPr>
          <p:nvPr>
            <p:ph idx="1"/>
          </p:nvPr>
        </p:nvSpPr>
        <p:spPr/>
        <p:txBody>
          <a:bodyPr/>
          <a:lstStyle/>
          <a:p>
            <a:pPr marL="342900" indent="-342900">
              <a:buFont typeface="+mj-lt"/>
              <a:buAutoNum type="arabicPeriod"/>
            </a:pPr>
            <a:r>
              <a:rPr lang="da-DK" sz="1800" b="1" i="0" u="none" strike="noStrike" baseline="0" dirty="0">
                <a:solidFill>
                  <a:srgbClr val="000000"/>
                </a:solidFill>
                <a:latin typeface="Aptos" panose="020B0004020202020204" pitchFamily="34" charset="0"/>
              </a:rPr>
              <a:t>IT-udstyr </a:t>
            </a:r>
            <a:br>
              <a:rPr lang="da-DK" dirty="0">
                <a:solidFill>
                  <a:srgbClr val="000000"/>
                </a:solidFill>
                <a:latin typeface="Aptos" panose="020B0004020202020204" pitchFamily="34" charset="0"/>
              </a:rPr>
            </a:br>
            <a:r>
              <a:rPr lang="da-DK" sz="1800" b="0" i="0" u="none" strike="noStrike" baseline="0" dirty="0">
                <a:solidFill>
                  <a:srgbClr val="000000"/>
                </a:solidFill>
                <a:latin typeface="Aptos" panose="020B0004020202020204" pitchFamily="34" charset="0"/>
              </a:rPr>
              <a:t>Mange studerende savnede information om computerkrav, programmer osv. De efterlyser en bedre guide til, hvilke programmer de skal installere før studiestart, samt hvordan de får adgang til Office 365 og andre IT-systemer. </a:t>
            </a:r>
          </a:p>
          <a:p>
            <a:pPr marL="342900" indent="-342900">
              <a:buFont typeface="+mj-lt"/>
              <a:buAutoNum type="arabicPeriod"/>
            </a:pPr>
            <a:r>
              <a:rPr lang="da-DK" b="1" dirty="0">
                <a:solidFill>
                  <a:srgbClr val="000000"/>
                </a:solidFill>
                <a:latin typeface="Aptos" panose="020B0004020202020204" pitchFamily="34" charset="0"/>
              </a:rPr>
              <a:t>Adgang til skemaer og læseplaner</a:t>
            </a:r>
            <a:br>
              <a:rPr lang="da-DK" dirty="0">
                <a:solidFill>
                  <a:srgbClr val="000000"/>
                </a:solidFill>
                <a:latin typeface="Aptos" panose="020B0004020202020204" pitchFamily="34" charset="0"/>
              </a:rPr>
            </a:br>
            <a:r>
              <a:rPr lang="da-DK" sz="1800" b="0" i="0" u="none" strike="noStrike" baseline="0" dirty="0">
                <a:solidFill>
                  <a:srgbClr val="000000"/>
                </a:solidFill>
                <a:latin typeface="Aptos" panose="020B0004020202020204" pitchFamily="34" charset="0"/>
              </a:rPr>
              <a:t>Flere studerende havde udfordringer med at finde deres skemaer og læseplaner samt tilgå information om eventuelle ændringer i </a:t>
            </a:r>
            <a:r>
              <a:rPr lang="da-DK" dirty="0">
                <a:solidFill>
                  <a:srgbClr val="000000"/>
                </a:solidFill>
                <a:latin typeface="Aptos" panose="020B0004020202020204" pitchFamily="34" charset="0"/>
              </a:rPr>
              <a:t>disse</a:t>
            </a:r>
            <a:r>
              <a:rPr lang="da-DK" sz="1800" b="0" i="0" u="none" strike="noStrike" baseline="0" dirty="0">
                <a:solidFill>
                  <a:srgbClr val="000000"/>
                </a:solidFill>
                <a:latin typeface="Aptos" panose="020B0004020202020204" pitchFamily="34" charset="0"/>
              </a:rPr>
              <a:t>. De studerende efterlyser mere/bedre introduktion til, på hvilke platforme de skal tilgå informationen </a:t>
            </a:r>
            <a:r>
              <a:rPr lang="da-DK" dirty="0">
                <a:solidFill>
                  <a:srgbClr val="000000"/>
                </a:solidFill>
                <a:latin typeface="Aptos" panose="020B0004020202020204" pitchFamily="34" charset="0"/>
              </a:rPr>
              <a:t>(dtu.dk, </a:t>
            </a:r>
            <a:r>
              <a:rPr lang="da-DK" sz="1800" b="0" i="0" u="none" strike="noStrike" baseline="0" dirty="0">
                <a:solidFill>
                  <a:srgbClr val="000000"/>
                </a:solidFill>
                <a:latin typeface="Aptos" panose="020B0004020202020204" pitchFamily="34" charset="0"/>
              </a:rPr>
              <a:t>DTU Learn, DTU Inside). </a:t>
            </a:r>
          </a:p>
          <a:p>
            <a:pPr marL="342900" indent="-342900">
              <a:buFont typeface="+mj-lt"/>
              <a:buAutoNum type="arabicPeriod"/>
            </a:pPr>
            <a:r>
              <a:rPr lang="da-DK" sz="1800" b="1" i="0" u="none" strike="noStrike" baseline="0" dirty="0">
                <a:solidFill>
                  <a:srgbClr val="000000"/>
                </a:solidFill>
                <a:latin typeface="Aptos" panose="020B0004020202020204" pitchFamily="34" charset="0"/>
              </a:rPr>
              <a:t>Forventninger og forberedelse til undervisning </a:t>
            </a:r>
            <a:br>
              <a:rPr lang="da-DK" dirty="0">
                <a:solidFill>
                  <a:srgbClr val="000000"/>
                </a:solidFill>
                <a:latin typeface="Aptos" panose="020B0004020202020204" pitchFamily="34" charset="0"/>
              </a:rPr>
            </a:br>
            <a:r>
              <a:rPr lang="da-DK" sz="1800" b="0" i="0" u="none" strike="noStrike" baseline="0" dirty="0">
                <a:solidFill>
                  <a:srgbClr val="000000"/>
                </a:solidFill>
                <a:latin typeface="Aptos" panose="020B0004020202020204" pitchFamily="34" charset="0"/>
              </a:rPr>
              <a:t>Flere studerende nævner, at de manglede klar information om, hvad der forventedes af dem, inden undervisningen gik i gang.  </a:t>
            </a:r>
          </a:p>
          <a:p>
            <a:pPr marL="342900" indent="-342900">
              <a:buFont typeface="+mj-lt"/>
              <a:buAutoNum type="arabicPeriod"/>
            </a:pPr>
            <a:r>
              <a:rPr lang="da-DK" sz="1800" b="1" i="0" u="none" strike="noStrike" baseline="0" dirty="0">
                <a:solidFill>
                  <a:srgbClr val="000000"/>
                </a:solidFill>
                <a:latin typeface="Aptos" panose="020B0004020202020204" pitchFamily="34" charset="0"/>
              </a:rPr>
              <a:t>Rundvisning og orientering på campus </a:t>
            </a:r>
            <a:br>
              <a:rPr lang="da-DK" dirty="0">
                <a:solidFill>
                  <a:srgbClr val="000000"/>
                </a:solidFill>
                <a:latin typeface="Aptos" panose="020B0004020202020204" pitchFamily="34" charset="0"/>
              </a:rPr>
            </a:br>
            <a:r>
              <a:rPr lang="da-DK" sz="1800" b="0" i="0" u="none" strike="noStrike" baseline="0" dirty="0">
                <a:solidFill>
                  <a:srgbClr val="000000"/>
                </a:solidFill>
                <a:latin typeface="Aptos" panose="020B0004020202020204" pitchFamily="34" charset="0"/>
              </a:rPr>
              <a:t>Flere studerende nævner, at de manglede en bedre introduktion til campus samt hvor information om, hvor undervisningslokalerne </a:t>
            </a:r>
            <a:r>
              <a:rPr lang="da-DK" dirty="0">
                <a:solidFill>
                  <a:srgbClr val="000000"/>
                </a:solidFill>
                <a:latin typeface="Aptos" panose="020B0004020202020204" pitchFamily="34" charset="0"/>
              </a:rPr>
              <a:t>er</a:t>
            </a:r>
            <a:r>
              <a:rPr lang="da-DK" sz="1800" b="0" i="0" u="none" strike="noStrike" baseline="0" dirty="0">
                <a:solidFill>
                  <a:srgbClr val="000000"/>
                </a:solidFill>
                <a:latin typeface="Aptos" panose="020B0004020202020204" pitchFamily="34" charset="0"/>
              </a:rPr>
              <a:t>. </a:t>
            </a:r>
          </a:p>
          <a:p>
            <a:endParaRPr lang="da-DK" dirty="0"/>
          </a:p>
        </p:txBody>
      </p:sp>
      <p:sp>
        <p:nvSpPr>
          <p:cNvPr id="4" name="Pladsholder til slidenummer 3">
            <a:extLst>
              <a:ext uri="{FF2B5EF4-FFF2-40B4-BE49-F238E27FC236}">
                <a16:creationId xmlns:a16="http://schemas.microsoft.com/office/drawing/2014/main" id="{B96F502A-459C-847E-0354-854B6DCC00BA}"/>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29</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2610769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358EA-4D5B-461F-997D-DE6729900DE7}"/>
              </a:ext>
            </a:extLst>
          </p:cNvPr>
          <p:cNvSpPr>
            <a:spLocks noGrp="1"/>
          </p:cNvSpPr>
          <p:nvPr>
            <p:ph type="ctrTitle"/>
          </p:nvPr>
        </p:nvSpPr>
        <p:spPr/>
        <p:txBody>
          <a:bodyPr/>
          <a:lstStyle/>
          <a:p>
            <a:r>
              <a:rPr lang="en-GB" dirty="0" err="1"/>
              <a:t>Studiemiljø-undersøgelsen</a:t>
            </a:r>
            <a:endParaRPr lang="en-GB" dirty="0"/>
          </a:p>
        </p:txBody>
      </p:sp>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p:txBody>
          <a:bodyPr/>
          <a:lstStyle/>
          <a:p>
            <a:r>
              <a:rPr lang="en-GB" dirty="0"/>
              <a:t>DUU og CUU 14. </a:t>
            </a:r>
            <a:r>
              <a:rPr lang="en-GB" dirty="0" err="1"/>
              <a:t>nov.</a:t>
            </a:r>
            <a:r>
              <a:rPr lang="en-GB" dirty="0"/>
              <a:t> 2024</a:t>
            </a:r>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fld id="{24C8C45C-947F-4981-8B3F-4F32E973C901}" type="slidenum">
              <a:rPr lang="en-GB" smtClean="0"/>
              <a:pPr/>
              <a:t>3</a:t>
            </a:fld>
            <a:endParaRPr lang="en-GB" dirty="0"/>
          </a:p>
        </p:txBody>
      </p:sp>
    </p:spTree>
    <p:custDataLst>
      <p:custData r:id="rId1"/>
      <p:custData r:id="rId2"/>
    </p:custDataLst>
    <p:extLst>
      <p:ext uri="{BB962C8B-B14F-4D97-AF65-F5344CB8AC3E}">
        <p14:creationId xmlns:p14="http://schemas.microsoft.com/office/powerpoint/2010/main" val="2320714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A962E9-B0F2-ABE5-27C2-852BC0C4A76A}"/>
              </a:ext>
            </a:extLst>
          </p:cNvPr>
          <p:cNvSpPr>
            <a:spLocks noGrp="1"/>
          </p:cNvSpPr>
          <p:nvPr>
            <p:ph type="title"/>
          </p:nvPr>
        </p:nvSpPr>
        <p:spPr/>
        <p:txBody>
          <a:bodyPr/>
          <a:lstStyle/>
          <a:p>
            <a:pPr algn="ctr"/>
            <a:r>
              <a:rPr lang="da-DK" dirty="0"/>
              <a:t>Studiestarten 2024 vs. 2025</a:t>
            </a:r>
          </a:p>
        </p:txBody>
      </p:sp>
      <p:sp>
        <p:nvSpPr>
          <p:cNvPr id="3" name="Pladsholder til indhold 2">
            <a:extLst>
              <a:ext uri="{FF2B5EF4-FFF2-40B4-BE49-F238E27FC236}">
                <a16:creationId xmlns:a16="http://schemas.microsoft.com/office/drawing/2014/main" id="{2F3B4F03-5221-3994-6670-93B7547745A9}"/>
              </a:ext>
            </a:extLst>
          </p:cNvPr>
          <p:cNvSpPr>
            <a:spLocks noGrp="1"/>
          </p:cNvSpPr>
          <p:nvPr>
            <p:ph idx="1"/>
          </p:nvPr>
        </p:nvSpPr>
        <p:spPr>
          <a:xfrm>
            <a:off x="1774726" y="3068960"/>
            <a:ext cx="9312374" cy="4545578"/>
          </a:xfrm>
        </p:spPr>
        <p:txBody>
          <a:bodyPr/>
          <a:lstStyle/>
          <a:p>
            <a:pPr marL="0" indent="0">
              <a:buNone/>
            </a:pPr>
            <a:endParaRPr lang="da-DK" dirty="0"/>
          </a:p>
          <a:p>
            <a:pPr marL="0" indent="0">
              <a:buNone/>
            </a:pPr>
            <a:endParaRPr lang="da-DK" dirty="0"/>
          </a:p>
          <a:p>
            <a:pPr marL="0" indent="0">
              <a:buNone/>
            </a:pPr>
            <a:endParaRPr lang="da-DK" dirty="0"/>
          </a:p>
          <a:p>
            <a:pPr marL="0" indent="0">
              <a:buNone/>
            </a:pPr>
            <a:r>
              <a:rPr lang="da-DK" dirty="0"/>
              <a:t>Den ekstra introdag i 2025 skulle gerne give endnu bedre mulighed for at give de studerende den studieintroduktion, de har brug for.</a:t>
            </a:r>
            <a:br>
              <a:rPr lang="da-DK" dirty="0"/>
            </a:br>
            <a:br>
              <a:rPr lang="da-DK" dirty="0"/>
            </a:br>
            <a:r>
              <a:rPr lang="da-DK" dirty="0"/>
              <a:t>Vi har dog også brug for jeres input til at gøre studiestarten på DTU endnu bedre i 2025!</a:t>
            </a:r>
          </a:p>
        </p:txBody>
      </p:sp>
      <p:sp>
        <p:nvSpPr>
          <p:cNvPr id="4" name="Pladsholder til slidenummer 3">
            <a:extLst>
              <a:ext uri="{FF2B5EF4-FFF2-40B4-BE49-F238E27FC236}">
                <a16:creationId xmlns:a16="http://schemas.microsoft.com/office/drawing/2014/main" id="{118A13CC-A9C3-253D-11A4-C603EA5F5061}"/>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30</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5" name="Tabel 4">
            <a:extLst>
              <a:ext uri="{FF2B5EF4-FFF2-40B4-BE49-F238E27FC236}">
                <a16:creationId xmlns:a16="http://schemas.microsoft.com/office/drawing/2014/main" id="{C1951C61-498A-F12F-661E-387268C734B9}"/>
              </a:ext>
            </a:extLst>
          </p:cNvPr>
          <p:cNvGraphicFramePr>
            <a:graphicFrameLocks noGrp="1"/>
          </p:cNvGraphicFramePr>
          <p:nvPr/>
        </p:nvGraphicFramePr>
        <p:xfrm>
          <a:off x="1774726" y="1694284"/>
          <a:ext cx="8928992" cy="2108200"/>
        </p:xfrm>
        <a:graphic>
          <a:graphicData uri="http://schemas.openxmlformats.org/drawingml/2006/table">
            <a:tbl>
              <a:tblPr firstRow="1" bandRow="1">
                <a:tableStyleId>{5C22544A-7EE6-4342-B048-85BDC9FD1C3A}</a:tableStyleId>
              </a:tblPr>
              <a:tblGrid>
                <a:gridCol w="4464496">
                  <a:extLst>
                    <a:ext uri="{9D8B030D-6E8A-4147-A177-3AD203B41FA5}">
                      <a16:colId xmlns:a16="http://schemas.microsoft.com/office/drawing/2014/main" val="3861744800"/>
                    </a:ext>
                  </a:extLst>
                </a:gridCol>
                <a:gridCol w="4464496">
                  <a:extLst>
                    <a:ext uri="{9D8B030D-6E8A-4147-A177-3AD203B41FA5}">
                      <a16:colId xmlns:a16="http://schemas.microsoft.com/office/drawing/2014/main" val="3108141498"/>
                    </a:ext>
                  </a:extLst>
                </a:gridCol>
              </a:tblGrid>
              <a:tr h="370840">
                <a:tc>
                  <a:txBody>
                    <a:bodyPr/>
                    <a:lstStyle/>
                    <a:p>
                      <a:pPr algn="ctr"/>
                      <a:r>
                        <a:rPr lang="da-DK" dirty="0"/>
                        <a:t>2024</a:t>
                      </a:r>
                    </a:p>
                  </a:txBody>
                  <a:tcPr/>
                </a:tc>
                <a:tc>
                  <a:txBody>
                    <a:bodyPr/>
                    <a:lstStyle/>
                    <a:p>
                      <a:pPr algn="ctr"/>
                      <a:r>
                        <a:rPr lang="da-DK" dirty="0"/>
                        <a:t>2025</a:t>
                      </a:r>
                    </a:p>
                  </a:txBody>
                  <a:tcPr/>
                </a:tc>
                <a:extLst>
                  <a:ext uri="{0D108BD9-81ED-4DB2-BD59-A6C34878D82A}">
                    <a16:rowId xmlns:a16="http://schemas.microsoft.com/office/drawing/2014/main" val="667895219"/>
                  </a:ext>
                </a:extLst>
              </a:tr>
              <a:tr h="370840">
                <a:tc>
                  <a:txBody>
                    <a:bodyPr/>
                    <a:lstStyle/>
                    <a:p>
                      <a:pPr marL="285750" indent="-285750">
                        <a:buFont typeface="Arial" panose="020B0604020202020204" pitchFamily="34" charset="0"/>
                        <a:buChar char="•"/>
                      </a:pPr>
                      <a:r>
                        <a:rPr lang="da-DK" dirty="0"/>
                        <a:t>Velkomstdag og Introdag torsdag-fredag inden semesterstart.</a:t>
                      </a:r>
                    </a:p>
                    <a:p>
                      <a:pPr marL="742950" lvl="1" indent="-285750">
                        <a:buFont typeface="Courier New" panose="02070309020205020404" pitchFamily="49" charset="0"/>
                        <a:buChar char="o"/>
                      </a:pPr>
                      <a:r>
                        <a:rPr lang="da-DK" i="1" dirty="0"/>
                        <a:t>Forventning om deltagelse</a:t>
                      </a:r>
                    </a:p>
                    <a:p>
                      <a:pPr marL="285750" indent="-285750">
                        <a:buFont typeface="Arial" panose="020B0604020202020204" pitchFamily="34" charset="0"/>
                        <a:buChar char="•"/>
                      </a:pPr>
                      <a:r>
                        <a:rPr lang="da-DK" dirty="0"/>
                        <a:t>Polyteknisk Sommerhygge lørdag inden semesterstart</a:t>
                      </a:r>
                    </a:p>
                    <a:p>
                      <a:pPr marL="742950" lvl="1" indent="-285750">
                        <a:buFont typeface="Courier New" panose="02070309020205020404" pitchFamily="49" charset="0"/>
                        <a:buChar char="o"/>
                      </a:pPr>
                      <a:r>
                        <a:rPr lang="da-DK" i="1" dirty="0"/>
                        <a:t>Valgfri deltagelse</a:t>
                      </a:r>
                    </a:p>
                  </a:txBody>
                  <a:tcPr/>
                </a:tc>
                <a:tc>
                  <a:txBody>
                    <a:bodyPr/>
                    <a:lstStyle/>
                    <a:p>
                      <a:pPr marL="285750" indent="-285750">
                        <a:buFont typeface="Arial" panose="020B0604020202020204" pitchFamily="34" charset="0"/>
                        <a:buChar char="•"/>
                      </a:pPr>
                      <a:r>
                        <a:rPr lang="da-DK" dirty="0"/>
                        <a:t>Tre sammenhængende introdage onsdag – fredag inden semesterstart</a:t>
                      </a:r>
                    </a:p>
                    <a:p>
                      <a:pPr marL="742950" lvl="1" indent="-285750">
                        <a:buFont typeface="Arial" panose="020B0604020202020204" pitchFamily="34" charset="0"/>
                        <a:buChar char="•"/>
                      </a:pPr>
                      <a:r>
                        <a:rPr lang="da-DK" i="1" dirty="0"/>
                        <a:t>Forventning om deltagelse</a:t>
                      </a:r>
                    </a:p>
                  </a:txBody>
                  <a:tcPr/>
                </a:tc>
                <a:extLst>
                  <a:ext uri="{0D108BD9-81ED-4DB2-BD59-A6C34878D82A}">
                    <a16:rowId xmlns:a16="http://schemas.microsoft.com/office/drawing/2014/main" val="894873302"/>
                  </a:ext>
                </a:extLst>
              </a:tr>
            </a:tbl>
          </a:graphicData>
        </a:graphic>
      </p:graphicFrame>
    </p:spTree>
    <p:extLst>
      <p:ext uri="{BB962C8B-B14F-4D97-AF65-F5344CB8AC3E}">
        <p14:creationId xmlns:p14="http://schemas.microsoft.com/office/powerpoint/2010/main" val="2927291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3F518-B2DA-4FC2-6BA7-EC07CA822AAF}"/>
              </a:ext>
            </a:extLst>
          </p:cNvPr>
          <p:cNvSpPr>
            <a:spLocks noGrp="1"/>
          </p:cNvSpPr>
          <p:nvPr>
            <p:ph type="title"/>
          </p:nvPr>
        </p:nvSpPr>
        <p:spPr/>
        <p:txBody>
          <a:bodyPr/>
          <a:lstStyle/>
          <a:p>
            <a:r>
              <a:rPr lang="da-DK" dirty="0"/>
              <a:t>Spørgsmål til reflektion</a:t>
            </a:r>
          </a:p>
        </p:txBody>
      </p:sp>
      <p:sp>
        <p:nvSpPr>
          <p:cNvPr id="3" name="Pladsholder til indhold 2">
            <a:extLst>
              <a:ext uri="{FF2B5EF4-FFF2-40B4-BE49-F238E27FC236}">
                <a16:creationId xmlns:a16="http://schemas.microsoft.com/office/drawing/2014/main" id="{187C9DC7-470E-CE04-D38F-047B595A5E55}"/>
              </a:ext>
            </a:extLst>
          </p:cNvPr>
          <p:cNvSpPr>
            <a:spLocks noGrp="1"/>
          </p:cNvSpPr>
          <p:nvPr>
            <p:ph idx="1"/>
          </p:nvPr>
        </p:nvSpPr>
        <p:spPr/>
        <p:txBody>
          <a:bodyPr/>
          <a:lstStyle/>
          <a:p>
            <a:r>
              <a:rPr lang="da-DK" dirty="0"/>
              <a:t>De studerende efterlyser bedre information om, hvor og hvordan de tilgår informationer relateret til undervisningen som fx læseplaner, adgang til pensum, programmer der skal downloades </a:t>
            </a:r>
            <a:r>
              <a:rPr lang="da-DK"/>
              <a:t>og opdaterede skemaer</a:t>
            </a:r>
            <a:r>
              <a:rPr lang="da-DK" dirty="0"/>
              <a:t>. </a:t>
            </a:r>
            <a:br>
              <a:rPr lang="da-DK" dirty="0"/>
            </a:br>
            <a:r>
              <a:rPr lang="da-DK" dirty="0"/>
              <a:t>Hvad kan vi gøre for at understøtte dette i højere grad?</a:t>
            </a:r>
            <a:br>
              <a:rPr lang="da-DK" dirty="0"/>
            </a:br>
            <a:endParaRPr lang="da-DK" dirty="0"/>
          </a:p>
          <a:p>
            <a:r>
              <a:rPr lang="da-DK" dirty="0"/>
              <a:t>De studerende er usikre på, hvad der forventes af dem, inden undervisningen går i gang. Hvordan får vi dem bedst muligt klædt på? </a:t>
            </a:r>
          </a:p>
          <a:p>
            <a:pPr lvl="1"/>
            <a:r>
              <a:rPr lang="da-DK" dirty="0"/>
              <a:t>og ligeså vigtigt: hvordan klæder vi underviserne på til at tage godt imod de nye studerende?</a:t>
            </a:r>
            <a:br>
              <a:rPr lang="da-DK" dirty="0"/>
            </a:br>
            <a:endParaRPr lang="da-DK" dirty="0"/>
          </a:p>
          <a:p>
            <a:r>
              <a:rPr lang="da-DK" dirty="0"/>
              <a:t> Sagsbehandlingstiden på meritansøgninger starter sent, hvilket betyder, at der ofte ikke ligger en afgørelse klar til semesterstart. Det skaber utryghed for de nye studerende, og for nogle har det en negativ indflydelse på hele første semester, da de ikke kan lave en studieplan, der er retvisende. </a:t>
            </a:r>
            <a:br>
              <a:rPr lang="da-DK" dirty="0"/>
            </a:br>
            <a:r>
              <a:rPr lang="da-DK" dirty="0"/>
              <a:t>Har I nogle inputs til hvordan, man kan optimere processen?</a:t>
            </a:r>
          </a:p>
        </p:txBody>
      </p:sp>
      <p:sp>
        <p:nvSpPr>
          <p:cNvPr id="4" name="Pladsholder til slidenummer 3">
            <a:extLst>
              <a:ext uri="{FF2B5EF4-FFF2-40B4-BE49-F238E27FC236}">
                <a16:creationId xmlns:a16="http://schemas.microsoft.com/office/drawing/2014/main" id="{89FA144C-6194-8649-2141-89F57A5EA7AC}"/>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31</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4109389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34DDE-B32E-CCB1-7714-1FDE2F16C9FD}"/>
              </a:ext>
            </a:extLst>
          </p:cNvPr>
          <p:cNvSpPr>
            <a:spLocks noGrp="1"/>
          </p:cNvSpPr>
          <p:nvPr>
            <p:ph type="title"/>
          </p:nvPr>
        </p:nvSpPr>
        <p:spPr/>
        <p:txBody>
          <a:bodyPr/>
          <a:lstStyle/>
          <a:p>
            <a:r>
              <a:rPr lang="da-DK" dirty="0"/>
              <a:t>Vil du gerne vide mere?</a:t>
            </a:r>
          </a:p>
        </p:txBody>
      </p:sp>
      <p:sp>
        <p:nvSpPr>
          <p:cNvPr id="3" name="Pladsholder til indhold 2">
            <a:extLst>
              <a:ext uri="{FF2B5EF4-FFF2-40B4-BE49-F238E27FC236}">
                <a16:creationId xmlns:a16="http://schemas.microsoft.com/office/drawing/2014/main" id="{ADDC3CCA-EE68-4C0D-332F-205F53FE08AB}"/>
              </a:ext>
            </a:extLst>
          </p:cNvPr>
          <p:cNvSpPr>
            <a:spLocks noGrp="1"/>
          </p:cNvSpPr>
          <p:nvPr>
            <p:ph idx="1"/>
          </p:nvPr>
        </p:nvSpPr>
        <p:spPr/>
        <p:txBody>
          <a:bodyPr/>
          <a:lstStyle/>
          <a:p>
            <a:pPr marL="0" indent="0">
              <a:buNone/>
            </a:pPr>
            <a:r>
              <a:rPr lang="da-DK" dirty="0"/>
              <a:t>Så kan du tilgå de komplette studiestartsevalueringer via DTU Inside.</a:t>
            </a:r>
          </a:p>
          <a:p>
            <a:pPr marL="0" indent="0">
              <a:buNone/>
            </a:pPr>
            <a:endParaRPr lang="da-DK" dirty="0"/>
          </a:p>
          <a:p>
            <a:pPr marL="0" indent="0">
              <a:buNone/>
            </a:pPr>
            <a:r>
              <a:rPr lang="da-DK" dirty="0">
                <a:hlinkClick r:id="rId2"/>
              </a:rPr>
              <a:t>De ligger under Undervisningsadministration </a:t>
            </a:r>
            <a:r>
              <a:rPr lang="da-DK" dirty="0">
                <a:sym typeface="Wingdings" panose="05000000000000000000" pitchFamily="2" charset="2"/>
                <a:hlinkClick r:id="rId2"/>
              </a:rPr>
              <a:t> Tal og opgørelser  Studiestartsevalueringer.</a:t>
            </a:r>
            <a:endParaRPr lang="da-DK" dirty="0">
              <a:sym typeface="Wingdings" panose="05000000000000000000" pitchFamily="2" charset="2"/>
            </a:endParaRPr>
          </a:p>
          <a:p>
            <a:pPr marL="0" indent="0">
              <a:buNone/>
            </a:pPr>
            <a:endParaRPr lang="da-DK" dirty="0">
              <a:sym typeface="Wingdings" panose="05000000000000000000" pitchFamily="2" charset="2"/>
            </a:endParaRPr>
          </a:p>
          <a:p>
            <a:pPr marL="0" indent="0">
              <a:buNone/>
            </a:pPr>
            <a:r>
              <a:rPr lang="da-DK" dirty="0">
                <a:sym typeface="Wingdings" panose="05000000000000000000" pitchFamily="2" charset="2"/>
              </a:rPr>
              <a:t>Her er både de samlede rapporter tvær af bachelor- og diplomingeniørretningerne samt retningsspecifikke rapporter.</a:t>
            </a:r>
            <a:endParaRPr lang="da-DK" dirty="0"/>
          </a:p>
        </p:txBody>
      </p:sp>
      <p:sp>
        <p:nvSpPr>
          <p:cNvPr id="4" name="Pladsholder til slidenummer 3">
            <a:extLst>
              <a:ext uri="{FF2B5EF4-FFF2-40B4-BE49-F238E27FC236}">
                <a16:creationId xmlns:a16="http://schemas.microsoft.com/office/drawing/2014/main" id="{313652A1-CEDC-B27A-090A-AA7FA1DFED40}"/>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32</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1395828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03318" y="3068960"/>
            <a:ext cx="4032448" cy="1656184"/>
          </a:xfrm>
        </p:spPr>
        <p:txBody>
          <a:bodyPr/>
          <a:lstStyle/>
          <a:p>
            <a:pPr algn="ctr"/>
            <a:r>
              <a:rPr lang="da-DK" b="0" dirty="0"/>
              <a:t>Skriv gerne til </a:t>
            </a:r>
            <a:r>
              <a:rPr lang="da-DK" b="0" dirty="0">
                <a:hlinkClick r:id="rId2"/>
              </a:rPr>
              <a:t>DTUstudiestart@dtu.dk</a:t>
            </a:r>
            <a:r>
              <a:rPr lang="da-DK" b="0" dirty="0"/>
              <a:t> med eventuelle spørgsmål, input, ideer m.m.</a:t>
            </a:r>
          </a:p>
        </p:txBody>
      </p:sp>
      <p:sp>
        <p:nvSpPr>
          <p:cNvPr id="4" name="Pladsholder til slidenumm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33</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5" name="Picture 2" descr="https://hs.pequannock.org/ourpages/auto/2018/1/11/46908968/question-mark2_thumb.jpg?15157005300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8592" y="764704"/>
            <a:ext cx="4202359" cy="53285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hs.pequannock.org/ourpages/auto/2018/1/11/46908968/question-mark2_thumb.jpg?1515700530000">
            <a:extLst>
              <a:ext uri="{FF2B5EF4-FFF2-40B4-BE49-F238E27FC236}">
                <a16:creationId xmlns:a16="http://schemas.microsoft.com/office/drawing/2014/main" id="{32AD528A-9281-1C3A-7A6A-96242F0B2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76" y="908720"/>
            <a:ext cx="4202359"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https://hs.pequannock.org/ourpages/auto/2018/1/11/46908968/question-mark2_thumb.jpg?1515700530000">
            <a:extLst>
              <a:ext uri="{FF2B5EF4-FFF2-40B4-BE49-F238E27FC236}">
                <a16:creationId xmlns:a16="http://schemas.microsoft.com/office/drawing/2014/main" id="{4B0194C2-ECF4-2928-159D-381ABBD75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560" y="1023924"/>
            <a:ext cx="4202359"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2123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358EA-4D5B-461F-997D-DE6729900DE7}"/>
              </a:ext>
            </a:extLst>
          </p:cNvPr>
          <p:cNvSpPr>
            <a:spLocks noGrp="1"/>
          </p:cNvSpPr>
          <p:nvPr>
            <p:ph type="ctrTitle"/>
          </p:nvPr>
        </p:nvSpPr>
        <p:spPr/>
        <p:txBody>
          <a:bodyPr/>
          <a:lstStyle/>
          <a:p>
            <a:r>
              <a:rPr lang="en-GB" dirty="0" err="1"/>
              <a:t>Eventuelt</a:t>
            </a:r>
            <a:endParaRPr lang="en-GB" dirty="0"/>
          </a:p>
        </p:txBody>
      </p:sp>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p:txBody>
          <a:bodyPr/>
          <a:lstStyle/>
          <a:p>
            <a:r>
              <a:rPr lang="en-GB" dirty="0"/>
              <a:t>DUU og CUU 14. </a:t>
            </a:r>
            <a:r>
              <a:rPr lang="en-GB" dirty="0" err="1"/>
              <a:t>november</a:t>
            </a:r>
            <a:r>
              <a:rPr lang="en-GB" dirty="0"/>
              <a:t> 2024</a:t>
            </a:r>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4C8C45C-947F-4981-8B3F-4F32E973C901}"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34</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custDataLst>
      <p:custData r:id="rId1"/>
      <p:custData r:id="rId2"/>
    </p:custDataLst>
    <p:extLst>
      <p:ext uri="{BB962C8B-B14F-4D97-AF65-F5344CB8AC3E}">
        <p14:creationId xmlns:p14="http://schemas.microsoft.com/office/powerpoint/2010/main" val="4035953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B155-E530-0717-E3F9-A31A4BB7AC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4AA176-9C18-0402-C270-5ABEBE914E66}"/>
              </a:ext>
            </a:extLst>
          </p:cNvPr>
          <p:cNvSpPr>
            <a:spLocks noGrp="1"/>
          </p:cNvSpPr>
          <p:nvPr>
            <p:ph type="ctrTitle"/>
          </p:nvPr>
        </p:nvSpPr>
        <p:spPr/>
        <p:txBody>
          <a:bodyPr/>
          <a:lstStyle/>
          <a:p>
            <a:r>
              <a:rPr lang="en-GB" dirty="0" err="1"/>
              <a:t>Meddelelser</a:t>
            </a:r>
            <a:endParaRPr lang="en-GB" dirty="0"/>
          </a:p>
        </p:txBody>
      </p:sp>
      <p:sp>
        <p:nvSpPr>
          <p:cNvPr id="5" name="Subtitle 4">
            <a:extLst>
              <a:ext uri="{FF2B5EF4-FFF2-40B4-BE49-F238E27FC236}">
                <a16:creationId xmlns:a16="http://schemas.microsoft.com/office/drawing/2014/main" id="{FD050195-8ACD-EBBE-BF9C-32D5CB6115E4}"/>
              </a:ext>
            </a:extLst>
          </p:cNvPr>
          <p:cNvSpPr>
            <a:spLocks noGrp="1"/>
          </p:cNvSpPr>
          <p:nvPr>
            <p:ph type="subTitle" idx="1"/>
          </p:nvPr>
        </p:nvSpPr>
        <p:spPr/>
        <p:txBody>
          <a:bodyPr/>
          <a:lstStyle/>
          <a:p>
            <a:r>
              <a:rPr lang="en-GB" dirty="0"/>
              <a:t>DUU og CUU 14. </a:t>
            </a:r>
            <a:r>
              <a:rPr lang="en-GB" dirty="0" err="1"/>
              <a:t>november</a:t>
            </a:r>
            <a:r>
              <a:rPr lang="en-GB" dirty="0"/>
              <a:t> 2024</a:t>
            </a:r>
          </a:p>
        </p:txBody>
      </p:sp>
      <p:sp>
        <p:nvSpPr>
          <p:cNvPr id="3" name="Slide Number Placeholder 2">
            <a:extLst>
              <a:ext uri="{FF2B5EF4-FFF2-40B4-BE49-F238E27FC236}">
                <a16:creationId xmlns:a16="http://schemas.microsoft.com/office/drawing/2014/main" id="{DB3B4EF0-F509-9EA2-E8B6-B8C125417F31}"/>
              </a:ext>
            </a:extLst>
          </p:cNvPr>
          <p:cNvSpPr>
            <a:spLocks noGrp="1"/>
          </p:cNvSpPr>
          <p:nvPr>
            <p:ph type="sldNum" sz="quarter" idx="17"/>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4C8C45C-947F-4981-8B3F-4F32E973C901}"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35</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custDataLst>
      <p:custData r:id="rId1"/>
      <p:custData r:id="rId2"/>
    </p:custDataLst>
    <p:extLst>
      <p:ext uri="{BB962C8B-B14F-4D97-AF65-F5344CB8AC3E}">
        <p14:creationId xmlns:p14="http://schemas.microsoft.com/office/powerpoint/2010/main" val="255160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A1257F9-EA7D-9914-2733-5D3E0474E676}"/>
              </a:ext>
            </a:extLst>
          </p:cNvPr>
          <p:cNvPicPr>
            <a:picLocks noChangeAspect="1"/>
          </p:cNvPicPr>
          <p:nvPr/>
        </p:nvPicPr>
        <p:blipFill rotWithShape="1">
          <a:blip r:embed="rId3">
            <a:extLst>
              <a:ext uri="{28A0092B-C50C-407E-A947-70E740481C1C}">
                <a14:useLocalDpi xmlns:a14="http://schemas.microsoft.com/office/drawing/2010/main" val="0"/>
              </a:ext>
            </a:extLst>
          </a:blip>
          <a:srcRect b="4858"/>
          <a:stretch/>
        </p:blipFill>
        <p:spPr>
          <a:xfrm>
            <a:off x="0" y="60480"/>
            <a:ext cx="12190414" cy="6480720"/>
          </a:xfrm>
          <a:prstGeom prst="rect">
            <a:avLst/>
          </a:prstGeom>
        </p:spPr>
      </p:pic>
      <p:sp>
        <p:nvSpPr>
          <p:cNvPr id="4" name="Pladsholder til tekst 7">
            <a:extLst>
              <a:ext uri="{FF2B5EF4-FFF2-40B4-BE49-F238E27FC236}">
                <a16:creationId xmlns:a16="http://schemas.microsoft.com/office/drawing/2014/main" id="{93272854-6317-B95F-12E7-6E1226EAFBB6}"/>
              </a:ext>
            </a:extLst>
          </p:cNvPr>
          <p:cNvSpPr txBox="1">
            <a:spLocks/>
          </p:cNvSpPr>
          <p:nvPr/>
        </p:nvSpPr>
        <p:spPr>
          <a:xfrm>
            <a:off x="7967414" y="404664"/>
            <a:ext cx="3672408" cy="3672408"/>
          </a:xfrm>
          <a:prstGeom prst="rect">
            <a:avLst/>
          </a:prstGeom>
          <a:solidFill>
            <a:schemeClr val="tx2"/>
          </a:solidFill>
        </p:spPr>
        <p:txBody>
          <a:bodyPr lIns="216000">
            <a:noAutofit/>
          </a:bodyPr>
          <a:lst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base" latinLnBrk="0" hangingPunct="1">
              <a:lnSpc>
                <a:spcPct val="100000"/>
              </a:lnSpc>
              <a:spcBef>
                <a:spcPts val="18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DTU’s</a:t>
            </a:r>
          </a:p>
          <a:p>
            <a:pPr marL="0" marR="0" lvl="0" indent="0" algn="l" defTabSz="914400" rtl="0" eaLnBrk="1" fontAlgn="base" latinLnBrk="0" hangingPunct="1">
              <a:lnSpc>
                <a:spcPct val="100000"/>
              </a:lnSpc>
              <a:spcBef>
                <a:spcPts val="180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ptos" panose="020B0004020202020204" pitchFamily="34" charset="0"/>
                <a:ea typeface="+mn-ea"/>
                <a:cs typeface="+mn-cs"/>
              </a:rPr>
              <a:t>Studiemiljø</a:t>
            </a:r>
            <a:r>
              <a:rPr kumimoji="0" lang="en-US"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-rapport </a:t>
            </a:r>
          </a:p>
          <a:p>
            <a:pPr marL="0" marR="0" lvl="0" indent="0" algn="l" defTabSz="914400" rtl="0" eaLnBrk="1" fontAlgn="base" latinLnBrk="0" hangingPunct="1">
              <a:lnSpc>
                <a:spcPct val="100000"/>
              </a:lnSpc>
              <a:spcBef>
                <a:spcPts val="18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rPr>
              <a:t>2024</a:t>
            </a:r>
            <a:endParaRPr kumimoji="0" lang="da-DK" sz="40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
        <p:nvSpPr>
          <p:cNvPr id="5" name="Rektangel 4">
            <a:extLst>
              <a:ext uri="{FF2B5EF4-FFF2-40B4-BE49-F238E27FC236}">
                <a16:creationId xmlns:a16="http://schemas.microsoft.com/office/drawing/2014/main" id="{D2C9DCB8-6B7C-A0FF-F716-F26CE257F353}"/>
              </a:ext>
            </a:extLst>
          </p:cNvPr>
          <p:cNvSpPr/>
          <p:nvPr/>
        </p:nvSpPr>
        <p:spPr>
          <a:xfrm>
            <a:off x="7144945" y="692696"/>
            <a:ext cx="4206845" cy="4176464"/>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da-DK" sz="2133"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0622795E-BCA4-7820-3029-BFC7B0A2CA55}"/>
              </a:ext>
            </a:extLst>
          </p:cNvPr>
          <p:cNvSpPr/>
          <p:nvPr/>
        </p:nvSpPr>
        <p:spPr bwMode="auto">
          <a:xfrm>
            <a:off x="406574" y="6570630"/>
            <a:ext cx="1080120" cy="256320"/>
          </a:xfrm>
          <a:prstGeom prst="rect">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r>
              <a:rPr kumimoji="0" lang="da-DK" sz="800" b="0" i="0" u="none" strike="noStrike" cap="none" normalizeH="0" baseline="0" dirty="0">
                <a:ln>
                  <a:noFill/>
                </a:ln>
                <a:solidFill>
                  <a:srgbClr val="FFFFFF"/>
                </a:solidFill>
                <a:effectLst/>
                <a:latin typeface="+mn-lt"/>
                <a:ea typeface="ＭＳ Ｐゴシック" pitchFamily="-80" charset="-128"/>
              </a:rPr>
              <a:t>14. November 2024</a:t>
            </a:r>
          </a:p>
        </p:txBody>
      </p:sp>
    </p:spTree>
    <p:extLst>
      <p:ext uri="{BB962C8B-B14F-4D97-AF65-F5344CB8AC3E}">
        <p14:creationId xmlns:p14="http://schemas.microsoft.com/office/powerpoint/2010/main" val="655293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4F7D5-65F1-46B0-D5E0-214008014CA8}"/>
            </a:ext>
          </a:extLst>
        </p:cNvPr>
        <p:cNvGrpSpPr/>
        <p:nvPr/>
      </p:nvGrpSpPr>
      <p:grpSpPr>
        <a:xfrm>
          <a:off x="0" y="0"/>
          <a:ext cx="0" cy="0"/>
          <a:chOff x="0" y="0"/>
          <a:chExt cx="0" cy="0"/>
        </a:xfrm>
      </p:grpSpPr>
      <p:pic>
        <p:nvPicPr>
          <p:cNvPr id="4" name="Picture 5">
            <a:extLst>
              <a:ext uri="{FF2B5EF4-FFF2-40B4-BE49-F238E27FC236}">
                <a16:creationId xmlns:a16="http://schemas.microsoft.com/office/drawing/2014/main" id="{3BC2AB4E-A4D4-0EFA-35D8-0524F2913F6C}"/>
              </a:ext>
            </a:extLst>
          </p:cNvPr>
          <p:cNvPicPr>
            <a:picLocks noChangeAspect="1"/>
          </p:cNvPicPr>
          <p:nvPr/>
        </p:nvPicPr>
        <p:blipFill rotWithShape="1">
          <a:blip r:embed="rId3">
            <a:extLst>
              <a:ext uri="{28A0092B-C50C-407E-A947-70E740481C1C}">
                <a14:useLocalDpi xmlns:a14="http://schemas.microsoft.com/office/drawing/2010/main" val="0"/>
              </a:ext>
            </a:extLst>
          </a:blip>
          <a:srcRect l="4631"/>
          <a:stretch/>
        </p:blipFill>
        <p:spPr>
          <a:xfrm>
            <a:off x="6249326" y="0"/>
            <a:ext cx="5941087" cy="6858000"/>
          </a:xfrm>
          <a:prstGeom prst="rect">
            <a:avLst/>
          </a:prstGeom>
        </p:spPr>
      </p:pic>
      <p:sp>
        <p:nvSpPr>
          <p:cNvPr id="5" name="Tekstfelt 4">
            <a:extLst>
              <a:ext uri="{FF2B5EF4-FFF2-40B4-BE49-F238E27FC236}">
                <a16:creationId xmlns:a16="http://schemas.microsoft.com/office/drawing/2014/main" id="{5F6C24B3-2C32-AB2D-A75B-3734E85A27C1}"/>
              </a:ext>
            </a:extLst>
          </p:cNvPr>
          <p:cNvSpPr txBox="1"/>
          <p:nvPr/>
        </p:nvSpPr>
        <p:spPr>
          <a:xfrm>
            <a:off x="334565" y="698495"/>
            <a:ext cx="5796217" cy="591956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Lovpligtig undervisningsmiljøvurdering hvert 3. år</a:t>
            </a:r>
          </a:p>
          <a:p>
            <a:pPr marL="0" marR="0" lvl="0" indent="0" algn="l" defTabSz="914400" rtl="0" eaLnBrk="1" fontAlgn="base" latinLnBrk="0" hangingPunct="1">
              <a:lnSpc>
                <a:spcPct val="100000"/>
              </a:lnSpc>
              <a:spcBef>
                <a:spcPts val="2400"/>
              </a:spcBef>
              <a:spcAft>
                <a:spcPts val="40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Datagrundlag: </a:t>
            </a:r>
          </a:p>
          <a:p>
            <a:pPr marL="0" marR="0" lvl="0" indent="0" algn="l" defTabSz="914400" rtl="0" eaLnBrk="1" fontAlgn="base" latinLnBrk="0" hangingPunct="1">
              <a:lnSpc>
                <a:spcPct val="100000"/>
              </a:lnSpc>
              <a:spcBef>
                <a:spcPts val="0"/>
              </a:spcBef>
              <a:spcAft>
                <a:spcPts val="40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50 udvalgte spørgsmål fra Danmarks Studieundersøgelse:</a:t>
            </a:r>
          </a:p>
          <a:p>
            <a:pPr marL="285750" marR="0" lvl="0" indent="-28575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19 fra DS obligatorisk </a:t>
            </a:r>
            <a:r>
              <a:rPr kumimoji="0" lang="da-DK" sz="1800" b="0"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basismodul</a:t>
            </a: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285750" marR="0" lvl="0" indent="-28575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16 fra DS fravalgte moduler og tidligere spørgerammer</a:t>
            </a:r>
          </a:p>
          <a:p>
            <a:pPr marL="285750" marR="0" lvl="0" indent="-28575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15 DTU-formulerede spørgsmål (Studiemiljøudvalget)</a:t>
            </a:r>
          </a:p>
          <a:p>
            <a:pPr marL="0" marR="0" lvl="0" indent="0" algn="l" defTabSz="914400" rtl="0" eaLnBrk="1" fontAlgn="base" latinLnBrk="0" hangingPunct="1">
              <a:lnSpc>
                <a:spcPct val="100000"/>
              </a:lnSpc>
              <a:spcBef>
                <a:spcPts val="2000"/>
              </a:spcBef>
              <a:spcAft>
                <a:spcPts val="40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Udsendt til 13.531 DTU-studerende (ordinære)</a:t>
            </a:r>
          </a:p>
          <a:p>
            <a:pPr marL="0" marR="0" lvl="0" indent="0" algn="l" defTabSz="914400" rtl="0" eaLnBrk="1" fontAlgn="base" latinLnBrk="0" hangingPunct="1">
              <a:lnSpc>
                <a:spcPct val="100000"/>
              </a:lnSpc>
              <a:spcBef>
                <a:spcPts val="0"/>
              </a:spcBef>
              <a:spcAft>
                <a:spcPts val="40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Besvaret af 4.469 ~ 33% </a:t>
            </a:r>
          </a:p>
          <a:p>
            <a:pPr marL="0" marR="0" lvl="0" indent="0" algn="l" defTabSz="914400" rtl="0" eaLnBrk="1" fontAlgn="base" latinLnBrk="0" hangingPunct="1">
              <a:lnSpc>
                <a:spcPct val="100000"/>
              </a:lnSpc>
              <a:spcBef>
                <a:spcPts val="2000"/>
              </a:spcBef>
              <a:spcAft>
                <a:spcPts val="40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Anvendelse:</a:t>
            </a:r>
          </a:p>
          <a:p>
            <a:pPr marL="285750" marR="0" lvl="0" indent="-28575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Studiemiljøhandleplan</a:t>
            </a:r>
          </a:p>
          <a:p>
            <a:pPr marL="285750" marR="0" lvl="0" indent="-28575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Vidensgrundlag for uddannelsesledelse og udvikling af studiemiljøet</a:t>
            </a:r>
          </a:p>
          <a:p>
            <a:pPr marL="285750" marR="0" lvl="0" indent="-28575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Baggrund for valg af et særligt fælles instituttværgående indsatsområde (studiemiljøudvalget)</a:t>
            </a:r>
          </a:p>
          <a:p>
            <a:pPr marL="285750" marR="0" lvl="0" indent="-285750" algn="l" defTabSz="914400"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Skal være tilgængelig på dtu.dk</a:t>
            </a:r>
          </a:p>
          <a:p>
            <a:pPr marL="0" marR="0" lvl="0" indent="0" algn="l" defTabSz="914400" rtl="0" eaLnBrk="1" fontAlgn="base" latinLnBrk="0" hangingPunct="1">
              <a:lnSpc>
                <a:spcPct val="100000"/>
              </a:lnSpc>
              <a:spcBef>
                <a:spcPts val="432"/>
              </a:spcBef>
              <a:spcAft>
                <a:spcPct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p:txBody>
      </p:sp>
      <p:sp>
        <p:nvSpPr>
          <p:cNvPr id="8" name="Tekstfelt 7">
            <a:extLst>
              <a:ext uri="{FF2B5EF4-FFF2-40B4-BE49-F238E27FC236}">
                <a16:creationId xmlns:a16="http://schemas.microsoft.com/office/drawing/2014/main" id="{2FB3EE10-4836-E10D-F853-1CE0874261C4}"/>
              </a:ext>
            </a:extLst>
          </p:cNvPr>
          <p:cNvSpPr txBox="1"/>
          <p:nvPr/>
        </p:nvSpPr>
        <p:spPr>
          <a:xfrm>
            <a:off x="6527254" y="476672"/>
            <a:ext cx="5544616" cy="6323334"/>
          </a:xfrm>
          <a:prstGeom prst="rect">
            <a:avLst/>
          </a:prstGeom>
          <a:noFill/>
        </p:spPr>
        <p:txBody>
          <a:bodyPr wrap="square" lIns="0" tIns="0" rIns="0" bIns="0" rtlCol="0">
            <a:spAutoFit/>
          </a:bodyPr>
          <a:lstStyle/>
          <a:p>
            <a:pPr marL="0" marR="0" lvl="0" indent="0" algn="l" defTabSz="914400" rtl="0" eaLnBrk="1" fontAlgn="base" latinLnBrk="0" hangingPunct="1">
              <a:lnSpc>
                <a:spcPts val="1376"/>
              </a:lnSpc>
              <a:spcBef>
                <a:spcPct val="50000"/>
              </a:spcBef>
              <a:spcAft>
                <a:spcPct val="0"/>
              </a:spcAft>
              <a:buClrTx/>
              <a:buSzTx/>
              <a:buFontTx/>
              <a:buNone/>
              <a:tabLst/>
              <a:defRPr/>
            </a:pPr>
            <a:r>
              <a:rPr kumimoji="0" lang="da-DK" sz="18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Overrepræsenterede:</a:t>
            </a: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Kandidatstuderende med 5 procentpoint </a:t>
            </a: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Civilbachelorstuderende med 3 procentpoint </a:t>
            </a: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Kvindelige studerende med 6 procentpoint </a:t>
            </a: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Studerende med udenlandsk adgangsgrundlag med 4 procentpoint</a:t>
            </a: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ts val="1376"/>
              </a:lnSpc>
              <a:spcBef>
                <a:spcPct val="50000"/>
              </a:spcBef>
              <a:spcAft>
                <a:spcPct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ts val="1376"/>
              </a:lnSpc>
              <a:spcBef>
                <a:spcPct val="50000"/>
              </a:spcBef>
              <a:spcAft>
                <a:spcPct val="0"/>
              </a:spcAft>
              <a:buClrTx/>
              <a:buSzTx/>
              <a:buFontTx/>
              <a:buNone/>
              <a:tabLst/>
              <a:defRPr/>
            </a:pPr>
            <a:b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17% fra første årgang </a:t>
            </a:r>
          </a:p>
          <a:p>
            <a:pPr marL="0" marR="0" lvl="0" indent="0" algn="l" defTabSz="914400" rtl="0" eaLnBrk="1" fontAlgn="base" latinLnBrk="0" hangingPunct="1">
              <a:lnSpc>
                <a:spcPts val="1376"/>
              </a:lnSpc>
              <a:spcBef>
                <a:spcPts val="400"/>
              </a:spcBef>
              <a:spcAft>
                <a:spcPct val="0"/>
              </a:spcAft>
              <a:buClrTx/>
              <a:buSzTx/>
              <a:buFontTx/>
              <a:buNone/>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(civilbachelor eller diplomingeniør)</a:t>
            </a:r>
            <a:b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ts val="1376"/>
              </a:lnSpc>
              <a:spcBef>
                <a:spcPct val="50000"/>
              </a:spcBef>
              <a:spcAft>
                <a:spcPct val="0"/>
              </a:spcAft>
              <a:buClrTx/>
              <a:buSzTx/>
              <a:buFontTx/>
              <a:buNone/>
              <a:tabLst/>
              <a:defRPr/>
            </a:pPr>
            <a:r>
              <a:rPr kumimoji="0" lang="da-DK" sz="18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Underrepræsenterede:</a:t>
            </a: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Diplomingeniørstuderende med 8 procentpoint </a:t>
            </a: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Mandlige studerende med 6 procentpoint </a:t>
            </a:r>
          </a:p>
          <a:p>
            <a:pPr marL="0" marR="0" lvl="0" indent="0" algn="l" defTabSz="914400" rtl="0" eaLnBrk="1" fontAlgn="base" latinLnBrk="0" hangingPunct="1">
              <a:lnSpc>
                <a:spcPts val="1376"/>
              </a:lnSpc>
              <a:spcBef>
                <a:spcPct val="50000"/>
              </a:spcBef>
              <a:spcAft>
                <a:spcPct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Studerende med dansk adgangsgrundlag  med 4 procentpoint </a:t>
            </a:r>
          </a:p>
        </p:txBody>
      </p:sp>
      <p:sp>
        <p:nvSpPr>
          <p:cNvPr id="2" name="Pil: højre 1">
            <a:extLst>
              <a:ext uri="{FF2B5EF4-FFF2-40B4-BE49-F238E27FC236}">
                <a16:creationId xmlns:a16="http://schemas.microsoft.com/office/drawing/2014/main" id="{01B8E92E-171F-F0D1-FC5F-638128217C3D}"/>
              </a:ext>
            </a:extLst>
          </p:cNvPr>
          <p:cNvSpPr/>
          <p:nvPr/>
        </p:nvSpPr>
        <p:spPr bwMode="auto">
          <a:xfrm>
            <a:off x="5260814" y="3068960"/>
            <a:ext cx="978408" cy="772664"/>
          </a:xfrm>
          <a:prstGeom prst="rightArrow">
            <a:avLst/>
          </a:prstGeom>
          <a:solidFill>
            <a:schemeClr val="accent1"/>
          </a:solidFill>
          <a:ln w="19050"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err="1">
              <a:ln w="0"/>
              <a:solidFill>
                <a:srgbClr val="FFFFFF"/>
              </a:solidFill>
              <a:effectLst>
                <a:outerShdw blurRad="38100" dist="19050" dir="2700000" algn="tl" rotWithShape="0">
                  <a:srgbClr val="000000">
                    <a:alpha val="40000"/>
                  </a:srgbClr>
                </a:outerShdw>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246241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rcRect l="9786" r="64354"/>
          <a:stretch/>
        </p:blipFill>
        <p:spPr>
          <a:xfrm>
            <a:off x="0" y="0"/>
            <a:ext cx="2638822" cy="6858000"/>
          </a:xfrm>
          <a:prstGeom prst="rect">
            <a:avLst/>
          </a:prstGeom>
        </p:spPr>
      </p:pic>
      <p:sp>
        <p:nvSpPr>
          <p:cNvPr id="5" name="Tekstfelt 4">
            <a:extLst>
              <a:ext uri="{FF2B5EF4-FFF2-40B4-BE49-F238E27FC236}">
                <a16:creationId xmlns:a16="http://schemas.microsoft.com/office/drawing/2014/main" id="{E98F7803-5D35-35DA-0F96-DB5600ED64B0}"/>
              </a:ext>
            </a:extLst>
          </p:cNvPr>
          <p:cNvSpPr txBox="1"/>
          <p:nvPr/>
        </p:nvSpPr>
        <p:spPr>
          <a:xfrm>
            <a:off x="3502918" y="758115"/>
            <a:ext cx="7920880" cy="519116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8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Udvikling siden 2021</a:t>
            </a:r>
            <a:b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b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(undersøgelse foretaget under </a:t>
            </a:r>
            <a:r>
              <a:rPr kumimoji="0" lang="da-DK" sz="1600" b="0" i="0" u="none" strike="noStrike" kern="1200" cap="none" spc="0" normalizeH="0" baseline="0" noProof="0" dirty="0" err="1">
                <a:ln>
                  <a:noFill/>
                </a:ln>
                <a:solidFill>
                  <a:srgbClr val="FFFFFF"/>
                </a:solidFill>
                <a:effectLst/>
                <a:uLnTx/>
                <a:uFillTx/>
                <a:latin typeface="Aptos" panose="020B0004020202020204" pitchFamily="34" charset="0"/>
                <a:ea typeface="ＭＳ Ｐゴシック" pitchFamily="-80" charset="-128"/>
                <a:cs typeface="+mn-cs"/>
              </a:rPr>
              <a:t>corona</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-hjemsendelsen)</a:t>
            </a:r>
          </a:p>
          <a:p>
            <a:pPr marL="0" marR="0" lvl="0" indent="0" algn="l"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endParaRP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Bedre bedømmelse end 2021</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a:t>
            </a:r>
            <a:r>
              <a:rPr kumimoji="0" lang="da-DK" sz="1600" b="1"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Ringere bedømmelse end 2021</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Eksamensfokus*				Det faglige miljø</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Information om				Mestring, uddannelsens fordringer</a:t>
            </a:r>
          </a:p>
          <a:p>
            <a:pPr marL="285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Kurser</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Selvudstillingsbekymring</a:t>
            </a:r>
          </a:p>
          <a:p>
            <a:pPr marL="285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Anbefalede studieforløb</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Samlet uddannelseskvalitet</a:t>
            </a:r>
          </a:p>
          <a:p>
            <a:pPr marL="285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Eksamener</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Det sociale miljø</a:t>
            </a:r>
          </a:p>
          <a:p>
            <a:pPr marL="285750" marR="0" lvl="0" indent="-285750" algn="l" defTabSz="914400" rtl="0" eaLnBrk="1" fontAlgn="base" latinLnBrk="0" hangingPunct="1">
              <a:lnSpc>
                <a:spcPct val="100000"/>
              </a:lnSpc>
              <a:spcBef>
                <a:spcPts val="432"/>
              </a:spcBef>
              <a:spcAft>
                <a:spcPct val="0"/>
              </a:spcAft>
              <a:buClrTx/>
              <a:buSzTx/>
              <a:buFont typeface="Arial" panose="020B0604020202020204" pitchFamily="34" charset="0"/>
              <a:buChar char="•"/>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Rammer og regler</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Undervisningslokalernes egnethed</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Generel trivsel				Toiletforhold</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DTU-Learn</a:t>
            </a: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				Rengøring</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Aktiv deltagelse ved onlineundervisning		Indbydende fysiske rammer</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Live-streamede forelæsninger</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sng"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Virtuelle værktøjer i undervisningen</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Fordybelsespladser, studiegruppe</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ptos" panose="020B0004020202020204" pitchFamily="34" charset="0"/>
                <a:ea typeface="ＭＳ Ｐゴシック" pitchFamily="-80" charset="-128"/>
                <a:cs typeface="+mn-cs"/>
              </a:rPr>
              <a:t>Indbydende udearealer (Lyngby)</a:t>
            </a:r>
          </a:p>
        </p:txBody>
      </p:sp>
    </p:spTree>
    <p:extLst>
      <p:ext uri="{BB962C8B-B14F-4D97-AF65-F5344CB8AC3E}">
        <p14:creationId xmlns:p14="http://schemas.microsoft.com/office/powerpoint/2010/main" val="2066299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A9A10283-C1A5-D659-B5D0-E46999B79A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87" t="22528" r="48761" b="-106"/>
          <a:stretch/>
        </p:blipFill>
        <p:spPr bwMode="auto">
          <a:xfrm>
            <a:off x="-25474" y="0"/>
            <a:ext cx="52846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felt 6">
            <a:extLst>
              <a:ext uri="{FF2B5EF4-FFF2-40B4-BE49-F238E27FC236}">
                <a16:creationId xmlns:a16="http://schemas.microsoft.com/office/drawing/2014/main" id="{DAD705B4-4B53-7C62-C9A2-DF4F47024CB8}"/>
              </a:ext>
            </a:extLst>
          </p:cNvPr>
          <p:cNvSpPr txBox="1"/>
          <p:nvPr/>
        </p:nvSpPr>
        <p:spPr>
          <a:xfrm>
            <a:off x="6455246" y="620688"/>
            <a:ext cx="4824536" cy="5265352"/>
          </a:xfrm>
          <a:prstGeom prst="rect">
            <a:avLst/>
          </a:prstGeom>
          <a:noFill/>
        </p:spPr>
        <p:txBody>
          <a:bodyPr wrap="square" lIns="0" tIns="0" rIns="0" bIns="0" rtlCol="0">
            <a:spAutoFit/>
          </a:bodyPr>
          <a:lstStyle/>
          <a:p>
            <a:pPr marL="0" marR="0" lvl="0" indent="0" algn="l" defTabSz="914400" rtl="0" eaLnBrk="1" fontAlgn="base" latinLnBrk="0" hangingPunct="1">
              <a:lnSpc>
                <a:spcPct val="107000"/>
              </a:lnSpc>
              <a:spcBef>
                <a:spcPts val="0"/>
              </a:spcBef>
              <a:spcAft>
                <a:spcPts val="1200"/>
              </a:spcAft>
              <a:buClrTx/>
              <a:buSzTx/>
              <a:buFontTx/>
              <a:buNone/>
              <a:tabLst/>
              <a:defRPr/>
            </a:pPr>
            <a:r>
              <a:rPr kumimoji="0" lang="da-DK" sz="18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Rapporten omfatter i 2024 følgende temaer:</a:t>
            </a:r>
          </a:p>
          <a:p>
            <a:pPr marL="0" marR="0" lvl="0" indent="0" algn="l" defTabSz="914400" rtl="0" eaLnBrk="1" fontAlgn="base" latinLnBrk="0" hangingPunct="1">
              <a:lnSpc>
                <a:spcPct val="107000"/>
              </a:lnSpc>
              <a:spcBef>
                <a:spcPts val="1200"/>
              </a:spcBef>
              <a:spcAft>
                <a:spcPts val="40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Fagligt studiemiljø </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Fagligt miljø, undervisning og undervisere</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Samarbejde og studiegrupper</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Mestring, stamina og studiepres</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Understøttelse og information i studieforløb </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Udbytte og kvalitet</a:t>
            </a:r>
          </a:p>
          <a:p>
            <a:pPr marL="0" marR="0" lvl="0" indent="0" algn="l" defTabSz="914400" rtl="0" eaLnBrk="1" fontAlgn="base" latinLnBrk="0" hangingPunct="1">
              <a:lnSpc>
                <a:spcPct val="107000"/>
              </a:lnSpc>
              <a:spcBef>
                <a:spcPts val="0"/>
              </a:spcBef>
              <a:spcAft>
                <a:spcPts val="40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Socialt og psykisk studiemiljø</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Studiefællesskab</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Ligebehandling</a:t>
            </a:r>
          </a:p>
          <a:p>
            <a:pPr marL="0" marR="0" lvl="0" indent="0" algn="l" defTabSz="914400" rtl="0" eaLnBrk="1" fontAlgn="base" latinLnBrk="0" hangingPunct="1">
              <a:lnSpc>
                <a:spcPct val="107000"/>
              </a:lnSpc>
              <a:spcBef>
                <a:spcPts val="0"/>
              </a:spcBef>
              <a:spcAft>
                <a:spcPts val="40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Digitalt studiemiljø</a:t>
            </a:r>
          </a:p>
          <a:p>
            <a:pPr marL="0" marR="0" lvl="0" indent="0" algn="l" defTabSz="914400" rtl="0" eaLnBrk="1" fontAlgn="base" latinLnBrk="0" hangingPunct="1">
              <a:lnSpc>
                <a:spcPct val="107000"/>
              </a:lnSpc>
              <a:spcBef>
                <a:spcPts val="0"/>
              </a:spcBef>
              <a:spcAft>
                <a:spcPts val="40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Fysisk og æstetisk studiemiljø</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Undervisningslokaler og studiefaciliteter</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Rengøring og toiletforhold</a:t>
            </a:r>
          </a:p>
          <a:p>
            <a:pPr marL="285750" marR="0" lvl="0" indent="-285750" algn="l" defTabSz="914400" rtl="0" eaLnBrk="1" fontAlgn="base" latinLnBrk="0" hangingPunct="1">
              <a:lnSpc>
                <a:spcPct val="107000"/>
              </a:lnSpc>
              <a:spcBef>
                <a:spcPts val="0"/>
              </a:spcBef>
              <a:spcAft>
                <a:spcPts val="400"/>
              </a:spcAft>
              <a:buClrTx/>
              <a:buSzTx/>
              <a:buFont typeface="Arial" panose="020B0604020202020204" pitchFamily="34" charset="0"/>
              <a:buChar char="•"/>
              <a:tabLst/>
              <a:defRPr/>
            </a:pPr>
            <a:r>
              <a:rPr kumimoji="0" lang="da-DK" sz="1600" b="0"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Attraktivitet og æstetik</a:t>
            </a:r>
          </a:p>
          <a:p>
            <a:pPr marL="0" marR="0" lvl="0" indent="0" algn="l" defTabSz="914400" rtl="0" eaLnBrk="1" fontAlgn="base" latinLnBrk="0" hangingPunct="1">
              <a:lnSpc>
                <a:spcPct val="107000"/>
              </a:lnSpc>
              <a:spcBef>
                <a:spcPts val="0"/>
              </a:spcBef>
              <a:spcAft>
                <a:spcPts val="400"/>
              </a:spcAft>
              <a:buClrTx/>
              <a:buSzTx/>
              <a:buFontTx/>
              <a:buNone/>
              <a:tabLst/>
              <a:defRPr/>
            </a:pPr>
            <a:r>
              <a:rPr kumimoji="0" lang="da-DK" sz="1600" b="1" i="0" u="none" strike="noStrike" kern="100" cap="none" spc="0" normalizeH="0" baseline="0" noProof="0" dirty="0">
                <a:ln>
                  <a:noFill/>
                </a:ln>
                <a:solidFill>
                  <a:srgbClr val="FFFFFF"/>
                </a:solidFill>
                <a:effectLst/>
                <a:uLnTx/>
                <a:uFillTx/>
                <a:latin typeface="Aptos" panose="020B0004020202020204" pitchFamily="34" charset="0"/>
                <a:ea typeface="Aptos" panose="020B0004020202020204" pitchFamily="34" charset="0"/>
                <a:cs typeface="Times New Roman" panose="02020603050405020304" pitchFamily="18" charset="0"/>
              </a:rPr>
              <a:t>Sikkerhed</a:t>
            </a:r>
          </a:p>
        </p:txBody>
      </p:sp>
    </p:spTree>
    <p:extLst>
      <p:ext uri="{BB962C8B-B14F-4D97-AF65-F5344CB8AC3E}">
        <p14:creationId xmlns:p14="http://schemas.microsoft.com/office/powerpoint/2010/main" val="240557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35096-3AE7-0E20-AD9B-B391E0304F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0B917CA-0906-A7AF-5B63-83DF45B16993}"/>
              </a:ext>
            </a:extLst>
          </p:cNvPr>
          <p:cNvSpPr>
            <a:spLocks noGrp="1"/>
          </p:cNvSpPr>
          <p:nvPr>
            <p:ph type="ctrTitle"/>
          </p:nvPr>
        </p:nvSpPr>
        <p:spPr>
          <a:xfrm>
            <a:off x="406574" y="620688"/>
            <a:ext cx="6912768" cy="4536504"/>
          </a:xfrm>
        </p:spPr>
        <p:txBody>
          <a:bodyPr/>
          <a:lstStyle/>
          <a:p>
            <a:pPr>
              <a:lnSpc>
                <a:spcPct val="150000"/>
              </a:lnSpc>
              <a:spcBef>
                <a:spcPts val="0"/>
              </a:spcBef>
              <a:spcAft>
                <a:spcPts val="0"/>
              </a:spcAft>
            </a:pPr>
            <a:r>
              <a:rPr lang="da-DK" sz="1800" kern="100" dirty="0">
                <a:effectLst/>
                <a:latin typeface="+mn-lt"/>
                <a:ea typeface="Aptos" panose="020B0004020202020204" pitchFamily="34" charset="0"/>
                <a:cs typeface="Times New Roman" panose="02020603050405020304" pitchFamily="18" charset="0"/>
              </a:rPr>
              <a:t>            Positive fund, som omfatter hele populationen</a:t>
            </a:r>
            <a:br>
              <a:rPr lang="da-DK" sz="1600" kern="100" dirty="0">
                <a:effectLst/>
                <a:latin typeface="+mn-lt"/>
                <a:ea typeface="Aptos" panose="020B0004020202020204" pitchFamily="34" charset="0"/>
                <a:cs typeface="Times New Roman" panose="02020603050405020304" pitchFamily="18" charset="0"/>
              </a:rPr>
            </a:br>
            <a:br>
              <a:rPr lang="da-DK" sz="1600" kern="100" dirty="0">
                <a:latin typeface="+mn-lt"/>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89,4% oplever, at der er et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godt fagligt miljø </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på DTU.</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83,3% synes, at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undervisere virker entusiastiske </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for det, de underviser i.</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85,2% har det generelt godt med at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arbejde sammen med andre</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85,8%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ved, hvor de kan få </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hjælp og vejledning </a:t>
            </a:r>
            <a:r>
              <a:rPr lang="da-DK" sz="1600" b="0" kern="100" dirty="0">
                <a:latin typeface="Aptos" panose="020B0004020202020204" pitchFamily="34" charset="0"/>
                <a:ea typeface="Aptos" panose="020B0004020202020204" pitchFamily="34" charset="0"/>
                <a:cs typeface="Times New Roman" panose="02020603050405020304" pitchFamily="18" charset="0"/>
              </a:rPr>
              <a:t>vedr. deres </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uddannelsesforløb.</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92,8% synes, det er let at finde den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information</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 de har brug for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om kurser</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82,3% har nemt ved at finde den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information</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 de har brug for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om eksamener</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82,8% finder, at deres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udbytte af undervisningen </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er højt.</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81,8%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føler sig generelt rigtig godt tilpas </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på deres uddannelse.</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80,7% synes, at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DTU Learn fungerer godt </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som læringsportal.</a:t>
            </a:r>
            <a:br>
              <a:rPr lang="da-DK" sz="1600" b="0" kern="100" dirty="0">
                <a:effectLst/>
                <a:latin typeface="Aptos" panose="020B0004020202020204" pitchFamily="34" charset="0"/>
                <a:ea typeface="Aptos" panose="020B0004020202020204" pitchFamily="34" charset="0"/>
                <a:cs typeface="Times New Roman" panose="02020603050405020304" pitchFamily="18" charset="0"/>
              </a:rPr>
            </a:br>
            <a:r>
              <a:rPr lang="da-DK" sz="1600" b="0" kern="100" dirty="0">
                <a:effectLst/>
                <a:latin typeface="Aptos" panose="020B0004020202020204" pitchFamily="34" charset="0"/>
                <a:ea typeface="Aptos" panose="020B0004020202020204" pitchFamily="34" charset="0"/>
                <a:cs typeface="Times New Roman" panose="02020603050405020304" pitchFamily="18" charset="0"/>
              </a:rPr>
              <a:t>87,3% er </a:t>
            </a:r>
            <a:r>
              <a:rPr lang="da-DK" sz="1600" kern="100" dirty="0">
                <a:effectLst/>
                <a:latin typeface="Aptos" panose="020B0004020202020204" pitchFamily="34" charset="0"/>
                <a:ea typeface="Aptos" panose="020B0004020202020204" pitchFamily="34" charset="0"/>
                <a:cs typeface="Times New Roman" panose="02020603050405020304" pitchFamily="18" charset="0"/>
              </a:rPr>
              <a:t>tilfredse med rengøringen </a:t>
            </a:r>
            <a:r>
              <a:rPr lang="da-DK" sz="1600" b="0" kern="100" dirty="0">
                <a:effectLst/>
                <a:latin typeface="Aptos" panose="020B0004020202020204" pitchFamily="34" charset="0"/>
                <a:ea typeface="Aptos" panose="020B0004020202020204" pitchFamily="34" charset="0"/>
                <a:cs typeface="Times New Roman" panose="02020603050405020304" pitchFamily="18" charset="0"/>
              </a:rPr>
              <a:t>i læringsmiljøer og fællesarealer.</a:t>
            </a:r>
          </a:p>
        </p:txBody>
      </p:sp>
      <p:pic>
        <p:nvPicPr>
          <p:cNvPr id="5" name="Billede 4">
            <a:extLst>
              <a:ext uri="{FF2B5EF4-FFF2-40B4-BE49-F238E27FC236}">
                <a16:creationId xmlns:a16="http://schemas.microsoft.com/office/drawing/2014/main" id="{B9129D55-451E-ADC2-28C3-20DF00180071}"/>
              </a:ext>
            </a:extLst>
          </p:cNvPr>
          <p:cNvPicPr>
            <a:picLocks noChangeAspect="1"/>
          </p:cNvPicPr>
          <p:nvPr/>
        </p:nvPicPr>
        <p:blipFill>
          <a:blip r:embed="rId3" cstate="print">
            <a:extLst>
              <a:ext uri="{28A0092B-C50C-407E-A947-70E740481C1C}">
                <a14:useLocalDpi xmlns:a14="http://schemas.microsoft.com/office/drawing/2010/main" val="0"/>
              </a:ext>
            </a:extLst>
          </a:blip>
          <a:srcRect l="15174" r="39959"/>
          <a:stretch/>
        </p:blipFill>
        <p:spPr>
          <a:xfrm>
            <a:off x="7607374" y="0"/>
            <a:ext cx="4608512" cy="6858000"/>
          </a:xfrm>
          <a:prstGeom prst="rect">
            <a:avLst/>
          </a:prstGeom>
        </p:spPr>
      </p:pic>
    </p:spTree>
    <p:extLst>
      <p:ext uri="{BB962C8B-B14F-4D97-AF65-F5344CB8AC3E}">
        <p14:creationId xmlns:p14="http://schemas.microsoft.com/office/powerpoint/2010/main" val="2021965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9554C-9124-F62C-17C6-27A88412BE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B0D09D-A105-B6DA-26E7-A3407B6BB252}"/>
              </a:ext>
            </a:extLst>
          </p:cNvPr>
          <p:cNvSpPr>
            <a:spLocks noGrp="1"/>
          </p:cNvSpPr>
          <p:nvPr>
            <p:ph type="ctrTitle"/>
          </p:nvPr>
        </p:nvSpPr>
        <p:spPr>
          <a:xfrm>
            <a:off x="5087094" y="44624"/>
            <a:ext cx="7056784" cy="6480720"/>
          </a:xfrm>
        </p:spPr>
        <p:txBody>
          <a:bodyPr/>
          <a:lstStyle/>
          <a:p>
            <a:pPr>
              <a:lnSpc>
                <a:spcPct val="150000"/>
              </a:lnSpc>
              <a:spcBef>
                <a:spcPts val="0"/>
              </a:spcBef>
              <a:spcAft>
                <a:spcPts val="1200"/>
              </a:spcAft>
            </a:pPr>
            <a:r>
              <a:rPr lang="da-DK" sz="1800" dirty="0">
                <a:latin typeface="Aptos" panose="020B0004020202020204" pitchFamily="34" charset="0"/>
              </a:rPr>
              <a:t>Negative fund, som omfatter hele populationen</a:t>
            </a:r>
            <a:br>
              <a:rPr lang="da-DK" sz="1800" dirty="0">
                <a:latin typeface="Aptos" panose="020B0004020202020204" pitchFamily="34" charset="0"/>
              </a:rPr>
            </a:br>
            <a:br>
              <a:rPr lang="da-DK" sz="1800" dirty="0">
                <a:latin typeface="Aptos" panose="020B0004020202020204" pitchFamily="34" charset="0"/>
              </a:rPr>
            </a:br>
            <a:r>
              <a:rPr lang="da-DK" sz="1600" b="0" dirty="0">
                <a:latin typeface="Aptos" panose="020B0004020202020204" pitchFamily="34" charset="0"/>
              </a:rPr>
              <a:t>21% synes ikke, de får </a:t>
            </a:r>
            <a:r>
              <a:rPr lang="da-DK" sz="1600" dirty="0">
                <a:latin typeface="Aptos" panose="020B0004020202020204" pitchFamily="34" charset="0"/>
              </a:rPr>
              <a:t>nok feedback </a:t>
            </a:r>
            <a:r>
              <a:rPr lang="da-DK" sz="1600" b="0" dirty="0">
                <a:latin typeface="Aptos" panose="020B0004020202020204" pitchFamily="34" charset="0"/>
              </a:rPr>
              <a:t>på det, de laver på uddannelsen</a:t>
            </a:r>
            <a:br>
              <a:rPr lang="da-DK" sz="1600" b="0" dirty="0">
                <a:latin typeface="Aptos" panose="020B0004020202020204" pitchFamily="34" charset="0"/>
              </a:rPr>
            </a:br>
            <a:r>
              <a:rPr lang="da-DK" sz="1600" b="0" dirty="0">
                <a:latin typeface="Aptos" panose="020B0004020202020204" pitchFamily="34" charset="0"/>
              </a:rPr>
              <a:t>17,4% har vanskeligt ved at </a:t>
            </a:r>
            <a:r>
              <a:rPr lang="da-DK" sz="1600" dirty="0">
                <a:latin typeface="Aptos" panose="020B0004020202020204" pitchFamily="34" charset="0"/>
              </a:rPr>
              <a:t>finde ind i en studiegruppe</a:t>
            </a:r>
            <a:r>
              <a:rPr lang="da-DK" sz="1600" b="0" dirty="0">
                <a:latin typeface="Aptos" panose="020B0004020202020204" pitchFamily="34" charset="0"/>
              </a:rPr>
              <a:t>, når de har brug for det</a:t>
            </a:r>
            <a:br>
              <a:rPr lang="da-DK" sz="1600" b="0" dirty="0">
                <a:latin typeface="Aptos" panose="020B0004020202020204" pitchFamily="34" charset="0"/>
              </a:rPr>
            </a:br>
            <a:r>
              <a:rPr lang="da-DK" sz="1600" b="0" dirty="0">
                <a:latin typeface="Aptos" panose="020B0004020202020204" pitchFamily="34" charset="0"/>
              </a:rPr>
              <a:t>37,2% </a:t>
            </a:r>
            <a:r>
              <a:rPr lang="da-DK" sz="1600" dirty="0">
                <a:latin typeface="Aptos" panose="020B0004020202020204" pitchFamily="34" charset="0"/>
              </a:rPr>
              <a:t>holder sig tilbage </a:t>
            </a:r>
            <a:r>
              <a:rPr lang="da-DK" sz="1600" b="0" dirty="0">
                <a:latin typeface="Aptos" panose="020B0004020202020204" pitchFamily="34" charset="0"/>
              </a:rPr>
              <a:t>fra at stille spørgsmål og deltage aktivt for ikke at risikere at se dumme ud i undervisningen</a:t>
            </a:r>
            <a:br>
              <a:rPr lang="da-DK" sz="1600" b="0" dirty="0">
                <a:latin typeface="Aptos" panose="020B0004020202020204" pitchFamily="34" charset="0"/>
              </a:rPr>
            </a:br>
            <a:r>
              <a:rPr lang="da-DK" sz="1600" b="0" dirty="0">
                <a:latin typeface="Aptos" panose="020B0004020202020204" pitchFamily="34" charset="0"/>
              </a:rPr>
              <a:t>40,3% oplever, at det tit </a:t>
            </a:r>
            <a:r>
              <a:rPr lang="da-DK" sz="1600" dirty="0">
                <a:latin typeface="Aptos" panose="020B0004020202020204" pitchFamily="34" charset="0"/>
              </a:rPr>
              <a:t>tager modet fra dem</a:t>
            </a:r>
            <a:r>
              <a:rPr lang="da-DK" sz="1600" b="0" dirty="0">
                <a:latin typeface="Aptos" panose="020B0004020202020204" pitchFamily="34" charset="0"/>
              </a:rPr>
              <a:t>, når noget ikke går som planlagt</a:t>
            </a:r>
            <a:br>
              <a:rPr lang="da-DK" sz="1600" b="0" dirty="0">
                <a:latin typeface="Aptos" panose="020B0004020202020204" pitchFamily="34" charset="0"/>
              </a:rPr>
            </a:br>
            <a:r>
              <a:rPr lang="da-DK" sz="1600" b="0" dirty="0">
                <a:latin typeface="Aptos" panose="020B0004020202020204" pitchFamily="34" charset="0"/>
              </a:rPr>
              <a:t>23,4% har ”ofte” eller ”altid” oplevet </a:t>
            </a:r>
            <a:r>
              <a:rPr lang="da-DK" sz="1600" dirty="0">
                <a:latin typeface="Aptos" panose="020B0004020202020204" pitchFamily="34" charset="0"/>
              </a:rPr>
              <a:t>stærke stress-symptomer i dagligdagen</a:t>
            </a:r>
            <a:br>
              <a:rPr lang="da-DK" sz="1600" b="0" dirty="0">
                <a:latin typeface="Aptos" panose="020B0004020202020204" pitchFamily="34" charset="0"/>
              </a:rPr>
            </a:br>
            <a:r>
              <a:rPr lang="da-DK" sz="1600" b="0" dirty="0">
                <a:latin typeface="Aptos" panose="020B0004020202020204" pitchFamily="34" charset="0"/>
              </a:rPr>
              <a:t>40,8% </a:t>
            </a:r>
            <a:r>
              <a:rPr lang="da-DK" sz="1600" b="0" dirty="0" err="1">
                <a:latin typeface="Aptos" panose="020B0004020202020204" pitchFamily="34" charset="0"/>
              </a:rPr>
              <a:t>har”ofte</a:t>
            </a:r>
            <a:r>
              <a:rPr lang="da-DK" sz="1600" b="0" dirty="0">
                <a:latin typeface="Aptos" panose="020B0004020202020204" pitchFamily="34" charset="0"/>
              </a:rPr>
              <a:t>” eller ”altid” oplevet </a:t>
            </a:r>
            <a:r>
              <a:rPr lang="da-DK" sz="1600" dirty="0">
                <a:latin typeface="Aptos" panose="020B0004020202020204" pitchFamily="34" charset="0"/>
              </a:rPr>
              <a:t>stærke stress-symptomer op til eksamen</a:t>
            </a:r>
            <a:br>
              <a:rPr lang="da-DK" sz="1600" b="0" dirty="0">
                <a:latin typeface="Aptos" panose="020B0004020202020204" pitchFamily="34" charset="0"/>
              </a:rPr>
            </a:br>
            <a:r>
              <a:rPr lang="da-DK" sz="1600" b="0" dirty="0">
                <a:latin typeface="Aptos" panose="020B0004020202020204" pitchFamily="34" charset="0"/>
              </a:rPr>
              <a:t>33,3% kan komme i tvivl om, </a:t>
            </a:r>
            <a:r>
              <a:rPr lang="da-DK" sz="1600" dirty="0">
                <a:latin typeface="Aptos" panose="020B0004020202020204" pitchFamily="34" charset="0"/>
              </a:rPr>
              <a:t>hvorvidt de hører til </a:t>
            </a:r>
            <a:r>
              <a:rPr lang="da-DK" sz="1600" b="0" dirty="0">
                <a:latin typeface="Aptos" panose="020B0004020202020204" pitchFamily="34" charset="0"/>
              </a:rPr>
              <a:t>på deres uddannelse</a:t>
            </a:r>
            <a:br>
              <a:rPr lang="da-DK" sz="1600" b="0" dirty="0">
                <a:latin typeface="Aptos" panose="020B0004020202020204" pitchFamily="34" charset="0"/>
              </a:rPr>
            </a:br>
            <a:r>
              <a:rPr lang="da-DK" sz="1600" b="0" dirty="0">
                <a:latin typeface="Aptos" panose="020B0004020202020204" pitchFamily="34" charset="0"/>
              </a:rPr>
              <a:t>17,3% oplever sig ”ofte” eller ”altid” </a:t>
            </a:r>
            <a:r>
              <a:rPr lang="da-DK" sz="1600" dirty="0">
                <a:latin typeface="Aptos" panose="020B0004020202020204" pitchFamily="34" charset="0"/>
              </a:rPr>
              <a:t>ensomme </a:t>
            </a:r>
            <a:r>
              <a:rPr lang="da-DK" sz="1600" b="0" dirty="0">
                <a:latin typeface="Aptos" panose="020B0004020202020204" pitchFamily="34" charset="0"/>
              </a:rPr>
              <a:t>på studiet</a:t>
            </a:r>
            <a:br>
              <a:rPr lang="da-DK" sz="1600" b="0" dirty="0">
                <a:latin typeface="Aptos" panose="020B0004020202020204" pitchFamily="34" charset="0"/>
              </a:rPr>
            </a:br>
            <a:r>
              <a:rPr lang="da-DK" sz="1600" b="0" dirty="0">
                <a:latin typeface="Aptos" panose="020B0004020202020204" pitchFamily="34" charset="0"/>
              </a:rPr>
              <a:t>16,5% har følt sig udsat for </a:t>
            </a:r>
            <a:r>
              <a:rPr lang="da-DK" sz="1600" dirty="0">
                <a:latin typeface="Aptos" panose="020B0004020202020204" pitchFamily="34" charset="0"/>
              </a:rPr>
              <a:t>forskelsbehandling</a:t>
            </a:r>
            <a:r>
              <a:rPr lang="da-DK" sz="1600" b="0" dirty="0">
                <a:latin typeface="Aptos" panose="020B0004020202020204" pitchFamily="34" charset="0"/>
              </a:rPr>
              <a:t> i forbindelse med deres </a:t>
            </a:r>
            <a:r>
              <a:rPr lang="da-DK" sz="1600" b="0" dirty="0" err="1">
                <a:latin typeface="Aptos" panose="020B0004020202020204" pitchFamily="34" charset="0"/>
              </a:rPr>
              <a:t>udd</a:t>
            </a:r>
            <a:r>
              <a:rPr lang="da-DK" sz="1600" b="0" dirty="0">
                <a:latin typeface="Aptos" panose="020B0004020202020204" pitchFamily="34" charset="0"/>
              </a:rPr>
              <a:t>.</a:t>
            </a:r>
            <a:br>
              <a:rPr lang="da-DK" sz="1600" b="0" dirty="0">
                <a:latin typeface="Aptos" panose="020B0004020202020204" pitchFamily="34" charset="0"/>
              </a:rPr>
            </a:br>
            <a:r>
              <a:rPr lang="da-DK" sz="1600" b="0" dirty="0">
                <a:latin typeface="Aptos" panose="020B0004020202020204" pitchFamily="34" charset="0"/>
              </a:rPr>
              <a:t>18,6% synes ikke, at deres muligheder for </a:t>
            </a:r>
            <a:r>
              <a:rPr lang="da-DK" sz="1600" dirty="0">
                <a:latin typeface="Aptos" panose="020B0004020202020204" pitchFamily="34" charset="0"/>
              </a:rPr>
              <a:t>aktiv deltagelse </a:t>
            </a:r>
            <a:r>
              <a:rPr lang="da-DK" sz="1600" b="0" dirty="0">
                <a:latin typeface="Aptos" panose="020B0004020202020204" pitchFamily="34" charset="0"/>
              </a:rPr>
              <a:t>er tilfredsstillende </a:t>
            </a:r>
            <a:r>
              <a:rPr lang="da-DK" sz="1600" dirty="0">
                <a:latin typeface="Aptos" panose="020B0004020202020204" pitchFamily="34" charset="0"/>
              </a:rPr>
              <a:t>ved online-undervisning</a:t>
            </a:r>
            <a:br>
              <a:rPr lang="da-DK" sz="1600" b="0" dirty="0">
                <a:latin typeface="Aptos" panose="020B0004020202020204" pitchFamily="34" charset="0"/>
              </a:rPr>
            </a:br>
            <a:r>
              <a:rPr lang="da-DK" sz="1600" b="0" dirty="0">
                <a:latin typeface="Aptos" panose="020B0004020202020204" pitchFamily="34" charset="0"/>
              </a:rPr>
              <a:t>19% er utilfredse med, hvordan </a:t>
            </a:r>
            <a:r>
              <a:rPr lang="da-DK" sz="1600" dirty="0">
                <a:latin typeface="Aptos" panose="020B0004020202020204" pitchFamily="34" charset="0"/>
              </a:rPr>
              <a:t>live-streamede forelæsninger </a:t>
            </a:r>
            <a:r>
              <a:rPr lang="da-DK" sz="1600" b="0" dirty="0">
                <a:latin typeface="Aptos" panose="020B0004020202020204" pitchFamily="34" charset="0"/>
              </a:rPr>
              <a:t>fungerer</a:t>
            </a:r>
            <a:br>
              <a:rPr lang="da-DK" sz="1600" b="0" dirty="0">
                <a:latin typeface="Aptos" panose="020B0004020202020204" pitchFamily="34" charset="0"/>
              </a:rPr>
            </a:br>
            <a:r>
              <a:rPr lang="da-DK" sz="1600" b="0" dirty="0">
                <a:latin typeface="Aptos" panose="020B0004020202020204" pitchFamily="34" charset="0"/>
              </a:rPr>
              <a:t>21% er utilfredse med </a:t>
            </a:r>
            <a:r>
              <a:rPr lang="da-DK" sz="1600" dirty="0">
                <a:latin typeface="Aptos" panose="020B0004020202020204" pitchFamily="34" charset="0"/>
              </a:rPr>
              <a:t>indeklimaet</a:t>
            </a:r>
            <a:r>
              <a:rPr lang="da-DK" sz="1600" b="0" dirty="0">
                <a:latin typeface="Aptos" panose="020B0004020202020204" pitchFamily="34" charset="0"/>
              </a:rPr>
              <a:t> i de lokaler, hvor de oftest har undervisning</a:t>
            </a:r>
            <a:br>
              <a:rPr lang="da-DK" sz="1600" b="0" dirty="0">
                <a:latin typeface="Aptos" panose="020B0004020202020204" pitchFamily="34" charset="0"/>
              </a:rPr>
            </a:br>
            <a:r>
              <a:rPr lang="da-DK" sz="1600" b="0" dirty="0">
                <a:latin typeface="Aptos" panose="020B0004020202020204" pitchFamily="34" charset="0"/>
              </a:rPr>
              <a:t>23,2% savner </a:t>
            </a:r>
            <a:r>
              <a:rPr lang="da-DK" sz="1600" dirty="0">
                <a:latin typeface="Aptos" panose="020B0004020202020204" pitchFamily="34" charset="0"/>
              </a:rPr>
              <a:t>steder, hver de kan arbejde koncentreret alene</a:t>
            </a:r>
            <a:br>
              <a:rPr lang="da-DK" sz="1600" b="0" dirty="0">
                <a:latin typeface="Aptos" panose="020B0004020202020204" pitchFamily="34" charset="0"/>
              </a:rPr>
            </a:br>
            <a:r>
              <a:rPr lang="da-DK" sz="1600" b="0" dirty="0">
                <a:latin typeface="Aptos" panose="020B0004020202020204" pitchFamily="34" charset="0"/>
              </a:rPr>
              <a:t>36,7% ved ikke, hvad de skal gøre i </a:t>
            </a:r>
            <a:r>
              <a:rPr lang="da-DK" sz="1600" b="0" dirty="0" err="1">
                <a:latin typeface="Aptos" panose="020B0004020202020204" pitchFamily="34" charset="0"/>
              </a:rPr>
              <a:t>forb</a:t>
            </a:r>
            <a:r>
              <a:rPr lang="da-DK" sz="1600" b="0" dirty="0">
                <a:latin typeface="Aptos" panose="020B0004020202020204" pitchFamily="34" charset="0"/>
              </a:rPr>
              <a:t>. M. en </a:t>
            </a:r>
            <a:r>
              <a:rPr lang="da-DK" sz="1600" dirty="0">
                <a:latin typeface="Aptos" panose="020B0004020202020204" pitchFamily="34" charset="0"/>
              </a:rPr>
              <a:t>ulykke eller beredskabssituation</a:t>
            </a:r>
            <a:br>
              <a:rPr lang="da-DK" sz="1600" dirty="0">
                <a:latin typeface="Aptos" panose="020B0004020202020204" pitchFamily="34" charset="0"/>
              </a:rPr>
            </a:br>
            <a:endParaRPr lang="da-DK" sz="1600" dirty="0">
              <a:latin typeface="Aptos" panose="020B0004020202020204" pitchFamily="34" charset="0"/>
            </a:endParaRPr>
          </a:p>
        </p:txBody>
      </p:sp>
      <p:pic>
        <p:nvPicPr>
          <p:cNvPr id="4" name="Billede 3">
            <a:extLst>
              <a:ext uri="{FF2B5EF4-FFF2-40B4-BE49-F238E27FC236}">
                <a16:creationId xmlns:a16="http://schemas.microsoft.com/office/drawing/2014/main" id="{98659428-B135-FF7C-564D-3FC43C8EC120}"/>
              </a:ext>
            </a:extLst>
          </p:cNvPr>
          <p:cNvPicPr>
            <a:picLocks noChangeAspect="1"/>
          </p:cNvPicPr>
          <p:nvPr/>
        </p:nvPicPr>
        <p:blipFill>
          <a:blip r:embed="rId3" cstate="print">
            <a:extLst>
              <a:ext uri="{28A0092B-C50C-407E-A947-70E740481C1C}">
                <a14:useLocalDpi xmlns:a14="http://schemas.microsoft.com/office/drawing/2010/main" val="0"/>
              </a:ext>
            </a:extLst>
          </a:blip>
          <a:srcRect l="15570" r="37722"/>
          <a:stretch/>
        </p:blipFill>
        <p:spPr>
          <a:xfrm>
            <a:off x="-25474" y="1"/>
            <a:ext cx="4968552" cy="6867196"/>
          </a:xfrm>
          <a:prstGeom prst="rect">
            <a:avLst/>
          </a:prstGeom>
        </p:spPr>
      </p:pic>
    </p:spTree>
    <p:extLst>
      <p:ext uri="{BB962C8B-B14F-4D97-AF65-F5344CB8AC3E}">
        <p14:creationId xmlns:p14="http://schemas.microsoft.com/office/powerpoint/2010/main" val="19797712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10.xml><?xml version="1.0" encoding="utf-8"?>
<p:tagLst xmlns:a="http://schemas.openxmlformats.org/drawingml/2006/main" xmlns:r="http://schemas.openxmlformats.org/officeDocument/2006/relationships" xmlns:p="http://schemas.openxmlformats.org/presentationml/2006/main">
  <p:tag name="SHAPE_LOCKS" val="0"/>
</p:tagLst>
</file>

<file path=ppt/tags/tag11.xml><?xml version="1.0" encoding="utf-8"?>
<p:tagLst xmlns:a="http://schemas.openxmlformats.org/drawingml/2006/main" xmlns:r="http://schemas.openxmlformats.org/officeDocument/2006/relationships" xmlns:p="http://schemas.openxmlformats.org/presentationml/2006/main">
  <p:tag name="SHAPE_LOCKS" val="0"/>
</p:tagLst>
</file>

<file path=ppt/tags/tag12.xml><?xml version="1.0" encoding="utf-8"?>
<p:tagLst xmlns:a="http://schemas.openxmlformats.org/drawingml/2006/main" xmlns:r="http://schemas.openxmlformats.org/officeDocument/2006/relationships" xmlns:p="http://schemas.openxmlformats.org/presentationml/2006/main">
  <p:tag name="SHAPE_LOCKS" val="0"/>
</p:tagLst>
</file>

<file path=ppt/tags/tag13.xml><?xml version="1.0" encoding="utf-8"?>
<p:tagLst xmlns:a="http://schemas.openxmlformats.org/drawingml/2006/main" xmlns:r="http://schemas.openxmlformats.org/officeDocument/2006/relationships" xmlns:p="http://schemas.openxmlformats.org/presentationml/2006/main">
  <p:tag name="SHAPE_LOCKS" val="0"/>
</p:tagLst>
</file>

<file path=ppt/tags/tag14.xml><?xml version="1.0" encoding="utf-8"?>
<p:tagLst xmlns:a="http://schemas.openxmlformats.org/drawingml/2006/main" xmlns:r="http://schemas.openxmlformats.org/officeDocument/2006/relationships" xmlns:p="http://schemas.openxmlformats.org/presentationml/2006/main">
  <p:tag name="SHAPE_LOCKS" val="0"/>
</p:tagLst>
</file>

<file path=ppt/tags/tag15.xml><?xml version="1.0" encoding="utf-8"?>
<p:tagLst xmlns:a="http://schemas.openxmlformats.org/drawingml/2006/main" xmlns:r="http://schemas.openxmlformats.org/officeDocument/2006/relationships" xmlns:p="http://schemas.openxmlformats.org/presentationml/2006/main">
  <p:tag name="SHAPE_LOCKS" val="0"/>
</p:tagLst>
</file>

<file path=ppt/tags/tag16.xml><?xml version="1.0" encoding="utf-8"?>
<p:tagLst xmlns:a="http://schemas.openxmlformats.org/drawingml/2006/main" xmlns:r="http://schemas.openxmlformats.org/officeDocument/2006/relationships" xmlns:p="http://schemas.openxmlformats.org/presentationml/2006/main">
  <p:tag name="SHAPE_LOCKS" val="0"/>
</p:tagLst>
</file>

<file path=ppt/tags/tag17.xml><?xml version="1.0" encoding="utf-8"?>
<p:tagLst xmlns:a="http://schemas.openxmlformats.org/drawingml/2006/main" xmlns:r="http://schemas.openxmlformats.org/officeDocument/2006/relationships" xmlns:p="http://schemas.openxmlformats.org/presentationml/2006/main">
  <p:tag name="SHAPE_LOCKS" val="0"/>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ags/tag6.xml><?xml version="1.0" encoding="utf-8"?>
<p:tagLst xmlns:a="http://schemas.openxmlformats.org/drawingml/2006/main" xmlns:r="http://schemas.openxmlformats.org/officeDocument/2006/relationships" xmlns:p="http://schemas.openxmlformats.org/presentationml/2006/main">
  <p:tag name="SHAPE_LOCKS" val="0"/>
</p:tagLst>
</file>

<file path=ppt/tags/tag7.xml><?xml version="1.0" encoding="utf-8"?>
<p:tagLst xmlns:a="http://schemas.openxmlformats.org/drawingml/2006/main" xmlns:r="http://schemas.openxmlformats.org/officeDocument/2006/relationships" xmlns:p="http://schemas.openxmlformats.org/presentationml/2006/main">
  <p:tag name="SHAPE_LOCKS" val="0"/>
</p:tagLst>
</file>

<file path=ppt/tags/tag8.xml><?xml version="1.0" encoding="utf-8"?>
<p:tagLst xmlns:a="http://schemas.openxmlformats.org/drawingml/2006/main" xmlns:r="http://schemas.openxmlformats.org/officeDocument/2006/relationships" xmlns:p="http://schemas.openxmlformats.org/presentationml/2006/main">
  <p:tag name="SHAPE_LOCKS" val="0"/>
</p:tagLst>
</file>

<file path=ppt/tags/tag9.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Blank.potx" id="{3B38FA3B-2246-40E5-A61A-EA1559A3CD76}" vid="{D5F764FD-A73C-4B6C-BF48-3536DEB79AD2}"/>
    </a:ext>
  </a:extLst>
</a:theme>
</file>

<file path=ppt/theme/theme2.xml><?xml version="1.0" encoding="utf-8"?>
<a:theme xmlns:a="http://schemas.openxmlformats.org/drawingml/2006/main" name="1_Blank">
  <a:themeElements>
    <a:clrScheme name="DTU Green">
      <a:dk1>
        <a:srgbClr val="000000"/>
      </a:dk1>
      <a:lt1>
        <a:srgbClr val="FFFFFF"/>
      </a:lt1>
      <a:dk2>
        <a:srgbClr val="990000"/>
      </a:dk2>
      <a:lt2>
        <a:srgbClr val="79238E"/>
      </a:lt2>
      <a:accent1>
        <a:srgbClr val="008835"/>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737"/>
        </a:solidFill>
        <a:ln w="9525" cap="flat" cmpd="sng" algn="ctr">
          <a:solidFill>
            <a:srgbClr val="008737"/>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DTU Template 16_9 - Green.potx" id="{E99459BE-98E7-46BD-9176-BDD633D1E64E}" vid="{7FA8D01D-58B5-4E28-ADC7-3966F3B14976}"/>
    </a:ext>
  </a:extLst>
</a:theme>
</file>

<file path=ppt/theme/theme3.xml><?xml version="1.0" encoding="utf-8"?>
<a:theme xmlns:a="http://schemas.openxmlformats.org/drawingml/2006/main" name="2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Blank.potx" id="{8E720F17-9F6F-462A-9840-806FB082C846}" vid="{00DD51D2-7D1F-45AD-98D6-66F15724A8CA}"/>
    </a:ext>
  </a:extLst>
</a:theme>
</file>

<file path=ppt/theme/theme4.xml><?xml version="1.0" encoding="utf-8"?>
<a:theme xmlns:a="http://schemas.openxmlformats.org/drawingml/2006/main" name="3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DTU Template 16_9 - Corporate red.pptx" id="{D8D1412A-BA71-4CA5-9027-DA5DFE963281}" vid="{DAF49E42-DF32-4990-8807-AABFE1938B7D}"/>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elementsMetadata":[],"enableDocumentContentUpdater":true,"documentContentValidatorConfiguration":{"enableDocumentContentValidator":false,"documentContentValidatorVersion":0},"slideId":"636837486366003040","version":"1.2"}]]></TemplafySlideTemplateConfiguration>
</file>

<file path=customXml/item10.xml><?xml version="1.0" encoding="utf-8"?>
<TemplafySlideFormConfiguration><![CDATA[{"formFields":[],"formDataEntries":[]}]]></TemplafySlideFormConfiguration>
</file>

<file path=customXml/item11.xml><?xml version="1.0" encoding="utf-8"?>
<TemplafySlideFormConfiguration><![CDATA[{"formFields":[],"formDataEntries":[]}]]></TemplafySlideFormConfiguration>
</file>

<file path=customXml/item12.xml><?xml version="1.0" encoding="utf-8"?>
<TemplafyTemplateConfiguration><![CDATA[{"elementsMetadata":[{"type":"shape","id":"2fce62a0-f28a-44e1-a519-0cbe37b25f7a","elementConfiguration":{"binding":"UserProfile.Offices.Workarea_{{DocumentLanguage}}","disableUpdates":false,"type":"text"}},{"type":"shape","id":"58465eeb-cfe0-4970-97ec-88179dc0a9c2","elementConfiguration":{"binding":"Form.Date","format":"{{DateFormats.GeneralDate}}","disableUpdates":false,"type":"date"}},{"type":"shape","id":"5020bdfb-1912-4d6d-a5c3-71b7da283692","elementConfiguration":{"binding":"Form.PresentationTitle","disableUpdates":false,"type":"text"}},{"type":"shape","id":"8d5b95d1-8a23-4044-9620-bf5e7305a170","elementConfiguration":{"binding":"UserProfile.Offices.Workarea_{{DocumentLanguage}}","disableUpdates":false,"type":"text"}},{"type":"shape","id":"79fbb3c3-dd89-47ef-91e9-e0bd2bb0942f","elementConfiguration":{"binding":"Form.Date","format":"{{DateFormats.GeneralDate}}","disableUpdates":false,"type":"date"}},{"type":"shape","id":"5e9447ba-0dff-46ec-ac33-540c046ca40a","elementConfiguration":{"binding":"Form.PresentationTitle","disableUpdates":false,"type":"text"}}],"transformationConfigurations":[{"language":"{{DocumentLanguage}}","disableUpdates":false,"type":"proofingLanguage"}],"enableDocumentContentUpdater":true,"templateName":"DTU Template 16_9 - Corporate red","templateDescription":"","version":"1.2"}]]></TemplafyTemplateConfiguration>
</file>

<file path=customXml/item13.xml><?xml version="1.0" encoding="utf-8"?>
<TemplafySlideTemplateConfiguration><![CDATA[{"elementsMetadata":[],"enableDocumentContentUpdater":true,"documentContentValidatorConfiguration":{"enableDocumentContentValidator":false,"documentContentValidatorVersion":0},"slideId":"636837486369128185","version":"1.2"}]]></TemplafySlideTemplateConfiguration>
</file>

<file path=customXml/item14.xml><?xml version="1.0" encoding="utf-8"?>
<TemplafyFormConfiguration><![CDATA[{"formFields":[{"required":false,"type":"datePicker","name":"Date","label":"Date","helpTexts":{"prefix":"","postfix":""},"spacing":{},"fullyQualifiedName":"Date"},{"required":false,"placeholder":"","lines":0,"type":"textBox","name":"PresentationTitle","label":"Presentation title","helpTexts":{"prefix":"","postfix":""},"spacing":{},"fullyQualifiedName":"PresentationTitle"}],"formDataEntries":[{"name":"Date","value":"4Xm7d242HGo446IH5nRjQA=="},{"name":"PresentationTitle","value":"ZR/I84ubq+6CkRKNk7nn9w=="}]}]]></TemplafyFormConfiguration>
</file>

<file path=customXml/item15.xml><?xml version="1.0" encoding="utf-8"?>
<TemplafySlideFormConfiguration><![CDATA[{"formFields":[],"formDataEntries":[]}]]></TemplafySlideFormConfiguration>
</file>

<file path=customXml/item16.xml><?xml version="1.0" encoding="utf-8"?>
<TemplafySlideTemplateConfiguration><![CDATA[{"elementsMetadata":[],"enableDocumentContentUpdater":true,"documentContentValidatorConfiguration":{"enableDocumentContentValidator":false,"documentContentValidatorVersion":0},"slideId":"636837486369753289","version":"1.2"}]]></TemplafySlideTemplateConfiguration>
</file>

<file path=customXml/item17.xml><?xml version="1.0" encoding="utf-8"?>
<TemplafySlideTemplateConfiguration><![CDATA[{"elementsMetadata":[],"enableDocumentContentUpdater":true,"documentContentValidatorConfiguration":{"enableDocumentContentValidator":false,"documentContentValidatorVersion":0},"slideId":"636837486369128185","version":"1.2"}]]></TemplafySlideTemplate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TemplateConfiguration><![CDATA[{"elementsMetadata":[],"documentContentValidatorConfiguration":{"enableDocumentContentValidator":false,"documentContentValidatorVersion":0},"slideId":"636957680393408391","enableDocumentContentUpdater":true,"version":"1.2"}]]></TemplafySlideTemplateConfiguration>
</file>

<file path=customXml/item20.xml><?xml version="1.0" encoding="utf-8"?>
<TemplafySlideTemplateConfiguration><![CDATA[{"elementsMetadata":[],"enableDocumentContentUpdater":true,"documentContentValidatorConfiguration":{"enableDocumentContentValidator":false,"documentContentValidatorVersion":0},"slideId":"636837486369128185","version":"1.2"}]]></TemplafySlideTemplateConfiguration>
</file>

<file path=customXml/item21.xml><?xml version="1.0" encoding="utf-8"?>
<TemplafySlideTemplateConfiguration><![CDATA[{"elementsMetadata":[],"enableDocumentContentUpdater":true,"documentContentValidatorConfiguration":{"enableDocumentContentValidator":false,"documentContentValidatorVersion":0},"slideId":"636837486369128185","version":"1.2"}]]></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elementsMetadata":[],"enableDocumentContentUpdater":true,"documentContentValidatorConfiguration":{"enableDocumentContentValidator":false,"documentContentValidatorVersion":0},"slideId":"636837486369128185","version":"1.2"}]]></TemplafySlideTemplateConfiguration>
</file>

<file path=customXml/item24.xml><?xml version="1.0" encoding="utf-8"?>
<TemplafySlideTemplateConfiguration><![CDATA[{"elementsMetadata":[],"documentContentValidatorConfiguration":{"enableDocumentContentValidator":false,"documentContentValidatorVersion":0},"slideId":"636964369970985159","enableDocumentContentUpdater":true,"version":"1.2"}]]></TemplafySlideTemplateConfiguration>
</file>

<file path=customXml/item3.xml><?xml version="1.0" encoding="utf-8"?>
<TemplafySlideTemplateConfiguration><![CDATA[{"elementsMetadata":[],"documentContentValidatorConfiguration":{"enableDocumentContentValidator":false,"documentContentValidatorVersion":0},"slideId":"636964369970985159","enableDocumentContentUpdater":true,"version":"1.2"}]]></TemplafySlideTemplate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FormConfiguration><![CDATA[{"formFields":[],"formDataEntries":[]}]]></TemplafySlideFormConfiguration>
</file>

<file path=customXml/item9.xml><?xml version="1.0" encoding="utf-8"?>
<TemplafySlideTemplateConfiguration><![CDATA[{"elementsMetadata":[],"enableDocumentContentUpdater":true,"documentContentValidatorConfiguration":{"enableDocumentContentValidator":false,"documentContentValidatorVersion":0},"slideId":"636837486369128185","version":"1.2"}]]></TemplafySlideTemplateConfiguration>
</file>

<file path=customXml/itemProps1.xml><?xml version="1.0" encoding="utf-8"?>
<ds:datastoreItem xmlns:ds="http://schemas.openxmlformats.org/officeDocument/2006/customXml" ds:itemID="{E5957E33-0059-46CE-AE7B-582F67E40B53}">
  <ds:schemaRefs/>
</ds:datastoreItem>
</file>

<file path=customXml/itemProps10.xml><?xml version="1.0" encoding="utf-8"?>
<ds:datastoreItem xmlns:ds="http://schemas.openxmlformats.org/officeDocument/2006/customXml" ds:itemID="{10EFC19D-021E-4B1D-948A-3E5786A2DBF5}">
  <ds:schemaRefs/>
</ds:datastoreItem>
</file>

<file path=customXml/itemProps11.xml><?xml version="1.0" encoding="utf-8"?>
<ds:datastoreItem xmlns:ds="http://schemas.openxmlformats.org/officeDocument/2006/customXml" ds:itemID="{8660AB89-308F-4A34-B01B-CC1A9333F1B1}">
  <ds:schemaRefs/>
</ds:datastoreItem>
</file>

<file path=customXml/itemProps12.xml><?xml version="1.0" encoding="utf-8"?>
<ds:datastoreItem xmlns:ds="http://schemas.openxmlformats.org/officeDocument/2006/customXml" ds:itemID="{1334258C-C3E7-4029-A615-C886A240FB15}">
  <ds:schemaRefs/>
</ds:datastoreItem>
</file>

<file path=customXml/itemProps13.xml><?xml version="1.0" encoding="utf-8"?>
<ds:datastoreItem xmlns:ds="http://schemas.openxmlformats.org/officeDocument/2006/customXml" ds:itemID="{CD9D0F27-8D14-4031-BBC2-CCB570579C9C}">
  <ds:schemaRefs/>
</ds:datastoreItem>
</file>

<file path=customXml/itemProps14.xml><?xml version="1.0" encoding="utf-8"?>
<ds:datastoreItem xmlns:ds="http://schemas.openxmlformats.org/officeDocument/2006/customXml" ds:itemID="{05DC2B94-7C1B-4C14-83B0-9CD2A82C27E0}">
  <ds:schemaRefs/>
</ds:datastoreItem>
</file>

<file path=customXml/itemProps15.xml><?xml version="1.0" encoding="utf-8"?>
<ds:datastoreItem xmlns:ds="http://schemas.openxmlformats.org/officeDocument/2006/customXml" ds:itemID="{5DEE4BEE-00BA-4E32-BD26-AF535B50AC95}">
  <ds:schemaRefs/>
</ds:datastoreItem>
</file>

<file path=customXml/itemProps16.xml><?xml version="1.0" encoding="utf-8"?>
<ds:datastoreItem xmlns:ds="http://schemas.openxmlformats.org/officeDocument/2006/customXml" ds:itemID="{2FCBAB73-FF93-4E14-8AC5-D4275FD36381}">
  <ds:schemaRefs/>
</ds:datastoreItem>
</file>

<file path=customXml/itemProps17.xml><?xml version="1.0" encoding="utf-8"?>
<ds:datastoreItem xmlns:ds="http://schemas.openxmlformats.org/officeDocument/2006/customXml" ds:itemID="{F9436B11-DE01-40C6-9B07-946BABC1956C}">
  <ds:schemaRefs/>
</ds:datastoreItem>
</file>

<file path=customXml/itemProps18.xml><?xml version="1.0" encoding="utf-8"?>
<ds:datastoreItem xmlns:ds="http://schemas.openxmlformats.org/officeDocument/2006/customXml" ds:itemID="{33F75B58-9FD7-4E9C-9FA6-5EB7004051F2}">
  <ds:schemaRefs/>
</ds:datastoreItem>
</file>

<file path=customXml/itemProps19.xml><?xml version="1.0" encoding="utf-8"?>
<ds:datastoreItem xmlns:ds="http://schemas.openxmlformats.org/officeDocument/2006/customXml" ds:itemID="{2E9C91EC-FED1-45FF-B8F1-DA04BEBB86B0}">
  <ds:schemaRefs/>
</ds:datastoreItem>
</file>

<file path=customXml/itemProps2.xml><?xml version="1.0" encoding="utf-8"?>
<ds:datastoreItem xmlns:ds="http://schemas.openxmlformats.org/officeDocument/2006/customXml" ds:itemID="{CA9FC985-930B-40D4-827F-9FAC5D35EA8C}">
  <ds:schemaRefs/>
</ds:datastoreItem>
</file>

<file path=customXml/itemProps20.xml><?xml version="1.0" encoding="utf-8"?>
<ds:datastoreItem xmlns:ds="http://schemas.openxmlformats.org/officeDocument/2006/customXml" ds:itemID="{4A124B1E-D686-4A92-88F1-6E7818626D34}">
  <ds:schemaRefs/>
</ds:datastoreItem>
</file>

<file path=customXml/itemProps21.xml><?xml version="1.0" encoding="utf-8"?>
<ds:datastoreItem xmlns:ds="http://schemas.openxmlformats.org/officeDocument/2006/customXml" ds:itemID="{E6E33D0C-76DA-4920-B757-97607B2BE26C}">
  <ds:schemaRefs/>
</ds:datastoreItem>
</file>

<file path=customXml/itemProps22.xml><?xml version="1.0" encoding="utf-8"?>
<ds:datastoreItem xmlns:ds="http://schemas.openxmlformats.org/officeDocument/2006/customXml" ds:itemID="{40BF509C-78FA-46F5-B5D7-7488E351E3B9}">
  <ds:schemaRefs/>
</ds:datastoreItem>
</file>

<file path=customXml/itemProps23.xml><?xml version="1.0" encoding="utf-8"?>
<ds:datastoreItem xmlns:ds="http://schemas.openxmlformats.org/officeDocument/2006/customXml" ds:itemID="{11FAAC39-0A3A-4CC2-A9C1-60940B78AE17}">
  <ds:schemaRefs/>
</ds:datastoreItem>
</file>

<file path=customXml/itemProps24.xml><?xml version="1.0" encoding="utf-8"?>
<ds:datastoreItem xmlns:ds="http://schemas.openxmlformats.org/officeDocument/2006/customXml" ds:itemID="{6DD3E3D9-801A-4D18-83D0-AC5F68608A58}">
  <ds:schemaRefs/>
</ds:datastoreItem>
</file>

<file path=customXml/itemProps3.xml><?xml version="1.0" encoding="utf-8"?>
<ds:datastoreItem xmlns:ds="http://schemas.openxmlformats.org/officeDocument/2006/customXml" ds:itemID="{9A75AE2F-93CA-4972-86BB-29AB79ACCA1E}">
  <ds:schemaRefs/>
</ds:datastoreItem>
</file>

<file path=customXml/itemProps4.xml><?xml version="1.0" encoding="utf-8"?>
<ds:datastoreItem xmlns:ds="http://schemas.openxmlformats.org/officeDocument/2006/customXml" ds:itemID="{56C8BFB2-A911-4310-9D4A-421D773FAFA6}">
  <ds:schemaRefs/>
</ds:datastoreItem>
</file>

<file path=customXml/itemProps5.xml><?xml version="1.0" encoding="utf-8"?>
<ds:datastoreItem xmlns:ds="http://schemas.openxmlformats.org/officeDocument/2006/customXml" ds:itemID="{EC770850-3BD3-4327-BF08-A367F4694588}">
  <ds:schemaRefs/>
</ds:datastoreItem>
</file>

<file path=customXml/itemProps6.xml><?xml version="1.0" encoding="utf-8"?>
<ds:datastoreItem xmlns:ds="http://schemas.openxmlformats.org/officeDocument/2006/customXml" ds:itemID="{E15A914E-B4A6-4FFE-AA4B-C577B38EE713}">
  <ds:schemaRefs/>
</ds:datastoreItem>
</file>

<file path=customXml/itemProps7.xml><?xml version="1.0" encoding="utf-8"?>
<ds:datastoreItem xmlns:ds="http://schemas.openxmlformats.org/officeDocument/2006/customXml" ds:itemID="{5B6417DE-D0AF-48FC-9660-086FB3478C7A}">
  <ds:schemaRefs/>
</ds:datastoreItem>
</file>

<file path=customXml/itemProps8.xml><?xml version="1.0" encoding="utf-8"?>
<ds:datastoreItem xmlns:ds="http://schemas.openxmlformats.org/officeDocument/2006/customXml" ds:itemID="{B3997D43-C58A-48D6-A4C2-9424AED54857}">
  <ds:schemaRefs/>
</ds:datastoreItem>
</file>

<file path=customXml/itemProps9.xml><?xml version="1.0" encoding="utf-8"?>
<ds:datastoreItem xmlns:ds="http://schemas.openxmlformats.org/officeDocument/2006/customXml" ds:itemID="{F7C39971-DA9C-4435-9466-2D038973A356}">
  <ds:schemaRefs/>
</ds:datastoreItem>
</file>

<file path=docProps/app.xml><?xml version="1.0" encoding="utf-8"?>
<Properties xmlns="http://schemas.openxmlformats.org/officeDocument/2006/extended-properties" xmlns:vt="http://schemas.openxmlformats.org/officeDocument/2006/docPropsVTypes">
  <Template>blank</Template>
  <TotalTime>1105</TotalTime>
  <Words>2415</Words>
  <Application>Microsoft Office PowerPoint</Application>
  <PresentationFormat>Custom</PresentationFormat>
  <Paragraphs>267</Paragraphs>
  <Slides>35</Slides>
  <Notes>20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35</vt:i4>
      </vt:variant>
    </vt:vector>
  </HeadingPairs>
  <TitlesOfParts>
    <vt:vector size="44" baseType="lpstr">
      <vt:lpstr>Aptos</vt:lpstr>
      <vt:lpstr>Arial</vt:lpstr>
      <vt:lpstr>Courier New</vt:lpstr>
      <vt:lpstr>Verdana</vt:lpstr>
      <vt:lpstr>Wingdings</vt:lpstr>
      <vt:lpstr>Blank</vt:lpstr>
      <vt:lpstr>1_Blank</vt:lpstr>
      <vt:lpstr>2_Blank</vt:lpstr>
      <vt:lpstr>3_Blank</vt:lpstr>
      <vt:lpstr>PowerPoint Presentation</vt:lpstr>
      <vt:lpstr>DUU/CUU dagsorden 14. november 2024</vt:lpstr>
      <vt:lpstr>Studiemiljø-undersøgelsen</vt:lpstr>
      <vt:lpstr>PowerPoint Presentation</vt:lpstr>
      <vt:lpstr>PowerPoint Presentation</vt:lpstr>
      <vt:lpstr>PowerPoint Presentation</vt:lpstr>
      <vt:lpstr>PowerPoint Presentation</vt:lpstr>
      <vt:lpstr>            Positive fund, som omfatter hele populationen  89,4% oplever, at der er et godt fagligt miljø på DTU. 83,3% synes, at undervisere virker entusiastiske for det, de underviser i. 85,2% har det generelt godt med at arbejde sammen med andre. 85,8% ved, hvor de kan få hjælp og vejledning vedr. deres uddannelsesforløb. 92,8% synes, det er let at finde den information, de har brug for om kurser. 82,3% har nemt ved at finde den information, de har brug for om eksamener. 82,8% finder, at deres udbytte af undervisningen er højt. 81,8% føler sig generelt rigtig godt tilpas på deres uddannelse. 80,7% synes, at DTU Learn fungerer godt som læringsportal. 87,3% er tilfredse med rengøringen i læringsmiljøer og fællesarealer.</vt:lpstr>
      <vt:lpstr>Negative fund, som omfatter hele populationen  21% synes ikke, de får nok feedback på det, de laver på uddannelsen 17,4% har vanskeligt ved at finde ind i en studiegruppe, når de har brug for det 37,2% holder sig tilbage fra at stille spørgsmål og deltage aktivt for ikke at risikere at se dumme ud i undervisningen 40,3% oplever, at det tit tager modet fra dem, når noget ikke går som planlagt 23,4% har ”ofte” eller ”altid” oplevet stærke stress-symptomer i dagligdagen 40,8% har”ofte” eller ”altid” oplevet stærke stress-symptomer op til eksamen 33,3% kan komme i tvivl om, hvorvidt de hører til på deres uddannelse 17,3% oplever sig ”ofte” eller ”altid” ensomme på studiet 16,5% har følt sig udsat for forskelsbehandling i forbindelse med deres udd. 18,6% synes ikke, at deres muligheder for aktiv deltagelse er tilfredsstillende ved online-undervisning 19% er utilfredse med, hvordan live-streamede forelæsninger fungerer 21% er utilfredse med indeklimaet i de lokaler, hvor de oftest har undervisning 23,2% savner steder, hver de kan arbejde koncentreret alene 36,7% ved ikke, hvad de skal gøre i forb. M. en ulykke eller beredskabssituation </vt:lpstr>
      <vt:lpstr>                               Særlige fund diplomingeniørstuderende  Færre positive bedømmelser:  Flere positive bedømmelser: Det faglige miljø   Selvudstillingsbekymring Undervisertilgængelighed  Ensomhed Underviserentusiasme   Uønsket seksuel opmærksomhed Feedback, omfang og kvalitet  Uønsket fysisk kontakt Eksamensfokus    Uheldsforebyggende instruktion Stress-symptomer op til eksamen  Beredskab og ulykke Udbytte af undervisningen Kvaliteten af deres uddannelse Generel trivsel Det sociale miljø Studiefællesskab Forskelsbehandling DTU-Learn Virtuelle værktøjer i undervisningen IT til eksamen Indeklima Fordybelsespladser, selvstudie   </vt:lpstr>
      <vt:lpstr>  Særlige fund civilbachelorstuderende  Færre positive bedømmelser:   Mestring, egne fordringer   Mestring, uddannelsens fordringer  Udviklingspotentiale i udfordringer  Stress-symptomer op til eksamen Live-streamede forelæsninger    Flere positive bedømmelser: Samarbejde Studiegruppe Ensomhed Stress-symptomer i hverdagen Uddannelseskvalitet Forskelsbehandling Uheldsforebyggende instrukt. Beredskab og ulykke</vt:lpstr>
      <vt:lpstr>   Særlige fund kvindelige studerende  Færre positive bedømmelser:  Flere positive bedømmelser: Studiegruppe   Undervisningsudbytte Mestring, egne fordringer  Uddannelseskvalitet Udviklingspotentiale i udfordringer  DTU-Learn Selvudstillingsbekymring Stamina Stress-symptomer i dagligdagen Stress-symptomer op til eksamen Tilhørsforhold Studiefællesskab Ensomhed Kendskab, støttemuligheder ved mistrivsel Uønsket seksuel opmærksomhed Uønsket fysisk kontakt Uønskede kommentarer Forskelsbehandling Fordybelsespladser, selvstudie</vt:lpstr>
      <vt:lpstr>PowerPoint Presentation</vt:lpstr>
      <vt:lpstr>PowerPoint Presentation</vt:lpstr>
      <vt:lpstr>PowerPoint Presentation</vt:lpstr>
      <vt:lpstr>PowerPoint Presentation</vt:lpstr>
      <vt:lpstr>   X</vt:lpstr>
      <vt:lpstr>Studiestarts-evalueringen Bachelor og diplomingeniør, efterår 2024</vt:lpstr>
      <vt:lpstr>Baggrundsoplysninger</vt:lpstr>
      <vt:lpstr>Scope for studiestartsevalueringen</vt:lpstr>
      <vt:lpstr>  Allerførst vil vi gerne vide: Har du overordnet set haft en god start på DTU?</vt:lpstr>
      <vt:lpstr>Jeg har fået de praktiske informationer, som jeg havde brug for for at blive klar til undervisningen </vt:lpstr>
      <vt:lpstr>Jeg har fået en introduktion til det faglige indhold på min uddannelse</vt:lpstr>
      <vt:lpstr>Jeg har fået en introduktion til vejledningstilbuddene på DTU, og hvor jeg kan få hjælp i løbet af uddannelsen </vt:lpstr>
      <vt:lpstr>Jeg ville gerne have haft mere fokus på faglige aktiviteter  </vt:lpstr>
      <vt:lpstr>Jeg ville gerne have haft mere fokus på sociale aktiviteter  </vt:lpstr>
      <vt:lpstr>Jeg ville gerne have haft mere tid sammen med de studerende fra min egen uddannelse  </vt:lpstr>
      <vt:lpstr>Jeg ville gerne have haft mere tid sammen med studerende fra andre uddannelser  </vt:lpstr>
      <vt:lpstr>Informationer, de studerende manglede, inden undervisningen gik i gang</vt:lpstr>
      <vt:lpstr>Studiestarten 2024 vs. 2025</vt:lpstr>
      <vt:lpstr>Spørgsmål til reflektion</vt:lpstr>
      <vt:lpstr>Vil du gerne vide mere?</vt:lpstr>
      <vt:lpstr>Skriv gerne til DTUstudiestart@dtu.dk med eventuelle spørgsmål, input, ideer m.m.</vt:lpstr>
      <vt:lpstr>Eventuelt</vt:lpstr>
      <vt:lpstr>Meddelelser</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Trine Eltang</dc:creator>
  <cp:lastModifiedBy>Kit Bjerregaard Sørensen</cp:lastModifiedBy>
  <cp:revision>29</cp:revision>
  <dcterms:created xsi:type="dcterms:W3CDTF">2024-08-29T09:03:55Z</dcterms:created>
  <dcterms:modified xsi:type="dcterms:W3CDTF">2024-11-27T10:18:44Z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enantId">
    <vt:lpwstr>dtu</vt:lpwstr>
  </property>
  <property fmtid="{D5CDD505-2E9C-101B-9397-08002B2CF9AE}" pid="4" name="TemplafyTemplateId">
    <vt:lpwstr>636784030496976655</vt:lpwstr>
  </property>
  <property fmtid="{D5CDD505-2E9C-101B-9397-08002B2CF9AE}" pid="5" name="TemplafyUserProfileId">
    <vt:lpwstr>636838302414865013</vt:lpwstr>
  </property>
  <property fmtid="{D5CDD505-2E9C-101B-9397-08002B2CF9AE}" pid="6" name="TemplafyLanguageCode">
    <vt:lpwstr>en-GB</vt:lpwstr>
  </property>
</Properties>
</file>