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35"/>
    <p:sldMasterId id="2147483678" r:id="rId36"/>
    <p:sldMasterId id="2147483690" r:id="rId37"/>
    <p:sldMasterId id="2147483702" r:id="rId38"/>
    <p:sldMasterId id="2147483714" r:id="rId39"/>
    <p:sldMasterId id="2147483726" r:id="rId40"/>
  </p:sldMasterIdLst>
  <p:notesMasterIdLst>
    <p:notesMasterId r:id="rId72"/>
  </p:notesMasterIdLst>
  <p:handoutMasterIdLst>
    <p:handoutMasterId r:id="rId73"/>
  </p:handoutMasterIdLst>
  <p:sldIdLst>
    <p:sldId id="256" r:id="rId41"/>
    <p:sldId id="276" r:id="rId42"/>
    <p:sldId id="260" r:id="rId43"/>
    <p:sldId id="257" r:id="rId44"/>
    <p:sldId id="268" r:id="rId45"/>
    <p:sldId id="458" r:id="rId46"/>
    <p:sldId id="476" r:id="rId47"/>
    <p:sldId id="267" r:id="rId48"/>
    <p:sldId id="262" r:id="rId49"/>
    <p:sldId id="263" r:id="rId50"/>
    <p:sldId id="264" r:id="rId51"/>
    <p:sldId id="265" r:id="rId52"/>
    <p:sldId id="266" r:id="rId53"/>
    <p:sldId id="479" r:id="rId54"/>
    <p:sldId id="478" r:id="rId55"/>
    <p:sldId id="3812" r:id="rId56"/>
    <p:sldId id="3808" r:id="rId57"/>
    <p:sldId id="3831" r:id="rId58"/>
    <p:sldId id="3818" r:id="rId59"/>
    <p:sldId id="3819" r:id="rId60"/>
    <p:sldId id="3832" r:id="rId61"/>
    <p:sldId id="3825" r:id="rId62"/>
    <p:sldId id="3826" r:id="rId63"/>
    <p:sldId id="3833" r:id="rId64"/>
    <p:sldId id="3817" r:id="rId65"/>
    <p:sldId id="3820" r:id="rId66"/>
    <p:sldId id="3824" r:id="rId67"/>
    <p:sldId id="3834" r:id="rId68"/>
    <p:sldId id="3823" r:id="rId69"/>
    <p:sldId id="295" r:id="rId70"/>
    <p:sldId id="301" r:id="rId71"/>
  </p:sldIdLst>
  <p:sldSz cx="12190413" cy="6858000"/>
  <p:notesSz cx="6858000" cy="9144000"/>
  <p:custDataLst>
    <p:tags r:id="rId74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0000"/>
    <a:srgbClr val="000000"/>
    <a:srgbClr val="FFCC00"/>
    <a:srgbClr val="FF6600"/>
    <a:srgbClr val="FF0000"/>
    <a:srgbClr val="FF0099"/>
    <a:srgbClr val="CC3399"/>
    <a:srgbClr val="660066"/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0903" autoAdjust="0"/>
  </p:normalViewPr>
  <p:slideViewPr>
    <p:cSldViewPr showGuides="1">
      <p:cViewPr varScale="1">
        <p:scale>
          <a:sx n="87" d="100"/>
          <a:sy n="87" d="100"/>
        </p:scale>
        <p:origin x="389" y="5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2.xml"/><Relationship Id="rId47" Type="http://schemas.openxmlformats.org/officeDocument/2006/relationships/slide" Target="slides/slide7.xml"/><Relationship Id="rId63" Type="http://schemas.openxmlformats.org/officeDocument/2006/relationships/slide" Target="slides/slide23.xml"/><Relationship Id="rId68" Type="http://schemas.openxmlformats.org/officeDocument/2006/relationships/slide" Target="slides/slide28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slideMaster" Target="slideMasters/slideMaster3.xml"/><Relationship Id="rId40" Type="http://schemas.openxmlformats.org/officeDocument/2006/relationships/slideMaster" Target="slideMasters/slideMaster6.xml"/><Relationship Id="rId45" Type="http://schemas.openxmlformats.org/officeDocument/2006/relationships/slide" Target="slides/slide5.xml"/><Relationship Id="rId53" Type="http://schemas.openxmlformats.org/officeDocument/2006/relationships/slide" Target="slides/slide13.xml"/><Relationship Id="rId58" Type="http://schemas.openxmlformats.org/officeDocument/2006/relationships/slide" Target="slides/slide18.xml"/><Relationship Id="rId66" Type="http://schemas.openxmlformats.org/officeDocument/2006/relationships/slide" Target="slides/slide26.xml"/><Relationship Id="rId74" Type="http://schemas.openxmlformats.org/officeDocument/2006/relationships/tags" Target="tags/tag1.xml"/><Relationship Id="rId5" Type="http://schemas.openxmlformats.org/officeDocument/2006/relationships/customXml" Target="../customXml/item5.xml"/><Relationship Id="rId61" Type="http://schemas.openxmlformats.org/officeDocument/2006/relationships/slide" Target="slides/slide2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slideMaster" Target="slideMasters/slideMaster1.xml"/><Relationship Id="rId43" Type="http://schemas.openxmlformats.org/officeDocument/2006/relationships/slide" Target="slides/slide3.xml"/><Relationship Id="rId48" Type="http://schemas.openxmlformats.org/officeDocument/2006/relationships/slide" Target="slides/slide8.xml"/><Relationship Id="rId56" Type="http://schemas.openxmlformats.org/officeDocument/2006/relationships/slide" Target="slides/slide16.xml"/><Relationship Id="rId64" Type="http://schemas.openxmlformats.org/officeDocument/2006/relationships/slide" Target="slides/slide24.xml"/><Relationship Id="rId69" Type="http://schemas.openxmlformats.org/officeDocument/2006/relationships/slide" Target="slides/slide29.xml"/><Relationship Id="rId77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11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slideMaster" Target="slideMasters/slideMaster4.xml"/><Relationship Id="rId46" Type="http://schemas.openxmlformats.org/officeDocument/2006/relationships/slide" Target="slides/slide6.xml"/><Relationship Id="rId59" Type="http://schemas.openxmlformats.org/officeDocument/2006/relationships/slide" Target="slides/slide19.xml"/><Relationship Id="rId67" Type="http://schemas.openxmlformats.org/officeDocument/2006/relationships/slide" Target="slides/slide27.xml"/><Relationship Id="rId20" Type="http://schemas.openxmlformats.org/officeDocument/2006/relationships/customXml" Target="../customXml/item20.xml"/><Relationship Id="rId41" Type="http://schemas.openxmlformats.org/officeDocument/2006/relationships/slide" Target="slides/slide1.xml"/><Relationship Id="rId54" Type="http://schemas.openxmlformats.org/officeDocument/2006/relationships/slide" Target="slides/slide14.xml"/><Relationship Id="rId62" Type="http://schemas.openxmlformats.org/officeDocument/2006/relationships/slide" Target="slides/slide22.xml"/><Relationship Id="rId70" Type="http://schemas.openxmlformats.org/officeDocument/2006/relationships/slide" Target="slides/slide30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Master" Target="slideMasters/slideMaster2.xml"/><Relationship Id="rId49" Type="http://schemas.openxmlformats.org/officeDocument/2006/relationships/slide" Target="slides/slide9.xml"/><Relationship Id="rId57" Type="http://schemas.openxmlformats.org/officeDocument/2006/relationships/slide" Target="slides/slide1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slide" Target="slides/slide4.xml"/><Relationship Id="rId52" Type="http://schemas.openxmlformats.org/officeDocument/2006/relationships/slide" Target="slides/slide12.xml"/><Relationship Id="rId60" Type="http://schemas.openxmlformats.org/officeDocument/2006/relationships/slide" Target="slides/slide20.xml"/><Relationship Id="rId65" Type="http://schemas.openxmlformats.org/officeDocument/2006/relationships/slide" Target="slides/slide25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Master" Target="slideMasters/slideMaster5.xml"/><Relationship Id="rId34" Type="http://schemas.openxmlformats.org/officeDocument/2006/relationships/customXml" Target="../customXml/item34.xml"/><Relationship Id="rId50" Type="http://schemas.openxmlformats.org/officeDocument/2006/relationships/slide" Target="slides/slide10.xml"/><Relationship Id="rId55" Type="http://schemas.openxmlformats.org/officeDocument/2006/relationships/slide" Target="slides/slide15.xml"/><Relationship Id="rId76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31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>
                <a:latin typeface="Arial" panose="020B0604020202020204" pitchFamily="34" charset="0"/>
              </a:rPr>
              <a:pPr/>
              <a:t>‹#›</a:t>
            </a:fld>
            <a:endParaRPr lang="da-DK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C734BB09-483B-4C4B-A5A4-C02A22055B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52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4BB09-483B-4C4B-A5A4-C02A22055B0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10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000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4BB09-483B-4C4B-A5A4-C02A22055B0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559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4BB09-483B-4C4B-A5A4-C02A22055B0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74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8931A-F814-E883-A8AC-8DF0BC70D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74698A2-E696-051C-B80D-15318A8234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1D3C559-A690-A015-AD22-DD54EB5F0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FE8587-2B86-51AD-7912-1DA497A92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4BB09-483B-4C4B-A5A4-C02A22055B0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600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4BB09-483B-4C4B-A5A4-C02A22055B0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83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4BB09-483B-4C4B-A5A4-C02A22055B0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14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4BB09-483B-4C4B-A5A4-C02A22055B0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354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0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214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8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3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rgbClr val="008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-14069"/>
            <a:ext cx="0" cy="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titeltypografien i masteren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en-GB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C22939-3009-C839-FACB-4CDC0C4C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CB93A3-14C7-B785-35EA-B0F30418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</a:t>
            </a:r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CD6EBB-EB8D-6009-F6B0-3466B34C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59309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Klik for at redigere titeltypografien i masteren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9767E3-722A-DFB5-0B87-5022D38823A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595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DC948-1FB7-C169-1839-88392174616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132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5CF336-047E-6CB2-3375-FE7876A077E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744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05C7D-C6F6-9DC0-B97C-9FB32845DC2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334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>
          <p15:clr>
            <a:srgbClr val="F26B43"/>
          </p15:clr>
        </p15:guide>
        <p15:guide id="2" pos="5247">
          <p15:clr>
            <a:srgbClr val="F26B43"/>
          </p15:clr>
        </p15:guide>
        <p15:guide id="3" pos="1117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5C4C5-A2B7-886E-F9ED-331296AB7D4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918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2660">
          <p15:clr>
            <a:srgbClr val="F26B43"/>
          </p15:clr>
        </p15:guide>
        <p15:guide id="3" pos="2335">
          <p15:clr>
            <a:srgbClr val="F26B43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add title one line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US" dirty="0"/>
              <a:t>Click to add title one line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US" dirty="0"/>
              <a:t>Click to add title one line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9F451-F498-84ED-D88B-73A6C06C8E1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936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2F790-C25A-0D01-C867-5F2069B20F6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661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919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372B9-9D79-7A2E-53C8-78AC53DAE7B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916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-3600"/>
            <a:ext cx="12193200" cy="68616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Dato</a:t>
            </a:r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Titel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347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00873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Dato</a:t>
            </a:r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Titel</a:t>
            </a:r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2805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12190413" cy="68616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dirty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Klik for at redigere i master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Klik for at redigere undertiteltypografien i masteren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Danmarks Tekniske Universitet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2" name="text" descr="{&quot;templafy&quot;:{&quot;id&quot;:&quot;8d5b95d1-8a23-4044-9620-bf5e7305a170&quot;}}" title="UserProfile.Offices.Workarea_{{DocumentLanguage}}">
            <a:extLst>
              <a:ext uri="{FF2B5EF4-FFF2-40B4-BE49-F238E27FC236}">
                <a16:creationId xmlns:a16="http://schemas.microsoft.com/office/drawing/2014/main" id="{88D4F65B-7B1E-4E1A-AD30-98C826D900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da-DK" sz="700" b="1" dirty="0">
                <a:solidFill>
                  <a:srgbClr val="FFFFFF"/>
                </a:solidFill>
                <a:latin typeface="+mn-lt"/>
              </a:rPr>
              <a:t>Danmarks Tekniske Universitet</a:t>
            </a:r>
          </a:p>
        </p:txBody>
      </p:sp>
      <p:sp>
        <p:nvSpPr>
          <p:cNvPr id="16" name="date" descr="{&quot;templafy&quot;:{&quot;id&quot;:&quot;79fbb3c3-dd89-47ef-91e9-e0bd2bb0942f&quot;}}" title="Form.Date">
            <a:extLst>
              <a:ext uri="{FF2B5EF4-FFF2-40B4-BE49-F238E27FC236}">
                <a16:creationId xmlns:a16="http://schemas.microsoft.com/office/drawing/2014/main" id="{14EC1005-E0C5-4AE7-8DFC-958CB93AC366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7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14. november 2024</a:t>
            </a:r>
          </a:p>
        </p:txBody>
      </p:sp>
      <p:sp>
        <p:nvSpPr>
          <p:cNvPr id="17" name="text" descr="{&quot;templafy&quot;:{&quot;id&quot;:&quot;5e9447ba-0dff-46ec-ac33-540c046ca40a&quot;}}" title="Form.PresentationTitle">
            <a:extLst>
              <a:ext uri="{FF2B5EF4-FFF2-40B4-BE49-F238E27FC236}">
                <a16:creationId xmlns:a16="http://schemas.microsoft.com/office/drawing/2014/main" id="{1E153215-8D65-430A-AB7B-C1174877467B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da-DK" sz="7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022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Klik for at redigere i master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Klik for at redigere undertiteltypografien i masteren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dirty="0"/>
              <a:t>Danmarks Tekniske Universitet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1324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Danmarks Tekniske Universitet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4864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Danmarks Tekniske Universitet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4406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the placeholder and </a:t>
            </a:r>
            <a:r>
              <a:rPr lang="da-DK" dirty="0" err="1"/>
              <a:t>paste</a:t>
            </a:r>
            <a:r>
              <a:rPr lang="da-DK" dirty="0"/>
              <a:t> image via </a:t>
            </a:r>
            <a:r>
              <a:rPr lang="da-DK" dirty="0" err="1"/>
              <a:t>Skyfish</a:t>
            </a:r>
            <a:r>
              <a:rPr lang="da-DK" dirty="0"/>
              <a:t> </a:t>
            </a:r>
            <a:r>
              <a:rPr lang="da-DK" dirty="0" err="1"/>
              <a:t>icon</a:t>
            </a:r>
            <a:endParaRPr lang="da-DK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the placeholder and </a:t>
            </a:r>
            <a:r>
              <a:rPr lang="da-DK" dirty="0" err="1"/>
              <a:t>paste</a:t>
            </a:r>
            <a:r>
              <a:rPr lang="da-DK" dirty="0"/>
              <a:t> image via </a:t>
            </a:r>
            <a:r>
              <a:rPr lang="da-DK" dirty="0" err="1"/>
              <a:t>Skyfish</a:t>
            </a:r>
            <a:r>
              <a:rPr lang="da-DK" dirty="0"/>
              <a:t> </a:t>
            </a:r>
            <a:r>
              <a:rPr lang="da-DK" dirty="0" err="1"/>
              <a:t>icon</a:t>
            </a:r>
            <a:endParaRPr lang="da-DK" dirty="0"/>
          </a:p>
          <a:p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Danmarks Tekniske Universitet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35140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>
          <p15:clr>
            <a:srgbClr val="F26B43"/>
          </p15:clr>
        </p15:guide>
        <p15:guide id="2" pos="5247">
          <p15:clr>
            <a:srgbClr val="F26B43"/>
          </p15:clr>
        </p15:guide>
        <p15:guide id="3" pos="1117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the placeholder and </a:t>
            </a:r>
            <a:r>
              <a:rPr lang="da-DK" dirty="0" err="1"/>
              <a:t>paste</a:t>
            </a:r>
            <a:r>
              <a:rPr lang="da-DK" dirty="0"/>
              <a:t> image via </a:t>
            </a:r>
            <a:r>
              <a:rPr lang="da-DK" dirty="0" err="1"/>
              <a:t>Skyfish</a:t>
            </a:r>
            <a:r>
              <a:rPr lang="da-DK" dirty="0"/>
              <a:t> </a:t>
            </a:r>
            <a:r>
              <a:rPr lang="da-DK" dirty="0" err="1"/>
              <a:t>icon</a:t>
            </a:r>
            <a:endParaRPr lang="da-DK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the placeholder and </a:t>
            </a:r>
            <a:r>
              <a:rPr lang="da-DK" dirty="0" err="1"/>
              <a:t>paste</a:t>
            </a:r>
            <a:r>
              <a:rPr lang="da-DK" dirty="0"/>
              <a:t> image via </a:t>
            </a:r>
            <a:r>
              <a:rPr lang="da-DK" dirty="0" err="1"/>
              <a:t>Skyfish</a:t>
            </a:r>
            <a:r>
              <a:rPr lang="da-DK" dirty="0"/>
              <a:t> </a:t>
            </a:r>
            <a:r>
              <a:rPr lang="da-DK" dirty="0" err="1"/>
              <a:t>icon</a:t>
            </a:r>
            <a:endParaRPr lang="da-DK" dirty="0"/>
          </a:p>
          <a:p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Danmarks Tekniske Universitet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433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2660">
          <p15:clr>
            <a:srgbClr val="F26B43"/>
          </p15:clr>
        </p15:guide>
        <p15:guide id="3" pos="2335">
          <p15:clr>
            <a:srgbClr val="F26B43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line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line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the placeholder and </a:t>
            </a:r>
            <a:r>
              <a:rPr lang="da-DK" dirty="0" err="1"/>
              <a:t>paste</a:t>
            </a:r>
            <a:r>
              <a:rPr lang="da-DK" dirty="0"/>
              <a:t> image via </a:t>
            </a:r>
            <a:r>
              <a:rPr lang="da-DK" dirty="0" err="1"/>
              <a:t>Skyfish</a:t>
            </a:r>
            <a:r>
              <a:rPr lang="da-DK" dirty="0"/>
              <a:t> </a:t>
            </a:r>
            <a:r>
              <a:rPr lang="da-DK" dirty="0" err="1"/>
              <a:t>icon</a:t>
            </a:r>
            <a:endParaRPr lang="da-DK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the placeholder and </a:t>
            </a:r>
            <a:r>
              <a:rPr lang="da-DK" dirty="0" err="1"/>
              <a:t>paste</a:t>
            </a:r>
            <a:r>
              <a:rPr lang="da-DK" dirty="0"/>
              <a:t> image via </a:t>
            </a:r>
            <a:r>
              <a:rPr lang="da-DK" dirty="0" err="1"/>
              <a:t>Skyfish</a:t>
            </a:r>
            <a:r>
              <a:rPr lang="da-DK" dirty="0"/>
              <a:t> </a:t>
            </a:r>
            <a:r>
              <a:rPr lang="da-DK" dirty="0" err="1"/>
              <a:t>icon</a:t>
            </a:r>
            <a:endParaRPr lang="da-DK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the placeholder and </a:t>
            </a:r>
            <a:r>
              <a:rPr lang="da-DK" dirty="0" err="1"/>
              <a:t>paste</a:t>
            </a:r>
            <a:r>
              <a:rPr lang="da-DK" dirty="0"/>
              <a:t> image via </a:t>
            </a:r>
            <a:r>
              <a:rPr lang="da-DK" dirty="0" err="1"/>
              <a:t>Skyfish</a:t>
            </a:r>
            <a:r>
              <a:rPr lang="da-DK" dirty="0"/>
              <a:t> </a:t>
            </a:r>
            <a:r>
              <a:rPr lang="da-DK" dirty="0" err="1"/>
              <a:t>icon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Danmarks Tekniske Universitet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3999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1117" userDrawn="1">
          <p15:clr>
            <a:srgbClr val="F26B43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Danmarks Tekniske Universitet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2494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Danmarks Tekniske Universitet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0913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ACA8DBE5-82F6-4B77-8AA7-15E8A6EF064C}" type="datetime1">
              <a:rPr lang="da-DK" smtClean="0"/>
              <a:t>25-04-2025</a:t>
            </a:fld>
            <a:endParaRPr lang="da-DK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Danmarks Tekniske Universitet</a:t>
            </a:r>
            <a:endParaRPr lang="da-DK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43589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4A825D4F-B546-4E53-9DA2-3C1CF9FAB4DB}" type="datetime1">
              <a:rPr lang="da-DK" smtClean="0"/>
              <a:t>25-04-2025</a:t>
            </a:fld>
            <a:endParaRPr lang="da-DK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Danmarks Tekniske Universitet</a:t>
            </a:r>
            <a:endParaRPr lang="da-DK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04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58E75EC-EF76-589D-0066-5EFD3256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63D84D-6ED3-F4CB-D6ED-4CFB218D0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</a:t>
            </a:r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B2228E-DECD-A1FF-31EB-394A35796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6704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6E83F-35F3-7C0A-C83E-AFDCA346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9C46A-00A5-B620-01F4-AB9FA3E67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12648B-3179-ABFE-F3AA-427613837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7236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00" y="1706400"/>
            <a:ext cx="9312374" cy="4545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09954EC-B8D9-8075-FC9F-D3764E46C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CFBBF02-CCAC-D246-2188-663E067F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</a:t>
            </a:r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8AD440C-0797-9C1A-F3D9-3529DA26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1195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775E03-BE23-9277-8686-60549E4E73B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781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6AB93-5959-29D5-C0C8-6B37FCF5F14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261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>
          <p15:clr>
            <a:srgbClr val="F26B43"/>
          </p15:clr>
        </p15:guide>
        <p15:guide id="2" pos="5247">
          <p15:clr>
            <a:srgbClr val="F26B43"/>
          </p15:clr>
        </p15:guide>
        <p15:guide id="3" pos="1117">
          <p15:clr>
            <a:srgbClr val="F26B43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45D79-EFF9-98D6-B066-40CEED6C2E2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87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2660">
          <p15:clr>
            <a:srgbClr val="F26B43"/>
          </p15:clr>
        </p15:guide>
        <p15:guide id="3" pos="2335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213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add title one line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/>
              <a:t>Click to add title one line</a:t>
            </a:r>
            <a:endParaRPr lang="en-GB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/>
              <a:t>Click to add title one line</a:t>
            </a:r>
            <a:endParaRPr lang="en-GB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DBA22-AE55-C68A-132F-A826D0B0C740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779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>
          <p15:clr>
            <a:srgbClr val="F26B43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A33A1D-DD6A-46E6-9477-D1471332CB1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214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183DE-20D3-DB32-ED9D-43A02E676CA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701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Dato</a:t>
            </a:r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Titel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0511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Dato</a:t>
            </a:r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Titel</a:t>
            </a:r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5869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693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42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388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67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9514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>
          <p15:clr>
            <a:srgbClr val="F26B43"/>
          </p15:clr>
        </p15:guide>
        <p15:guide id="2" pos="5247">
          <p15:clr>
            <a:srgbClr val="F26B43"/>
          </p15:clr>
        </p15:guide>
        <p15:guide id="3" pos="1117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67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 userDrawn="1">
          <p15:clr>
            <a:srgbClr val="F26B43"/>
          </p15:clr>
        </p15:guide>
        <p15:guide id="2" pos="5247" userDrawn="1">
          <p15:clr>
            <a:srgbClr val="F26B43"/>
          </p15:clr>
        </p15:guide>
        <p15:guide id="3" pos="1117" userDrawn="1">
          <p15:clr>
            <a:srgbClr val="F26B43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262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2660">
          <p15:clr>
            <a:srgbClr val="F26B43"/>
          </p15:clr>
        </p15:guide>
        <p15:guide id="3" pos="2335">
          <p15:clr>
            <a:srgbClr val="F26B43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 one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395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>
          <p15:clr>
            <a:srgbClr val="F26B43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359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1972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9299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7484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FC763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titeltypografien i masteren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Status på erhvervskandidatuddannelsen - april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654E3-8C97-7C79-5D4F-2B98E799C9E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3C5541D-8F56-4B20-99C3-8B2D5A567152}" type="datetime1">
              <a:rPr lang="da-DK" smtClean="0"/>
              <a:t>25-04-2025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6724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Klik for at redigere titeltypografien i masteren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Status på erhvervskandidatuddannelsen - april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B6288-E3A4-25D7-4A73-88CD67FC644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FA723AE-909B-42AE-922D-6359918FEC23}" type="datetime1">
              <a:rPr lang="da-DK" smtClean="0"/>
              <a:t>25-04-2025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58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Status på erhvervskandidatuddannelsen - april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F6643-3F1A-C522-8B10-AAA4126632A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9FA5C38-A210-4F11-A9AD-AF3710E6B136}" type="datetime1">
              <a:rPr lang="da-DK" smtClean="0"/>
              <a:t>25-04-2025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517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Status på erhvervskandidatuddannelsen - april 2025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06A58-3FFC-AF7F-632E-13C006F106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7CDD65D-FCD7-4437-9936-F3EF60043E96}" type="datetime1">
              <a:rPr lang="da-DK" smtClean="0"/>
              <a:t>25-04-2025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804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562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2660" userDrawn="1">
          <p15:clr>
            <a:srgbClr val="F26B43"/>
          </p15:clr>
        </p15:guide>
        <p15:guide id="3" pos="2335" userDrawn="1">
          <p15:clr>
            <a:srgbClr val="F26B43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Status på erhvervskandidatuddannelsen - april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94E2B-D4AD-C3AB-889B-17018069728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9CF812E-5CAB-4261-966B-27E6DAAE32C2}" type="datetime1">
              <a:rPr lang="da-DK" smtClean="0"/>
              <a:t>25-04-2025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2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>
          <p15:clr>
            <a:srgbClr val="F26B43"/>
          </p15:clr>
        </p15:guide>
        <p15:guide id="2" pos="5247">
          <p15:clr>
            <a:srgbClr val="F26B43"/>
          </p15:clr>
        </p15:guide>
        <p15:guide id="3" pos="1117">
          <p15:clr>
            <a:srgbClr val="F26B43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Status på erhvervskandidatuddannelsen - april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AEEAF-FCEB-199C-0717-FEF6150710A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9331C8A-2BE5-4077-96FF-66D3E2697268}" type="datetime1">
              <a:rPr lang="da-DK" smtClean="0"/>
              <a:t>25-04-2025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095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2660">
          <p15:clr>
            <a:srgbClr val="F26B43"/>
          </p15:clr>
        </p15:guide>
        <p15:guide id="3" pos="2335">
          <p15:clr>
            <a:srgbClr val="F26B43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add title one line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US" dirty="0"/>
              <a:t>Click to add title one line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US" dirty="0"/>
              <a:t>Click to add title one line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Status på erhvervskandidatuddannelsen - april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D88DD-5B30-3D5A-E7F4-7747CDBAC69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1836F94D-A000-4A91-92E9-ED86CEF60788}" type="datetime1">
              <a:rPr lang="da-DK" smtClean="0"/>
              <a:t>25-04-2025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655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>
          <p15:clr>
            <a:srgbClr val="F26B43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Status på erhvervskandidatuddannelsen - april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5A6BE9-F41E-A57E-0BF2-0A6E1F1952A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4DB3E36-7669-4573-B7BC-2DFD40ACC7AD}" type="datetime1">
              <a:rPr lang="da-DK" smtClean="0"/>
              <a:t>25-04-2025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3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Status på erhvervskandidatuddannelsen - april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4FFBD5-0449-5A5E-DE23-2C203FBBEF9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728CAC-36C3-43C6-8C13-243A62424AC2}" type="datetime1">
              <a:rPr lang="da-DK" smtClean="0"/>
              <a:t>25-04-2025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646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rgbClr val="FC763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7E7F610-06FB-4A49-80A3-3723648502D8}" type="datetime1">
              <a:rPr lang="da-DK" smtClean="0"/>
              <a:t>25-04-2025</a:t>
            </a:fld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Status på erhvervskandidatuddannelsen - april 2025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4689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C763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F418F990-623B-49AA-97D5-5C37433F6028}" type="datetime1">
              <a:rPr lang="da-DK" smtClean="0"/>
              <a:t>25-04-2025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Status på erhvervskandidatuddannelsen - april 2025</a:t>
            </a:r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FC763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FC763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273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 one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374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1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22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endParaRPr lang="en-GB" dirty="0"/>
          </a:p>
        </p:txBody>
      </p:sp>
      <p:sp>
        <p:nvSpPr>
          <p:cNvPr id="113676" name="text" descr="{&quot;templafy&quot;:{&quot;id&quot;:&quot;2fce62a0-f28a-44e1-a519-0cbe37b25f7a&quot;}}" title="UserProfile.Offices.Workarea_{{DocumentLanguage}}"/>
          <p:cNvSpPr>
            <a:spLocks noChangeArrowheads="1"/>
          </p:cNvSpPr>
          <p:nvPr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DTU</a:t>
            </a:r>
          </a:p>
        </p:txBody>
      </p:sp>
      <p:sp>
        <p:nvSpPr>
          <p:cNvPr id="5" name="date" descr="{&quot;templafy&quot;:{&quot;id&quot;:&quot;58465eeb-cfe0-4970-97ec-88179dc0a9c2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Date</a:t>
            </a:r>
          </a:p>
        </p:txBody>
      </p:sp>
      <p:sp>
        <p:nvSpPr>
          <p:cNvPr id="7" name="text" descr="{&quot;templafy&quot;:{&quot;id&quot;:&quot;5020bdfb-1912-4d6d-a5c3-71b7da283692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GB" sz="700" dirty="0">
                <a:solidFill>
                  <a:schemeClr val="bg1"/>
                </a:solidFill>
                <a:latin typeface="+mn-lt"/>
              </a:rPr>
              <a:t>Title</a:t>
            </a: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64" r:id="rId3"/>
    <p:sldLayoutId id="2147483677" r:id="rId4"/>
    <p:sldLayoutId id="2147483672" r:id="rId5"/>
    <p:sldLayoutId id="2147483673" r:id="rId6"/>
    <p:sldLayoutId id="2147483676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 userDrawn="1">
          <p15:clr>
            <a:srgbClr val="F26B43"/>
          </p15:clr>
        </p15:guide>
        <p15:guide id="4" orient="horz" pos="881" userDrawn="1">
          <p15:clr>
            <a:srgbClr val="F26B43"/>
          </p15:clr>
        </p15:guide>
        <p15:guide id="5" orient="horz" pos="1074" userDrawn="1">
          <p15:clr>
            <a:srgbClr val="F26B43"/>
          </p15:clr>
        </p15:guide>
        <p15:guide id="6" orient="horz" pos="39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00873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5590800" y="6541200"/>
            <a:ext cx="54972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spcBef>
                <a:spcPts val="0"/>
              </a:spcBef>
              <a:defRPr sz="7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/>
              <a:t>Titel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13676" name="text" descr="{&quot;templafy&quot;:{&quot;type&quot;:&quot;text&quot;,&quot;binding&quot;:&quot;UserProfile.Offices.Workarea_{{DocumentLanguage}}&quot;}}" title="UserProfile.Offices.Workarea_{{DocumentLanguage}}"/>
          <p:cNvSpPr>
            <a:spLocks noChangeArrowheads="1"/>
          </p:cNvSpPr>
          <p:nvPr userDrawn="1"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da-DK" sz="700" b="1" dirty="0">
                <a:solidFill>
                  <a:schemeClr val="bg1"/>
                </a:solidFill>
                <a:latin typeface="+mn-lt"/>
              </a:rPr>
              <a:t>Danmarks Tekniske Universitet</a:t>
            </a:r>
          </a:p>
        </p:txBody>
      </p:sp>
      <p:sp>
        <p:nvSpPr>
          <p:cNvPr id="5" name="date" descr="{&quot;templafy&quot;:{&quot;type&quot;:&quot;date&quot;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7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AE06DF-7A3D-0AB6-4D73-568C5F733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" y="6541200"/>
            <a:ext cx="1105200" cy="316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3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>
          <p15:clr>
            <a:srgbClr val="F26B43"/>
          </p15:clr>
        </p15:guide>
        <p15:guide id="4" orient="horz" pos="881">
          <p15:clr>
            <a:srgbClr val="F26B43"/>
          </p15:clr>
        </p15:guide>
        <p15:guide id="5" orient="horz" pos="1074">
          <p15:clr>
            <a:srgbClr val="F26B43"/>
          </p15:clr>
        </p15:guide>
        <p15:guide id="6" orient="horz" pos="39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r>
              <a:rPr lang="da-DK" dirty="0"/>
              <a:t>Danmarks Tekniske Universitet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13676" name="text" descr="{&quot;templafy&quot;:{&quot;id&quot;:&quot;2fce62a0-f28a-44e1-a519-0cbe37b25f7a&quot;}}" title="UserProfile.Offices.Workarea_{{DocumentLanguage}}"/>
          <p:cNvSpPr>
            <a:spLocks noChangeArrowheads="1"/>
          </p:cNvSpPr>
          <p:nvPr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da-DK" sz="700" b="1" dirty="0">
                <a:solidFill>
                  <a:schemeClr val="bg1"/>
                </a:solidFill>
                <a:latin typeface="+mn-lt"/>
              </a:rPr>
              <a:t>Danmarks Tekniske Universitet</a:t>
            </a:r>
          </a:p>
        </p:txBody>
      </p:sp>
      <p:sp>
        <p:nvSpPr>
          <p:cNvPr id="5" name="date" descr="{&quot;templafy&quot;:{&quot;id&quot;:&quot;58465eeb-cfe0-4970-97ec-88179dc0a9c2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23. januar 2019</a:t>
            </a:r>
          </a:p>
        </p:txBody>
      </p:sp>
      <p:sp>
        <p:nvSpPr>
          <p:cNvPr id="7" name="text" descr="{&quot;templafy&quot;:{&quot;id&quot;:&quot;5020bdfb-1912-4d6d-a5c3-71b7da283692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da-DK" sz="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213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>
          <p15:clr>
            <a:srgbClr val="F26B43"/>
          </p15:clr>
        </p15:guide>
        <p15:guide id="4" orient="horz" pos="881">
          <p15:clr>
            <a:srgbClr val="F26B43"/>
          </p15:clr>
        </p15:guide>
        <p15:guide id="5" orient="horz" pos="1074">
          <p15:clr>
            <a:srgbClr val="F26B43"/>
          </p15:clr>
        </p15:guide>
        <p15:guide id="6" orient="horz" pos="39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5590800" y="6541200"/>
            <a:ext cx="54972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spcBef>
                <a:spcPts val="0"/>
              </a:spcBef>
              <a:defRPr sz="7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/>
              <a:t>Titel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3676" name="text" descr="{&quot;templafy&quot;:{&quot;type&quot;:&quot;text&quot;,&quot;binding&quot;:&quot;UserProfile.Offices.Workarea_{{DocumentLanguage}}&quot;}}" title="UserProfile.Offices.Workarea_{{DocumentLanguage}}"/>
          <p:cNvSpPr>
            <a:spLocks noChangeArrowheads="1"/>
          </p:cNvSpPr>
          <p:nvPr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700" b="1" dirty="0">
                <a:solidFill>
                  <a:schemeClr val="bg1"/>
                </a:solidFill>
                <a:latin typeface="+mn-lt"/>
              </a:rPr>
              <a:t>Danmarks Tekniske Universitet</a:t>
            </a:r>
          </a:p>
        </p:txBody>
      </p:sp>
      <p:sp>
        <p:nvSpPr>
          <p:cNvPr id="5" name="date" descr="{&quot;templafy&quot;:{&quot;type&quot;:&quot;date&quot;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7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-80" charset="-128"/>
            </a:endParaRPr>
          </a:p>
        </p:txBody>
      </p:sp>
      <p:sp>
        <p:nvSpPr>
          <p:cNvPr id="7" name="text" descr="{&quot;templafy&quot;:{&quot;binding&quot;:&quot;Form.PresentationTitle&quot;,&quot;type&quot;:&quot;text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da-DK" sz="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14E9AE0-170F-0C2B-DFF5-DC7F65F4B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" y="6541200"/>
            <a:ext cx="1105200" cy="316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/>
              <a:t>Dato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38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>
          <p15:clr>
            <a:srgbClr val="F26B43"/>
          </p15:clr>
        </p15:guide>
        <p15:guide id="4" orient="horz" pos="881">
          <p15:clr>
            <a:srgbClr val="F26B43"/>
          </p15:clr>
        </p15:guide>
        <p15:guide id="5" orient="horz" pos="1074">
          <p15:clr>
            <a:srgbClr val="F26B43"/>
          </p15:clr>
        </p15:guide>
        <p15:guide id="6" orient="horz" pos="393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3676" name="text" descr="{&quot;templafy&quot;:{&quot;id&quot;:&quot;2fce62a0-f28a-44e1-a519-0cbe37b25f7a&quot;}}" title="UserProfile.Offices.Workarea_{{DocumentLanguage}}"/>
          <p:cNvSpPr>
            <a:spLocks noChangeArrowheads="1"/>
          </p:cNvSpPr>
          <p:nvPr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DTU</a:t>
            </a:r>
          </a:p>
        </p:txBody>
      </p:sp>
      <p:sp>
        <p:nvSpPr>
          <p:cNvPr id="5" name="date" descr="{&quot;templafy&quot;:{&quot;id&quot;:&quot;58465eeb-cfe0-4970-97ec-88179dc0a9c2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Date</a:t>
            </a:r>
          </a:p>
        </p:txBody>
      </p:sp>
      <p:sp>
        <p:nvSpPr>
          <p:cNvPr id="7" name="text" descr="{&quot;templafy&quot;:{&quot;id&quot;:&quot;5020bdfb-1912-4d6d-a5c3-71b7da283692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GB" sz="700" dirty="0">
                <a:solidFill>
                  <a:schemeClr val="bg1"/>
                </a:solidFill>
                <a:latin typeface="+mn-lt"/>
              </a:rPr>
              <a:t>Title</a:t>
            </a: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18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>
          <p15:clr>
            <a:srgbClr val="F26B43"/>
          </p15:clr>
        </p15:guide>
        <p15:guide id="4" orient="horz" pos="881">
          <p15:clr>
            <a:srgbClr val="F26B43"/>
          </p15:clr>
        </p15:guide>
        <p15:guide id="5" orient="horz" pos="1074">
          <p15:clr>
            <a:srgbClr val="F26B43"/>
          </p15:clr>
        </p15:guide>
        <p15:guide id="6" orient="horz" pos="393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C763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FC763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5590800" y="6541200"/>
            <a:ext cx="54972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spcBef>
                <a:spcPts val="0"/>
              </a:spcBef>
              <a:defRPr sz="7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/>
              <a:t>Status på erhvervskandidatuddannelsen - april 2025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j-lt"/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113676" name="text" descr="{&quot;templafy&quot;:{&quot;type&quot;:&quot;text&quot;,&quot;binding&quot;:&quot;UserProfile.Offices.Workarea_{{DocumentLanguage}}&quot;}}" title="UserProfile.Offices.Workarea_{{DocumentLanguage}}"/>
          <p:cNvSpPr>
            <a:spLocks noChangeArrowheads="1"/>
          </p:cNvSpPr>
          <p:nvPr userDrawn="1"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da-DK" sz="700" b="1" kern="1200" dirty="0">
                <a:solidFill>
                  <a:srgbClr val="FFFFFF"/>
                </a:solidFill>
                <a:effectLst/>
                <a:latin typeface="+mj-lt"/>
                <a:ea typeface="ＭＳ Ｐゴシック" panose="020B0600070205080204" pitchFamily="34" charset="-128"/>
                <a:cs typeface="+mn-cs"/>
              </a:rPr>
              <a:t>Danmarks Tekniske Universitet</a:t>
            </a:r>
            <a:endParaRPr lang="da-DK" sz="7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date" descr="{&quot;templafy&quot;:{&quot;type&quot;:&quot;date&quot;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7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FC763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7BF58D-5873-05BF-C94A-0EFD3E1BF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" y="6541200"/>
            <a:ext cx="1105200" cy="316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1">
                <a:solidFill>
                  <a:schemeClr val="bg1"/>
                </a:solidFill>
                <a:latin typeface="+mj-lt"/>
              </a:defRPr>
            </a:lvl1pPr>
          </a:lstStyle>
          <a:p>
            <a:fld id="{6C0CA546-D502-44A7-AFF0-59A4F1E595FF}" type="datetime1">
              <a:rPr lang="da-DK" smtClean="0"/>
              <a:t>25-04-2025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686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>
          <p15:clr>
            <a:srgbClr val="F26B43"/>
          </p15:clr>
        </p15:guide>
        <p15:guide id="4" orient="horz" pos="881">
          <p15:clr>
            <a:srgbClr val="F26B43"/>
          </p15:clr>
        </p15:guide>
        <p15:guide id="5" orient="horz" pos="1074">
          <p15:clr>
            <a:srgbClr val="F26B43"/>
          </p15:clr>
        </p15:guide>
        <p15:guide id="6" orient="horz" pos="3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5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customXml" Target="../../customXml/item28.xml"/><Relationship Id="rId1" Type="http://schemas.openxmlformats.org/officeDocument/2006/relationships/customXml" Target="../../customXml/item27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customXml" Target="../../customXml/item30.xml"/><Relationship Id="rId1" Type="http://schemas.openxmlformats.org/officeDocument/2006/relationships/customXml" Target="../../customXml/item29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customXml" Target="../../customXml/item32.xml"/><Relationship Id="rId1" Type="http://schemas.openxmlformats.org/officeDocument/2006/relationships/customXml" Target="../../customXml/item31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customXml" Target="../../customXml/item34.xml"/><Relationship Id="rId1" Type="http://schemas.openxmlformats.org/officeDocument/2006/relationships/customXml" Target="../../customXml/item33.xml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22.xml"/><Relationship Id="rId1" Type="http://schemas.openxmlformats.org/officeDocument/2006/relationships/customXml" Target="../../customXml/item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customXml" Target="../../customXml/item21.xml"/><Relationship Id="rId1" Type="http://schemas.openxmlformats.org/officeDocument/2006/relationships/customXml" Target="../../customXml/item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13EF6E-BC23-40A0-80D4-1EBE64DC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</a:t>
            </a:fld>
            <a:endParaRPr lang="en-GB" dirty="0"/>
          </a:p>
        </p:txBody>
      </p:sp>
    </p:spTree>
    <p:custDataLst>
      <p:custData r:id="rId1"/>
      <p:custData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A606-9853-F2A6-37B2-0D687386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Ambition 3: DTU som det mest agile universitet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7AA59-E02E-2992-7582-1478598FB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800" b="0" i="0" dirty="0">
                <a:effectLst/>
                <a:latin typeface="+mj-lt"/>
              </a:rPr>
              <a:t>DTU’s strukturelle rammer og </a:t>
            </a:r>
            <a:r>
              <a:rPr lang="da-DK" sz="1800" b="0" i="0" dirty="0" err="1">
                <a:effectLst/>
                <a:latin typeface="+mj-lt"/>
              </a:rPr>
              <a:t>governance</a:t>
            </a:r>
            <a:r>
              <a:rPr lang="da-DK" sz="1800" b="0" i="0" dirty="0">
                <a:effectLst/>
                <a:latin typeface="+mj-lt"/>
              </a:rPr>
              <a:t>-model skal være agil, så universitetet hurtigt kan omstille sig til fremtidens trends og udfordringer </a:t>
            </a:r>
          </a:p>
          <a:p>
            <a:r>
              <a:rPr lang="da-DK" sz="1800" b="0" i="0" dirty="0">
                <a:effectLst/>
                <a:latin typeface="+mj-lt"/>
              </a:rPr>
              <a:t>DTU skal være tilpasningsdygtig og omstillingsparat</a:t>
            </a:r>
            <a:endParaRPr lang="da-DK" dirty="0">
              <a:latin typeface="+mj-lt"/>
            </a:endParaRPr>
          </a:p>
          <a:p>
            <a:r>
              <a:rPr lang="da-DK" sz="1800" b="0" i="0" dirty="0">
                <a:effectLst/>
                <a:latin typeface="+mj-lt"/>
              </a:rPr>
              <a:t>DTU’s leverancemodel skal vedvarende tilpasses (måden/metoden til at fx uddanne kandidater, bedrive forskning, udvikle startups, etc</a:t>
            </a:r>
            <a:r>
              <a:rPr lang="da-DK" dirty="0">
                <a:latin typeface="+mj-lt"/>
              </a:rPr>
              <a:t>.</a:t>
            </a:r>
            <a:r>
              <a:rPr lang="da-DK" sz="1800" b="0" i="0" dirty="0">
                <a:effectLst/>
                <a:latin typeface="+mj-lt"/>
              </a:rPr>
              <a:t>) for at kunne videreudvikle universitetet</a:t>
            </a:r>
          </a:p>
          <a:p>
            <a:r>
              <a:rPr lang="da-DK" sz="1800" b="0" i="0" dirty="0">
                <a:effectLst/>
                <a:latin typeface="+mj-lt"/>
              </a:rPr>
              <a:t>DTU skal </a:t>
            </a:r>
            <a:r>
              <a:rPr lang="da-DK" dirty="0">
                <a:latin typeface="+mj-lt"/>
              </a:rPr>
              <a:t>evne at </a:t>
            </a:r>
            <a:r>
              <a:rPr lang="da-DK" sz="1800" b="0" i="0" dirty="0">
                <a:effectLst/>
                <a:latin typeface="+mj-lt"/>
              </a:rPr>
              <a:t>tilpasse sig aftagerbehov</a:t>
            </a:r>
          </a:p>
          <a:p>
            <a:r>
              <a:rPr lang="da-DK" sz="1800" b="0" i="0" dirty="0">
                <a:effectLst/>
                <a:latin typeface="+mj-lt"/>
              </a:rPr>
              <a:t>DTU skal kontinuerligt og hurtigt kunne identificere og omstille sig til nye forsknings- og uddannelsesområder</a:t>
            </a:r>
          </a:p>
          <a:p>
            <a:r>
              <a:rPr lang="da-DK" dirty="0">
                <a:latin typeface="+mj-lt"/>
              </a:rPr>
              <a:t>DTU skal have modet til at foretage strategiske til- og fravalg</a:t>
            </a:r>
            <a:endParaRPr lang="da-DK" sz="1800" b="0" i="0" dirty="0">
              <a:effectLst/>
              <a:latin typeface="+mj-lt"/>
            </a:endParaRPr>
          </a:p>
          <a:p>
            <a:endParaRPr lang="da-DK" sz="1800" b="0" i="0" dirty="0">
              <a:effectLst/>
              <a:latin typeface="+mj-lt"/>
            </a:endParaRP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E188D-237D-4843-C934-9ECA469B16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07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F12D-2978-9A01-E493-4620B44DA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Ambition 4: DTU som fyrtårn indenfor teknisk forskning og uddannelse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EF61B-A86A-5718-4D47-4ADA3880D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800" dirty="0"/>
              <a:t>DTU’s placering som nr. 1 på </a:t>
            </a:r>
            <a:r>
              <a:rPr lang="da-DK" sz="1800" dirty="0" err="1"/>
              <a:t>EngiRank</a:t>
            </a:r>
            <a:r>
              <a:rPr lang="da-DK" sz="1800" dirty="0"/>
              <a:t> er et afsæt for et stærkere universitet/brand</a:t>
            </a:r>
          </a:p>
          <a:p>
            <a:r>
              <a:rPr lang="da-DK" sz="1800" dirty="0"/>
              <a:t>Excellence som DTU’s ståsted for mere</a:t>
            </a:r>
          </a:p>
          <a:p>
            <a:r>
              <a:rPr lang="da-DK" sz="1800" dirty="0"/>
              <a:t>DTU skal være et attraktivt teknisk eliteuniversitet</a:t>
            </a:r>
          </a:p>
          <a:p>
            <a:r>
              <a:rPr lang="da-DK" dirty="0"/>
              <a:t>DTU skal fremhæve det unikke og differentierende styrkeområder</a:t>
            </a:r>
          </a:p>
          <a:p>
            <a:r>
              <a:rPr lang="da-DK" dirty="0"/>
              <a:t>DTU skal sikre balancen mellem den brede uddannelsesopgave og den excellente forskning</a:t>
            </a:r>
          </a:p>
          <a:p>
            <a:r>
              <a:rPr lang="da-DK" sz="1800" dirty="0">
                <a:latin typeface="+mn-lt"/>
              </a:rPr>
              <a:t>DTU skal udfordre, hvordan man måler excellence</a:t>
            </a:r>
          </a:p>
          <a:p>
            <a:r>
              <a:rPr lang="da-DK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DTU skal uddanne ingeniører og forskere, der kan finde unikke løsninger på globale udfordringer</a:t>
            </a:r>
          </a:p>
          <a:p>
            <a:r>
              <a:rPr lang="da-DK" sz="1800" dirty="0">
                <a:solidFill>
                  <a:srgbClr val="000000"/>
                </a:solidFill>
                <a:latin typeface="Arial" panose="020B0604020202020204" pitchFamily="34" charset="0"/>
              </a:rPr>
              <a:t>DTU skal genfinde de klassiske akademiske dyder som fordybelse og eftertænksomhed og derigennem skabe den bedste arbejdsplads med de dygtigste tekniske hjerner</a:t>
            </a:r>
            <a:endParaRPr lang="da-DK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1800" dirty="0">
                <a:solidFill>
                  <a:srgbClr val="000000"/>
                </a:solidFill>
                <a:latin typeface="Arial" panose="020B0604020202020204" pitchFamily="34" charset="0"/>
              </a:rPr>
              <a:t>DTU skal dyrke mere tværfaglighed</a:t>
            </a:r>
          </a:p>
          <a:p>
            <a:r>
              <a:rPr lang="da-DK" dirty="0">
                <a:solidFill>
                  <a:srgbClr val="000000"/>
                </a:solidFill>
                <a:latin typeface="Arial" panose="020B0604020202020204" pitchFamily="34" charset="0"/>
              </a:rPr>
              <a:t>DTU skal stå på og fortsat omfavne det polytekniske</a:t>
            </a:r>
            <a:endParaRPr lang="da-DK" dirty="0"/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76AC8-2B0B-D8C0-8D39-201A29FCD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908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F084D-70C0-6766-7C87-E27842301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700" dirty="0"/>
              <a:t>Ambition 5: DTU som central aktør i Europa – en garant for det </a:t>
            </a:r>
            <a:r>
              <a:rPr lang="da-DK" sz="2700" dirty="0" err="1"/>
              <a:t>vidensbaserede</a:t>
            </a:r>
            <a:r>
              <a:rPr lang="da-DK" sz="2700" dirty="0"/>
              <a:t> og demokratiske samfund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E195B-304C-32B9-949E-C902CA53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DTU skal tænke og agere europæisk</a:t>
            </a:r>
          </a:p>
          <a:p>
            <a:r>
              <a:rPr lang="da-DK" dirty="0"/>
              <a:t>DTU skal være en stærk stemme og aktør i Europa</a:t>
            </a:r>
          </a:p>
          <a:p>
            <a:r>
              <a:rPr lang="da-DK" dirty="0"/>
              <a:t>DTU skal bidrage til et stærkere og mere konkurrencedygtigt Europa</a:t>
            </a:r>
          </a:p>
          <a:p>
            <a:r>
              <a:rPr lang="da-DK" dirty="0"/>
              <a:t>DTU skal opdyrke nye europæiske partnerskaber (virksomheder, fonde, mv.)</a:t>
            </a:r>
          </a:p>
          <a:p>
            <a:r>
              <a:rPr lang="da-DK" dirty="0"/>
              <a:t>DTU skal være garant for den </a:t>
            </a:r>
            <a:r>
              <a:rPr lang="da-DK" dirty="0" err="1"/>
              <a:t>vidensbaserede</a:t>
            </a:r>
            <a:r>
              <a:rPr lang="da-DK" dirty="0"/>
              <a:t> og demokratiske samfundsudvikling</a:t>
            </a:r>
          </a:p>
          <a:p>
            <a:r>
              <a:rPr lang="da-DK" sz="1800" dirty="0"/>
              <a:t>DTU skal arbejde for en demokratisering af teknologi</a:t>
            </a:r>
          </a:p>
          <a:p>
            <a:r>
              <a:rPr lang="da-DK" sz="1800" dirty="0"/>
              <a:t>DTU skal være mere synlig i det offentlige rum og bidrage til at kvalificere den offentlige debat med en uvildig og vidende stemme</a:t>
            </a:r>
          </a:p>
          <a:p>
            <a:r>
              <a:rPr lang="da-DK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DTU skal udnytte de digitale teknologier på en etisk ansvarlig måde med respekt for mennesker og ressourcer.</a:t>
            </a:r>
          </a:p>
          <a:p>
            <a:r>
              <a:rPr lang="da-DK" sz="1800" dirty="0">
                <a:solidFill>
                  <a:srgbClr val="000000"/>
                </a:solidFill>
                <a:latin typeface="Arial" panose="020B0604020202020204" pitchFamily="34" charset="0"/>
              </a:rPr>
              <a:t>DTU kan tage en ledende rolle inden for etisk digitalisering og kunstig intelligens</a:t>
            </a:r>
          </a:p>
          <a:p>
            <a:r>
              <a:rPr lang="da-DK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DTU bør kæmpe for en åben tilgang til teknologiudvikling - både i Europa og globalt – og dermed sikre fremskridt, lighed og tilgængelighed af ​​viden.</a:t>
            </a:r>
          </a:p>
          <a:p>
            <a:endParaRPr lang="da-DK" sz="1800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F0004-0BD4-9F7A-0AF7-B5A860FDE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48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331F-3622-45B4-9C7E-24B2DA17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Ambition 6: DTU som mødested for en sundere planet og et mere sikkert samfund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0EC90-81E8-8977-081E-745CE67FA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800" dirty="0"/>
              <a:t>Europæisk kraftcenter for bæredygtighed til gavn for planeten</a:t>
            </a:r>
          </a:p>
          <a:p>
            <a:r>
              <a:rPr lang="da-DK" dirty="0"/>
              <a:t>DTU bidrager til transformation af samfundet gennem bæredygtig teknologi</a:t>
            </a:r>
          </a:p>
          <a:p>
            <a:r>
              <a:rPr lang="da-DK" sz="1800" dirty="0"/>
              <a:t>DTU skal </a:t>
            </a:r>
            <a:r>
              <a:rPr lang="da-DK" dirty="0"/>
              <a:t>arbejde for at a</a:t>
            </a:r>
            <a:r>
              <a:rPr lang="da-DK" sz="1800" dirty="0"/>
              <a:t>bsolut bæredygtig er reflekteret i nye teknologier</a:t>
            </a:r>
          </a:p>
          <a:p>
            <a:r>
              <a:rPr lang="da-DK" sz="1800" dirty="0"/>
              <a:t>DTU skal styrke samfundets modstandskraft ved at prioritere forskning i kritiske teknologier</a:t>
            </a:r>
          </a:p>
          <a:p>
            <a:r>
              <a:rPr lang="da-DK" sz="1800" dirty="0"/>
              <a:t>DTU skal sikre </a:t>
            </a:r>
            <a:r>
              <a:rPr lang="da-DK" sz="1800" dirty="0" err="1"/>
              <a:t>impact</a:t>
            </a:r>
            <a:r>
              <a:rPr lang="da-DK" sz="1800" dirty="0"/>
              <a:t> gennem samarbejder</a:t>
            </a:r>
          </a:p>
          <a:p>
            <a:r>
              <a:rPr lang="da-DK" sz="1800" dirty="0"/>
              <a:t>DTU skal adressere sårbarhed i infrastrukturer, behovet for pålidelige energisystemer, behovet for </a:t>
            </a:r>
            <a:r>
              <a:rPr lang="da-DK" sz="1800" dirty="0" err="1"/>
              <a:t>resilient</a:t>
            </a:r>
            <a:r>
              <a:rPr lang="da-DK" sz="1800" dirty="0"/>
              <a:t> infrastruktur, adgang til ren luft og vand, samt bæredygtige fødevarekæder for at sikre fødevaresikkerhed</a:t>
            </a:r>
          </a:p>
          <a:p>
            <a:r>
              <a:rPr lang="da-DK" sz="1800" dirty="0"/>
              <a:t>DTU skal sammen med relevante partnere udvikle nye teknologier til at sikre dansk og europæisk sikkerhed og forsvar </a:t>
            </a:r>
            <a:r>
              <a:rPr lang="da-DK" sz="1800" dirty="0">
                <a:sym typeface="Wingdings" panose="05000000000000000000" pitchFamily="2" charset="2"/>
              </a:rPr>
              <a:t> fokus på ”</a:t>
            </a:r>
            <a:r>
              <a:rPr lang="da-DK" sz="1800" dirty="0" err="1">
                <a:sym typeface="Wingdings" panose="05000000000000000000" pitchFamily="2" charset="2"/>
              </a:rPr>
              <a:t>dual</a:t>
            </a:r>
            <a:r>
              <a:rPr lang="da-DK" sz="1800" dirty="0">
                <a:sym typeface="Wingdings" panose="05000000000000000000" pitchFamily="2" charset="2"/>
              </a:rPr>
              <a:t> </a:t>
            </a:r>
            <a:r>
              <a:rPr lang="da-DK" sz="1800" dirty="0" err="1">
                <a:sym typeface="Wingdings" panose="05000000000000000000" pitchFamily="2" charset="2"/>
              </a:rPr>
              <a:t>use</a:t>
            </a:r>
            <a:r>
              <a:rPr lang="da-DK" sz="1800" dirty="0">
                <a:sym typeface="Wingdings" panose="05000000000000000000" pitchFamily="2" charset="2"/>
              </a:rPr>
              <a:t>”</a:t>
            </a:r>
          </a:p>
          <a:p>
            <a:r>
              <a:rPr lang="da-DK" sz="1800" dirty="0"/>
              <a:t>DTU skal tilpasse eksisterende og udvikle nye teknologibaserede systemer (produkter, teknologier, tjenester mv.) for at opbygge modstandsdygtige samfund og sikre forbedret livskvalitet, der opfylder globale menneskelige behov - nu og i fremtiden. Dette bør ske uden at gå på kompromis med miljøet, klimaet og de planetære grænser eller økosystemernes bæreevne.</a:t>
            </a:r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AB20A-1EFC-DF58-B33F-C87FCB033E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845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94BEA9-156C-DA25-71D9-AEDB96DC7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6762" y="749600"/>
            <a:ext cx="5567958" cy="4248472"/>
          </a:xfrm>
        </p:spPr>
        <p:txBody>
          <a:bodyPr/>
          <a:lstStyle/>
          <a:p>
            <a:pPr marL="0" indent="0">
              <a:buNone/>
            </a:pPr>
            <a:endParaRPr lang="da-DK" sz="1600" dirty="0"/>
          </a:p>
          <a:p>
            <a:pPr marL="342900" indent="-342900">
              <a:buFont typeface="+mj-lt"/>
              <a:buAutoNum type="arabicPeriod"/>
            </a:pPr>
            <a:r>
              <a:rPr lang="da-DK" sz="1600" dirty="0"/>
              <a:t>Hvis DTU skal realisere de 6 strategiske ambitioner, hvad vil de 1-3 </a:t>
            </a:r>
            <a:r>
              <a:rPr lang="da-DK" sz="1600" b="1" dirty="0"/>
              <a:t>væsentligste udfordringer</a:t>
            </a:r>
            <a:r>
              <a:rPr lang="da-DK" sz="1600" dirty="0"/>
              <a:t> være for DTU?</a:t>
            </a:r>
          </a:p>
          <a:p>
            <a:pPr marL="342900" indent="-342900">
              <a:buFont typeface="+mj-lt"/>
              <a:buAutoNum type="arabicPeriod"/>
            </a:pPr>
            <a:endParaRPr lang="da-DK" sz="1600" dirty="0"/>
          </a:p>
          <a:p>
            <a:pPr marL="342900" indent="-342900">
              <a:buFont typeface="+mj-lt"/>
              <a:buAutoNum type="arabicPeriod"/>
            </a:pPr>
            <a:r>
              <a:rPr lang="da-DK" sz="1600" dirty="0"/>
              <a:t>Hvis DTU lykkes med at realisere de 6 strategiske ambitioner, hvad kan universitetet bruge det til, og hvilke </a:t>
            </a:r>
            <a:r>
              <a:rPr lang="da-DK" sz="1600" b="1" dirty="0"/>
              <a:t>muligheder giver det DTU?</a:t>
            </a:r>
            <a:r>
              <a:rPr lang="da-DK" sz="1600" dirty="0"/>
              <a:t> </a:t>
            </a:r>
            <a:br>
              <a:rPr lang="da-DK" sz="1600" dirty="0"/>
            </a:br>
            <a:r>
              <a:rPr lang="da-DK" sz="1600" dirty="0"/>
              <a:t> </a:t>
            </a:r>
          </a:p>
          <a:p>
            <a:pPr marL="0" indent="0">
              <a:buNone/>
            </a:pPr>
            <a:r>
              <a:rPr lang="da-DK" sz="1600" u="sng" dirty="0"/>
              <a:t>CUU &amp; DUU må i særdeleshed gerne drøfte de 6 strategiske ambitioner i forhold til nedenstående</a:t>
            </a:r>
          </a:p>
          <a:p>
            <a:pPr marL="0" indent="0">
              <a:buNone/>
            </a:pPr>
            <a:endParaRPr lang="da-DK" sz="1600" dirty="0"/>
          </a:p>
          <a:p>
            <a:pPr marL="342900" indent="-342900">
              <a:buFont typeface="+mj-lt"/>
              <a:buAutoNum type="arabicPeriod"/>
            </a:pPr>
            <a:r>
              <a:rPr lang="da-DK" sz="1600" dirty="0"/>
              <a:t>Hvordan får DTU skabt et campus-, studie- og læringsmiljø i absolut verdensklasse? </a:t>
            </a:r>
            <a:br>
              <a:rPr lang="da-DK" sz="1600" dirty="0"/>
            </a:br>
            <a:endParaRPr lang="da-DK" sz="1600" dirty="0"/>
          </a:p>
          <a:p>
            <a:pPr marL="342900" indent="-342900">
              <a:buFont typeface="+mj-lt"/>
              <a:buAutoNum type="arabicPeriod"/>
            </a:pPr>
            <a:r>
              <a:rPr lang="da-DK" sz="1600" dirty="0"/>
              <a:t>Hvilken betydning spiller campus-, studie- og læringsmiljø for tiltrækning og fastholdelse af talent? </a:t>
            </a:r>
            <a:br>
              <a:rPr lang="da-DK" sz="1600" dirty="0"/>
            </a:br>
            <a:endParaRPr lang="da-DK" sz="1600" dirty="0"/>
          </a:p>
          <a:p>
            <a:pPr marL="342900" indent="-342900">
              <a:buFont typeface="+mj-lt"/>
              <a:buAutoNum type="arabicPeriod"/>
            </a:pPr>
            <a:r>
              <a:rPr lang="da-DK" sz="1600" dirty="0"/>
              <a:t>Hvilken betydning spiller diversitet, herunder ligestilling, for DTU’s udvikling?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F6189-BD00-2E86-614D-B7188E7461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AE603D7-DCDF-FB3A-F27D-9D250A274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02" y="332656"/>
            <a:ext cx="9312374" cy="634139"/>
          </a:xfrm>
        </p:spPr>
        <p:txBody>
          <a:bodyPr/>
          <a:lstStyle/>
          <a:p>
            <a:br>
              <a:rPr lang="da-DK" dirty="0"/>
            </a:br>
            <a:br>
              <a:rPr lang="da-DK" dirty="0"/>
            </a:br>
            <a:r>
              <a:rPr lang="da-DK" dirty="0"/>
              <a:t>Drøftelse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593BAD-3325-363D-55EE-C4F88362FCBE}"/>
              </a:ext>
            </a:extLst>
          </p:cNvPr>
          <p:cNvSpPr/>
          <p:nvPr/>
        </p:nvSpPr>
        <p:spPr bwMode="auto">
          <a:xfrm>
            <a:off x="1125693" y="1463299"/>
            <a:ext cx="3744416" cy="304582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Grupper af 3 personer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60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(ISN, studieleder og studerende)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 </a:t>
            </a:r>
          </a:p>
          <a:p>
            <a:pPr marL="342900" marR="0" indent="-342900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lang="da-DK" dirty="0">
                <a:solidFill>
                  <a:srgbClr val="FFFFFF"/>
                </a:solidFill>
                <a:latin typeface="+mn-lt"/>
              </a:rPr>
              <a:t>Diskuter ambitionerne i gruppen</a:t>
            </a:r>
          </a:p>
          <a:p>
            <a:pPr marL="342900" marR="0" indent="-342900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endParaRPr lang="da-DK" dirty="0">
              <a:solidFill>
                <a:srgbClr val="FFFFFF"/>
              </a:solidFill>
              <a:latin typeface="+mn-lt"/>
            </a:endParaRPr>
          </a:p>
          <a:p>
            <a:pPr marL="342900" marR="0" indent="-342900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kumimoji="0" lang="da-DK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Opsamling i plenum</a:t>
            </a:r>
          </a:p>
        </p:txBody>
      </p:sp>
    </p:spTree>
    <p:extLst>
      <p:ext uri="{BB962C8B-B14F-4D97-AF65-F5344CB8AC3E}">
        <p14:creationId xmlns:p14="http://schemas.microsoft.com/office/powerpoint/2010/main" val="43322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491EF-3152-1B2F-8D16-A5893B9E7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B66705-86BD-E705-711B-6988EFD0D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858" y="3545117"/>
            <a:ext cx="11461971" cy="2706458"/>
          </a:xfrm>
        </p:spPr>
        <p:txBody>
          <a:bodyPr/>
          <a:lstStyle/>
          <a:p>
            <a:r>
              <a:rPr lang="en-GB" dirty="0" err="1"/>
              <a:t>Erhvervskandidat</a:t>
            </a:r>
            <a:r>
              <a:rPr lang="en-GB" dirty="0"/>
              <a:t>-</a:t>
            </a:r>
            <a:br>
              <a:rPr lang="en-GB" dirty="0"/>
            </a:br>
            <a:r>
              <a:rPr lang="en-GB" dirty="0" err="1"/>
              <a:t>uddannelsen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B9165F-E423-E5FB-318B-278BECF4C9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DUU og CUU 25. </a:t>
            </a:r>
            <a:r>
              <a:rPr lang="en-GB" dirty="0" err="1"/>
              <a:t>april</a:t>
            </a:r>
            <a:r>
              <a:rPr lang="en-GB" dirty="0"/>
              <a:t>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E002BD-EC96-9B98-149A-4B0E0F55035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64877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33630-C5CC-16E0-9810-D4151332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da-DK" dirty="0"/>
              <a:t>DTU’s bundne opgave</a:t>
            </a:r>
          </a:p>
        </p:txBody>
      </p:sp>
      <p:pic>
        <p:nvPicPr>
          <p:cNvPr id="9" name="Billede 8" descr="Et billede, der indeholder tekst, skærmbillede, nummer/tal, Font/skrifttype&#10;&#10;Automatisk genereret beskrivelse">
            <a:extLst>
              <a:ext uri="{FF2B5EF4-FFF2-40B4-BE49-F238E27FC236}">
                <a16:creationId xmlns:a16="http://schemas.microsoft.com/office/drawing/2014/main" id="{1BD43539-6DA8-E420-212D-CC3537B30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00" y="2987509"/>
            <a:ext cx="4410177" cy="1984579"/>
          </a:xfrm>
          <a:prstGeom prst="rect">
            <a:avLst/>
          </a:prstGeom>
          <a:noFill/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6EF20CF-65A5-E5AA-D344-70BCF8BAA0D6}"/>
              </a:ext>
            </a:extLst>
          </p:cNvPr>
          <p:cNvSpPr txBox="1"/>
          <p:nvPr/>
        </p:nvSpPr>
        <p:spPr bwMode="auto">
          <a:xfrm>
            <a:off x="6678001" y="1706399"/>
            <a:ext cx="4409100" cy="4546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198000" marR="0" lvl="0" indent="-198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DTU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skal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omlægge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15%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af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optaget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på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kandidatuddannelserne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til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erhvervskandidatsuddannelser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</a:b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Det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svarer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til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, at DTU i 2032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skal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optage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368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studerende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på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erhvervskandidatuddannelse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og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kun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må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optage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2.017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studerende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på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ordinære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uddannelser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.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(DTU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optog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2.736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kandidatstuderende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i 2024)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</a:b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  <a:p>
            <a:pPr marL="198000" marR="0" lvl="0" indent="-198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Ambitionen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er,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halvdelen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af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de nye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erhvervskandidat-uddannelsespladser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skal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besættes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med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internationale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studerende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6F76F19-7398-6836-90C0-B44E520DE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90800" y="6541200"/>
            <a:ext cx="5497200" cy="316800"/>
          </a:xfrm>
        </p:spPr>
        <p:txBody>
          <a:bodyPr vert="horz" lIns="0" tIns="0" rIns="0" bIns="0" rtlCol="0" anchor="ctr" anchorCtr="0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0F8692-AD8F-5892-E1F1-3D6C8D89BE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450" y="6541200"/>
            <a:ext cx="432600" cy="316800"/>
          </a:xfrm>
        </p:spPr>
        <p:txBody>
          <a:bodyPr vert="horz" lIns="0" tIns="0" rIns="0" bIns="0" rtlCol="0" anchor="ctr" anchorCtr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180FD47-E93F-CCE4-C379-FAAD0A7781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52000" y="6541200"/>
            <a:ext cx="1105200" cy="316800"/>
          </a:xfr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081719-CB76-4F7F-BC44-BCFB0671044F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477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F2C24-2C5A-9471-28C5-58917DE48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D03FD23E-CAF4-072D-722C-99D839C6B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137" y="585302"/>
            <a:ext cx="6192688" cy="789259"/>
          </a:xfrm>
        </p:spPr>
        <p:txBody>
          <a:bodyPr/>
          <a:lstStyle/>
          <a:p>
            <a:r>
              <a:rPr lang="da-DK" dirty="0"/>
              <a:t>To typer af erhvervskandidat-uddannelser</a:t>
            </a:r>
            <a:endParaRPr lang="uk-UA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E19D542-4C52-D11C-B73E-28126897E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137" y="1844823"/>
            <a:ext cx="6871357" cy="4545111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Med det seneste forlig har DTU mulighed for at udbyde to typer af erhvervskandidatuddannelser:</a:t>
            </a:r>
          </a:p>
          <a:p>
            <a:pPr marL="0" indent="0">
              <a:buNone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sz="1800" b="1" dirty="0"/>
              <a:t>Erhvervsrettede kandidatuddannelser med virksomhedsforløb: </a:t>
            </a:r>
            <a:r>
              <a:rPr lang="da-DK" sz="1800" u="sng" dirty="0"/>
              <a:t>‘1+2-model’</a:t>
            </a:r>
            <a:r>
              <a:rPr lang="da-DK" sz="1800" dirty="0"/>
              <a:t>: Første 60 ECTS-point* gennemføres på fuld tid på et år (evt. som ordinær studerende), og sidste 60 ECTS-point inklusive specialet gennemføres på to år med sideløbende virksomhedsforløb – hvilket giver større mulighed for at tiltrække internationale studerende</a:t>
            </a:r>
            <a:br>
              <a:rPr lang="da-DK" sz="1800" dirty="0"/>
            </a:br>
            <a:endParaRPr lang="da-DK" sz="1800" dirty="0"/>
          </a:p>
          <a:p>
            <a:pPr marL="342900" indent="-342900">
              <a:buFont typeface="+mj-lt"/>
              <a:buAutoNum type="arabicPeriod"/>
            </a:pPr>
            <a:r>
              <a:rPr lang="da-DK" b="1" dirty="0"/>
              <a:t>Den nuværende e</a:t>
            </a:r>
            <a:r>
              <a:rPr lang="da-DK" sz="1800" b="1" dirty="0"/>
              <a:t>rhvervskandidatuddannelse: </a:t>
            </a:r>
            <a:r>
              <a:rPr lang="da-DK" sz="1800" dirty="0"/>
              <a:t>Hele kandidatuddannelsen (120 ECTS-point) gennemføres på fire år</a:t>
            </a:r>
            <a:br>
              <a:rPr lang="da-DK" sz="1800" dirty="0"/>
            </a:br>
            <a:br>
              <a:rPr lang="da-DK" sz="1800" dirty="0"/>
            </a:br>
            <a:r>
              <a:rPr lang="da-DK" sz="1600" dirty="0"/>
              <a:t>*) SU-berettiget</a:t>
            </a:r>
            <a:endParaRPr lang="da-DK" sz="16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10" name="FLD_Presentation Title">
            <a:extLst>
              <a:ext uri="{FF2B5EF4-FFF2-40B4-BE49-F238E27FC236}">
                <a16:creationId xmlns:a16="http://schemas.microsoft.com/office/drawing/2014/main" id="{2C41B2E8-2FB4-4434-33BA-8EF4821FE0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92C86-319B-9289-02CB-195AE3CB7B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0186B7-EE0B-FA5C-9DB8-5277244D499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1CE421-126C-406E-9F12-BF17F78DD357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BCA8AE9-AA3A-FBF4-3D07-59419554FA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84" t="-19950" r="57058" b="19950"/>
          <a:stretch/>
        </p:blipFill>
        <p:spPr>
          <a:xfrm flipH="1">
            <a:off x="8903519" y="-1620001"/>
            <a:ext cx="3286894" cy="8158982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108479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4BC24-CAE7-AF5F-99D8-2EF05A1A6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 wrap="square" anchor="b">
            <a:normAutofit/>
          </a:bodyPr>
          <a:lstStyle/>
          <a:p>
            <a:r>
              <a:rPr lang="da-DK"/>
              <a:t>Facts om erhvervskandidatuddannelsen på DTU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53863E4-496C-CFD1-A4CA-A3992DFA1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204" y="1786209"/>
            <a:ext cx="4410177" cy="3285581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978A8F0-B575-C0DB-108C-3562DC9B9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8000" y="1706399"/>
            <a:ext cx="5105837" cy="4546800"/>
          </a:xfrm>
        </p:spPr>
        <p:txBody>
          <a:bodyPr wrap="square" anchor="t">
            <a:normAutofit/>
          </a:bodyPr>
          <a:lstStyle/>
          <a:p>
            <a:r>
              <a:rPr lang="da-DK" dirty="0"/>
              <a:t>Godkendt til udbud på 29 kandidatuddannelser</a:t>
            </a:r>
            <a:br>
              <a:rPr lang="da-DK" dirty="0"/>
            </a:br>
            <a:r>
              <a:rPr lang="da-DK" dirty="0"/>
              <a:t> </a:t>
            </a:r>
          </a:p>
          <a:p>
            <a:r>
              <a:rPr lang="da-DK" dirty="0"/>
              <a:t>Første optag i 2018 på Computer Science and Engineering og Civil Engineering</a:t>
            </a:r>
            <a:br>
              <a:rPr lang="da-DK" dirty="0"/>
            </a:br>
            <a:endParaRPr lang="da-DK" dirty="0"/>
          </a:p>
          <a:p>
            <a:r>
              <a:rPr lang="da-DK" dirty="0"/>
              <a:t>Optag de seneste 3 år: 36, 41 og 37 studerende. Optaget er fordelt med ganske få på 24 ud af de 29 retninger. </a:t>
            </a:r>
            <a:br>
              <a:rPr lang="da-DK" dirty="0"/>
            </a:br>
            <a:endParaRPr lang="da-DK" dirty="0"/>
          </a:p>
          <a:p>
            <a:r>
              <a:rPr lang="da-DK" dirty="0"/>
              <a:t>Computer Science and Engineering har haft det højeste optag, men Biomanufacturing har overtaget føringen</a:t>
            </a:r>
            <a:br>
              <a:rPr lang="da-DK" dirty="0"/>
            </a:br>
            <a:endParaRPr lang="da-DK" dirty="0"/>
          </a:p>
          <a:p>
            <a:r>
              <a:rPr lang="da-DK" dirty="0"/>
              <a:t>Første-årsfrafald har ligget på omkring 30% 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95F3879-3C96-C03B-9D0A-6F447EEF37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90800" y="6541200"/>
            <a:ext cx="5497200" cy="3168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54A209A-A1AA-4A1C-C8E3-519D06CE74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450" y="6541200"/>
            <a:ext cx="432600" cy="3168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9811522E-EB3B-E506-07E0-CC4A6357C0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52000" y="6541200"/>
            <a:ext cx="1105200" cy="3168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B19FB6-14E4-4464-A2E1-BF8C1D582D0F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92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90BC0-6708-BB29-ED68-F0B20D8A6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9183F8F8-BDBA-9782-916C-56844159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192688" cy="789259"/>
          </a:xfrm>
        </p:spPr>
        <p:txBody>
          <a:bodyPr/>
          <a:lstStyle/>
          <a:p>
            <a:r>
              <a:rPr lang="da-DK" dirty="0"/>
              <a:t>Tilrettelæggelse af uddannelserne</a:t>
            </a:r>
            <a:endParaRPr lang="uk-UA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911DA22-EC6E-888B-76AB-12B257C44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138" y="1349375"/>
            <a:ext cx="6360458" cy="504056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Inden for de to typer erhvervskandidatuddannelser er der mulighed for flere modeller: </a:t>
            </a:r>
            <a:br>
              <a:rPr lang="da-DK" dirty="0"/>
            </a:br>
            <a:endParaRPr lang="da-DK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da-DK" sz="1800" u="sng" dirty="0"/>
              <a:t>‘Den klassiske’</a:t>
            </a:r>
            <a:r>
              <a:rPr lang="da-DK" sz="1800" dirty="0"/>
              <a:t>: Studerende tilrettelægger uddannelsen med stor fleksibilitet inden for de eksisterende kandidatretninger</a:t>
            </a:r>
            <a:br>
              <a:rPr lang="da-DK" sz="1800" dirty="0"/>
            </a:br>
            <a:endParaRPr lang="da-DK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da-DK" sz="1800" u="sng" dirty="0"/>
              <a:t>‘B</a:t>
            </a:r>
            <a:r>
              <a:rPr lang="da-DK" u="sng" dirty="0"/>
              <a:t>ranche</a:t>
            </a:r>
            <a:r>
              <a:rPr lang="da-DK" sz="1800" u="sng" dirty="0"/>
              <a:t>-model’</a:t>
            </a:r>
            <a:r>
              <a:rPr lang="da-DK" sz="1800" dirty="0"/>
              <a:t>: Samarbejde med branche/sektor/lokalitet– mindre fleksibilitet, mere specialisering og særligt tilrettelagt forløb for alle de studerende på uddannelsen</a:t>
            </a:r>
            <a:br>
              <a:rPr lang="da-DK" sz="1800" dirty="0"/>
            </a:br>
            <a:endParaRPr lang="da-DK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Oprettelse af </a:t>
            </a:r>
            <a:r>
              <a:rPr lang="da-DK" u="sng" dirty="0"/>
              <a:t>helt nye uddannelser </a:t>
            </a:r>
            <a:r>
              <a:rPr lang="da-DK" dirty="0"/>
              <a:t>efter en af ovenstående modeller eller en kombination af disse</a:t>
            </a:r>
          </a:p>
          <a:p>
            <a:pP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0" indent="0">
              <a:buNone/>
            </a:pPr>
            <a:r>
              <a:rPr lang="da-DK" sz="1600" i="1" dirty="0"/>
              <a:t>For alle modeller gælder, at der sideløbende skal være 25 timers erhvervsarbejde (årsnorm) ved virksomhedssamarbejde</a:t>
            </a:r>
          </a:p>
          <a:p>
            <a:pPr marL="0" indent="0">
              <a:buNone/>
            </a:pPr>
            <a:endParaRPr lang="da-DK" sz="1600" i="1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10" name="FLD_Presentation Title">
            <a:extLst>
              <a:ext uri="{FF2B5EF4-FFF2-40B4-BE49-F238E27FC236}">
                <a16:creationId xmlns:a16="http://schemas.microsoft.com/office/drawing/2014/main" id="{13F2BEB9-C7E4-0657-A595-DD42F82294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16257-E489-03E4-4263-5F0E1D3768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4E5060-B320-A859-E435-41F8934B81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19FDFA-A808-4F84-8197-D11CE478B758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1255377-4969-3D8E-54BE-3F97DA6398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90" r="-1" b="-1"/>
          <a:stretch/>
        </p:blipFill>
        <p:spPr>
          <a:xfrm>
            <a:off x="8601197" y="977921"/>
            <a:ext cx="3546155" cy="3656011"/>
          </a:xfrm>
          <a:prstGeom prst="rect">
            <a:avLst/>
          </a:prstGeom>
          <a:noFill/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63800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53CF6-088F-993C-83F3-16E8B2416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DUU/CUU dagsorden 25. april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2F6E0-7F7B-6812-B7FA-7502CAC332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6734" y="2155023"/>
            <a:ext cx="4410177" cy="4546800"/>
          </a:xfrm>
        </p:spPr>
        <p:txBody>
          <a:bodyPr wrap="square" anchor="t">
            <a:normAutofit/>
          </a:bodyPr>
          <a:lstStyle/>
          <a:p>
            <a:pPr marL="342900" lvl="0" indent="-342900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</a:pPr>
            <a:r>
              <a:rPr lang="da-DK" b="1" spc="-10" dirty="0">
                <a:effectLst/>
              </a:rPr>
              <a:t>Velkommen og siden sidst</a:t>
            </a: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</a:pPr>
            <a:endParaRPr lang="da-DK" dirty="0">
              <a:effectLst/>
            </a:endParaRP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</a:pPr>
            <a:r>
              <a:rPr lang="da-DK" b="1" spc="-10" dirty="0">
                <a:effectLst/>
              </a:rPr>
              <a:t>DTU strategi 2026-2031</a:t>
            </a:r>
            <a:endParaRPr lang="da-DK" dirty="0">
              <a:effectLst/>
            </a:endParaRP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</a:pPr>
            <a:endParaRPr lang="da-DK" b="1" spc="-10" dirty="0">
              <a:effectLst/>
            </a:endParaRP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</a:pPr>
            <a:r>
              <a:rPr lang="da-DK" b="1" spc="-10" dirty="0">
                <a:effectLst/>
              </a:rPr>
              <a:t>Erhvervskandidatuddannelsen</a:t>
            </a:r>
            <a:endParaRPr lang="da-DK" dirty="0">
              <a:effectLst/>
            </a:endParaRP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</a:pPr>
            <a:endParaRPr lang="da-DK" b="1" spc="-10" dirty="0">
              <a:effectLst/>
            </a:endParaRP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</a:pPr>
            <a:r>
              <a:rPr lang="da-DK" b="1" spc="-10" dirty="0">
                <a:effectLst/>
              </a:rPr>
              <a:t>Eventuelt </a:t>
            </a:r>
            <a:endParaRPr lang="da-DK" dirty="0">
              <a:effectLst/>
            </a:endParaRP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</a:pPr>
            <a:endParaRPr lang="da-DK" b="1" spc="-10" dirty="0">
              <a:effectLst/>
            </a:endParaRP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</a:pPr>
            <a:r>
              <a:rPr lang="da-DK" b="1" spc="-10" dirty="0">
                <a:effectLst/>
              </a:rPr>
              <a:t>Meddelelser</a:t>
            </a:r>
            <a:endParaRPr lang="da-DK" dirty="0">
              <a:effectLst/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617AF-B960-0FF0-1F08-96E637D1FF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36" r="20172" b="1"/>
          <a:stretch/>
        </p:blipFill>
        <p:spPr>
          <a:xfrm>
            <a:off x="6678001" y="1706399"/>
            <a:ext cx="4409100" cy="45468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AFC3F-95F4-012F-DF92-238CD65A95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450" y="6541200"/>
            <a:ext cx="432600" cy="316800"/>
          </a:xfrm>
        </p:spPr>
        <p:txBody>
          <a:bodyPr anchor="ctr">
            <a:normAutofit/>
          </a:bodyPr>
          <a:lstStyle/>
          <a:p>
            <a:fld id="{103EA872-A674-449B-A120-B97244F8E91D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370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AC9F3-698A-4689-487D-8A124FE5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801162"/>
          </a:xfrm>
        </p:spPr>
        <p:txBody>
          <a:bodyPr/>
          <a:lstStyle/>
          <a:p>
            <a:r>
              <a:rPr lang="da-DK" dirty="0"/>
              <a:t>De gældende regler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B6BFFB9-9913-0E38-F9CF-9E916E1DE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727" y="1385197"/>
            <a:ext cx="6624736" cy="48667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ffectLst/>
              </a:rPr>
              <a:t>Den </a:t>
            </a:r>
            <a:r>
              <a:rPr lang="en-US" dirty="0" err="1">
                <a:effectLst/>
              </a:rPr>
              <a:t>studerende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 err="1">
                <a:effectLst/>
              </a:rPr>
              <a:t>skal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være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ansat</a:t>
            </a:r>
            <a:r>
              <a:rPr lang="en-US" dirty="0">
                <a:effectLst/>
              </a:rPr>
              <a:t> </a:t>
            </a:r>
            <a:r>
              <a:rPr lang="en-US" dirty="0"/>
              <a:t>i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studierelevant</a:t>
            </a:r>
            <a:r>
              <a:rPr lang="en-US" dirty="0"/>
              <a:t> stilling med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arbejdstid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u="sng" dirty="0"/>
              <a:t>minimum 25 timer om </a:t>
            </a:r>
            <a:r>
              <a:rPr lang="en-US" u="sng" dirty="0" err="1"/>
              <a:t>ugen</a:t>
            </a:r>
            <a:r>
              <a:rPr lang="en-US" u="sng" dirty="0"/>
              <a:t> set </a:t>
            </a:r>
            <a:r>
              <a:rPr lang="en-US" dirty="0"/>
              <a:t>over </a:t>
            </a:r>
            <a:r>
              <a:rPr lang="en-US" dirty="0" err="1"/>
              <a:t>året</a:t>
            </a:r>
            <a:r>
              <a:rPr lang="en-US" dirty="0"/>
              <a:t> – </a:t>
            </a:r>
            <a:r>
              <a:rPr lang="en-US" dirty="0" err="1"/>
              <a:t>eller</a:t>
            </a:r>
            <a:r>
              <a:rPr lang="en-US" dirty="0"/>
              <a:t> den </a:t>
            </a:r>
            <a:r>
              <a:rPr lang="en-US" dirty="0" err="1"/>
              <a:t>studerende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i </a:t>
            </a:r>
            <a:r>
              <a:rPr lang="en-US" dirty="0" err="1"/>
              <a:t>en</a:t>
            </a:r>
            <a:r>
              <a:rPr lang="en-US" dirty="0"/>
              <a:t> start-up </a:t>
            </a:r>
            <a:r>
              <a:rPr lang="en-US" dirty="0" err="1"/>
              <a:t>virksomhed</a:t>
            </a:r>
            <a:br>
              <a:rPr lang="en-US" dirty="0"/>
            </a:br>
            <a:endParaRPr lang="en-US" dirty="0"/>
          </a:p>
          <a:p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skal ansættes på baggrund af de opnåede kompetencer fra bacheloruddannelsen</a:t>
            </a:r>
            <a:b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da-DK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skal være en integreret del af arbejdspladsen på linje med fuldtidsansatte, og det skal afspejles i lønnen (ikke studentermedhjælper </a:t>
            </a:r>
            <a:b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da-DK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da-DK" dirty="0">
                <a:solidFill>
                  <a:srgbClr val="000000"/>
                </a:solidFill>
                <a:latin typeface="Arial" panose="020B0604020202020204" pitchFamily="34" charset="0"/>
              </a:rPr>
              <a:t>skal levere dokumentation for ansættelsesforholdet inden studiestart. For 1+2 ordningen gælder det inden de sidste 60 ECTS starter op</a:t>
            </a:r>
            <a:br>
              <a:rPr lang="da-DK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dirty="0"/>
          </a:p>
          <a:p>
            <a:r>
              <a:rPr lang="en-US" dirty="0" err="1"/>
              <a:t>har</a:t>
            </a:r>
            <a:r>
              <a:rPr lang="en-US" dirty="0"/>
              <a:t> ret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skifte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ordinær</a:t>
            </a:r>
            <a:r>
              <a:rPr lang="en-US" dirty="0"/>
              <a:t> </a:t>
            </a:r>
            <a:r>
              <a:rPr lang="en-US" dirty="0" err="1"/>
              <a:t>kandidatuddannelse</a:t>
            </a:r>
            <a:br>
              <a:rPr lang="en-US" dirty="0"/>
            </a:b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A412AD7-6566-8614-74A6-7BD63B4C63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6F823C7-F2B3-1702-AF7D-E3EEB06957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CA418154-ABA7-00B3-A9DA-B3465572E9B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A580C-ED98-4C12-9EEC-E983E9415846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258EAE7-13B7-698E-FB2D-F1FFEC24F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047" y="268219"/>
            <a:ext cx="3139279" cy="3160781"/>
          </a:xfrm>
          <a:prstGeom prst="rect">
            <a:avLst/>
          </a:prstGeom>
          <a:ln w="28575" cap="sq">
            <a:solidFill>
              <a:schemeClr val="accent1"/>
            </a:solidFill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860CF2A1-6825-C070-B292-55F8A47B2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047" y="3718294"/>
            <a:ext cx="3148478" cy="234386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77599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A1BE-B9C5-5F96-ADBB-23312A65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554601"/>
          </a:xfrm>
        </p:spPr>
        <p:txBody>
          <a:bodyPr/>
          <a:lstStyle/>
          <a:p>
            <a:r>
              <a:rPr lang="da-DK" dirty="0"/>
              <a:t>Biomanufacturing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9823830-DA3B-7A0F-FE37-22E409223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42" y="3877399"/>
            <a:ext cx="4930424" cy="260655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4F056-5F7D-CAD1-9949-2DE51C1109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BD093-5E1F-56C7-A923-700006B234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5310A9-8A7F-8361-1D89-950E9A7A1B3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563BEE-AF60-4E0C-B442-BB6DCC022050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9B466-47AA-A454-8566-7D8B01AF2C90}"/>
              </a:ext>
            </a:extLst>
          </p:cNvPr>
          <p:cNvSpPr txBox="1"/>
          <p:nvPr/>
        </p:nvSpPr>
        <p:spPr>
          <a:xfrm>
            <a:off x="1774726" y="1253421"/>
            <a:ext cx="5497200" cy="25955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Undervisningen foregår i Kalundborg (i 2023 ved at leje lokaler af Maskinmesterskolen) og adskiller sig fra DTU’s almindelige skemamoduler ved at være koncentrerede forløb (3-ugers-kurser)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Projekter foregår på virksomhederne med DTU-vejledere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I 2024 er der opsat pavilloner i samarbejde med KU, som har første optag på deres 2-årige kandidatuddannelse i Biosolutions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8441C-B0D7-9605-6A9D-D67827D6F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662" y="260648"/>
            <a:ext cx="4635665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21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83D24-E45B-C720-B048-F686754C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734" y="118443"/>
            <a:ext cx="9312374" cy="972716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Eksempel på studieplan for en specialisering i Management and Analysis of Operations</a:t>
            </a:r>
          </a:p>
        </p:txBody>
      </p:sp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DE3265C0-3308-5FFD-E9EE-609C6E7261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50621" y="2852936"/>
            <a:ext cx="4408487" cy="3501079"/>
          </a:xfrm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A2686AE-6B38-B720-6474-2555C3F0E9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90800" y="6541200"/>
            <a:ext cx="5497200" cy="3168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7B5707D-B198-E15A-DD09-425E3659BB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450" y="6541200"/>
            <a:ext cx="432600" cy="3168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10712E5-0777-50A3-1E49-94F2CCCF33D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52000" y="6541200"/>
            <a:ext cx="1105200" cy="3168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62F32E-F97B-4A8E-8CAB-8C57B3D79BEF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F7E60364-31B7-3FED-2FB5-901CA87C9AA2}"/>
              </a:ext>
            </a:extLst>
          </p:cNvPr>
          <p:cNvSpPr txBox="1"/>
          <p:nvPr/>
        </p:nvSpPr>
        <p:spPr>
          <a:xfrm>
            <a:off x="6705178" y="1608503"/>
            <a:ext cx="4995655" cy="789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Sådan kan ugerne i efteråret og foråret se ud, når 3. semester spredes ud over et helt år.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Kursus 42502 gennemføres i 3-ugers-perioden i august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A4C81EBD-4588-BE63-5A6A-C41BAB293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34" y="1126707"/>
            <a:ext cx="3331139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00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82C5058-214B-FAE9-222B-6ED1105B8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43BD3-3F5E-77C5-A4B3-0F7071A8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247" y="577792"/>
            <a:ext cx="7440166" cy="972716"/>
          </a:xfrm>
        </p:spPr>
        <p:txBody>
          <a:bodyPr wrap="square" anchor="b">
            <a:normAutofit fontScale="90000"/>
          </a:bodyPr>
          <a:lstStyle/>
          <a:p>
            <a:r>
              <a:rPr lang="da-DK" dirty="0"/>
              <a:t>Eksempel på studieplan på fuld tid for en specialisering i </a:t>
            </a:r>
            <a:r>
              <a:rPr lang="da-DK" dirty="0" err="1"/>
              <a:t>Synthesis</a:t>
            </a:r>
            <a:r>
              <a:rPr lang="da-DK" dirty="0"/>
              <a:t> and Medicinal </a:t>
            </a:r>
            <a:r>
              <a:rPr lang="da-DK" dirty="0" err="1"/>
              <a:t>Chemistry</a:t>
            </a:r>
            <a:endParaRPr lang="da-DK" dirty="0"/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D8EEB52F-EED2-A44A-9B59-CE18A0FEBB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2163" y="3374870"/>
            <a:ext cx="4408487" cy="3101699"/>
          </a:xfrm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F4BBB58-130F-93AD-0E53-0F94C9E82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90800" y="6541200"/>
            <a:ext cx="5497200" cy="3168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11F79C4-7704-FD31-8B9B-DF2CE029B9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450" y="6541200"/>
            <a:ext cx="432600" cy="3168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C7643EB-25FB-EAE2-A5B1-CEC61BA7238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52000" y="6541200"/>
            <a:ext cx="1105200" cy="3168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83EEB-EBBF-4E3B-92B5-089457B7C5CD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04588A3-F246-75AD-4A0E-5F065301D867}"/>
              </a:ext>
            </a:extLst>
          </p:cNvPr>
          <p:cNvSpPr txBox="1"/>
          <p:nvPr/>
        </p:nvSpPr>
        <p:spPr>
          <a:xfrm>
            <a:off x="6732163" y="1993493"/>
            <a:ext cx="4995655" cy="1036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Sådan kan ugerne i efteråret og foråret se ud, når 3. semester spredes ud over et helt år.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Der gennemføres desuden 3-ugers kurser (fuld tid) i januar og juni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7E5E01F7-A290-7CCB-991D-348C4B3FE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98" y="663928"/>
            <a:ext cx="3008967" cy="5877272"/>
          </a:xfrm>
          <a:prstGeom prst="rect">
            <a:avLst/>
          </a:prstGeom>
        </p:spPr>
      </p:pic>
      <p:sp>
        <p:nvSpPr>
          <p:cNvPr id="14" name="Pil: nedad 13">
            <a:extLst>
              <a:ext uri="{FF2B5EF4-FFF2-40B4-BE49-F238E27FC236}">
                <a16:creationId xmlns:a16="http://schemas.microsoft.com/office/drawing/2014/main" id="{02CBF9FC-1CF4-A5E8-EEFC-2DA68617877B}"/>
              </a:ext>
            </a:extLst>
          </p:cNvPr>
          <p:cNvSpPr/>
          <p:nvPr/>
        </p:nvSpPr>
        <p:spPr bwMode="auto">
          <a:xfrm rot="3167499">
            <a:off x="3610729" y="856162"/>
            <a:ext cx="951473" cy="944445"/>
          </a:xfrm>
          <a:prstGeom prst="downArrow">
            <a:avLst/>
          </a:prstGeom>
          <a:solidFill>
            <a:srgbClr val="FC7634"/>
          </a:solidFill>
          <a:ln w="952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55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 wrap="square" anchor="b">
            <a:normAutofit/>
          </a:bodyPr>
          <a:lstStyle/>
          <a:p>
            <a:r>
              <a:rPr lang="en-GB"/>
              <a:t>“Der </a:t>
            </a:r>
            <a:r>
              <a:rPr lang="en-GB" err="1"/>
              <a:t>skal</a:t>
            </a:r>
            <a:r>
              <a:rPr lang="en-GB"/>
              <a:t> 3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tango”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BC9EF11-F8A7-8505-C1D2-E86C9382D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 wrap="square" anchor="t">
            <a:normAutofit/>
          </a:bodyPr>
          <a:lstStyle/>
          <a:p>
            <a:r>
              <a:rPr lang="en-US" sz="2400" dirty="0" err="1"/>
              <a:t>Indtil</a:t>
            </a:r>
            <a:r>
              <a:rPr lang="en-US" sz="2400" dirty="0"/>
              <a:t> nu </a:t>
            </a:r>
            <a:r>
              <a:rPr lang="en-US" sz="2400" dirty="0" err="1"/>
              <a:t>har</a:t>
            </a:r>
            <a:r>
              <a:rPr lang="en-US" sz="2400" dirty="0"/>
              <a:t> DTU </a:t>
            </a:r>
            <a:r>
              <a:rPr lang="en-US" sz="2400" dirty="0" err="1"/>
              <a:t>alene</a:t>
            </a:r>
            <a:r>
              <a:rPr lang="en-US" sz="2400" dirty="0"/>
              <a:t> </a:t>
            </a:r>
            <a:r>
              <a:rPr lang="en-US" sz="2400" dirty="0" err="1"/>
              <a:t>fokuseret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potentielle</a:t>
            </a:r>
            <a:r>
              <a:rPr lang="en-US" sz="2400" dirty="0"/>
              <a:t> </a:t>
            </a:r>
            <a:r>
              <a:rPr lang="en-US" sz="2400" dirty="0" err="1"/>
              <a:t>studerende</a:t>
            </a:r>
            <a:r>
              <a:rPr lang="en-US" sz="2400" dirty="0"/>
              <a:t> i </a:t>
            </a:r>
            <a:r>
              <a:rPr lang="en-US" sz="2400" dirty="0" err="1"/>
              <a:t>rekrutteringsarbejdet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DTU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ikke</a:t>
            </a:r>
            <a:r>
              <a:rPr lang="en-US" sz="2400" dirty="0"/>
              <a:t> </a:t>
            </a:r>
            <a:r>
              <a:rPr lang="en-US" sz="2400" dirty="0" err="1"/>
              <a:t>nå</a:t>
            </a:r>
            <a:r>
              <a:rPr lang="en-US" sz="2400" dirty="0"/>
              <a:t> </a:t>
            </a:r>
            <a:r>
              <a:rPr lang="en-US" sz="2400" dirty="0" err="1"/>
              <a:t>målet</a:t>
            </a:r>
            <a:r>
              <a:rPr lang="en-US" sz="2400" dirty="0"/>
              <a:t> for </a:t>
            </a:r>
            <a:r>
              <a:rPr lang="en-US" sz="2400" dirty="0" err="1"/>
              <a:t>optag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 </a:t>
            </a:r>
            <a:r>
              <a:rPr lang="en-US" sz="2400" dirty="0" err="1"/>
              <a:t>erhvervskandidat-uddannelsen</a:t>
            </a:r>
            <a:r>
              <a:rPr lang="en-US" sz="2400" dirty="0"/>
              <a:t> </a:t>
            </a:r>
            <a:r>
              <a:rPr lang="en-US" sz="2400" dirty="0" err="1"/>
              <a:t>uden</a:t>
            </a:r>
            <a:r>
              <a:rPr lang="en-US" sz="2400" dirty="0"/>
              <a:t> et </a:t>
            </a:r>
            <a:r>
              <a:rPr lang="en-US" sz="2400" dirty="0" err="1"/>
              <a:t>tæt</a:t>
            </a:r>
            <a:r>
              <a:rPr lang="en-US" sz="2400" dirty="0"/>
              <a:t> </a:t>
            </a:r>
            <a:r>
              <a:rPr lang="en-US" sz="2400" dirty="0" err="1"/>
              <a:t>samarbejde</a:t>
            </a:r>
            <a:r>
              <a:rPr lang="en-US" sz="2400" dirty="0"/>
              <a:t> med </a:t>
            </a:r>
            <a:r>
              <a:rPr lang="en-US" sz="2400" dirty="0" err="1"/>
              <a:t>aftagerne</a:t>
            </a:r>
            <a:endParaRPr lang="en-US" sz="2400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D68F5BB-6F76-8903-A1AF-988EE545D3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1271" r="54122" b="1"/>
          <a:stretch/>
        </p:blipFill>
        <p:spPr>
          <a:xfrm>
            <a:off x="6678001" y="1706399"/>
            <a:ext cx="4409100" cy="4546800"/>
          </a:xfrm>
          <a:noFill/>
        </p:spPr>
      </p:pic>
      <p:sp>
        <p:nvSpPr>
          <p:cNvPr id="10" name="FLD_Presentation Title"/>
          <p:cNvSpPr>
            <a:spLocks noGrp="1"/>
          </p:cNvSpPr>
          <p:nvPr>
            <p:ph type="ftr" sz="quarter" idx="10"/>
          </p:nvPr>
        </p:nvSpPr>
        <p:spPr>
          <a:xfrm>
            <a:off x="5590800" y="6541200"/>
            <a:ext cx="5497200" cy="3168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506450" y="6541200"/>
            <a:ext cx="432600" cy="3168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0B2B7-8F10-5FF7-363F-59E1411483E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52000" y="6541200"/>
            <a:ext cx="1105200" cy="3168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FCCBD-6FB3-45CD-8DE8-411AAEEB021C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481942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F2A97-B2E5-84C3-5F71-11ADF2D61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Indsatsområder - eksempler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8A734E5-C0E2-0C1D-2DAF-79A3506DD1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92BF23E-F551-DDF7-19FC-DF851849C6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AD5A901A-59AA-F9D0-2194-F3080B7D6F7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B29F24-9F64-4E31-8C14-23DFB40FA060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41E4B30-8D7D-0C5F-76F7-4EE869C1E82E}"/>
              </a:ext>
            </a:extLst>
          </p:cNvPr>
          <p:cNvSpPr txBox="1"/>
          <p:nvPr/>
        </p:nvSpPr>
        <p:spPr>
          <a:xfrm>
            <a:off x="650553" y="1616902"/>
            <a:ext cx="3200459" cy="4455167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txBody>
          <a:bodyPr wrap="square" lIns="108000" tIns="108000" rIns="108000" bIns="10800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Studerende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Kampagner for at skabe opmærksomhed om mulighederne – blandt andet målrettet studerende, der er ved eller er løbet tør for SU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Synliggøre jobmuligheder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Fastholde internationale studerende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Kandidatdag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Webinarer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DSE-messe (stand)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9F8B995-CC78-FBFE-FCAF-DC22A21A3392}"/>
              </a:ext>
            </a:extLst>
          </p:cNvPr>
          <p:cNvSpPr txBox="1"/>
          <p:nvPr/>
        </p:nvSpPr>
        <p:spPr>
          <a:xfrm>
            <a:off x="4439022" y="1616902"/>
            <a:ext cx="3456384" cy="4157649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txBody>
          <a:bodyPr wrap="square" lIns="108000" tIns="108000" rIns="108000" bIns="10800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Virksomhederne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Kontakt til brancheforeninger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Direkte aftaler med virksomhederne, både HR, ledelse og mellemledere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Jobopslag på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Career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 Hub og i nogle tilfælde direkte på opslag om uddannelsen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Informationspakker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Informationsmøder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DSE-messe, besøg på alle stande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25E9F92-A35F-289D-11DB-6FD5CCBC32CC}"/>
              </a:ext>
            </a:extLst>
          </p:cNvPr>
          <p:cNvSpPr txBox="1"/>
          <p:nvPr/>
        </p:nvSpPr>
        <p:spPr>
          <a:xfrm>
            <a:off x="8339400" y="1625869"/>
            <a:ext cx="2880320" cy="2608507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txBody>
          <a:bodyPr wrap="square" lIns="108000" tIns="108000" rIns="108000" bIns="10800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Organisering på DTU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-80" charset="-128"/>
                <a:cs typeface="+mn-cs"/>
              </a:rPr>
              <a:t>Fælles indsats for rekruttering og fastholdelse af studerende mellem AFRI (partnerskaber), AKM (rekruttering) og AUS (uddannelseskoordinator)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997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412C455-5544-0488-87B8-029842E949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F99CB48-2A38-8FD0-9987-2AAF5DEA79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0BB54D2D-6C68-B34E-B7C4-E2309119881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5E942E-4DB8-4F4D-B3E8-15FCA163C11E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B968630-D0C6-C021-8F2C-901F831D4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53F8F76-50EB-3D9B-270D-C4A6542B5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860" y="-22613"/>
            <a:ext cx="2770580" cy="685800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E56A4662-EED8-E33E-FFCA-6295342BF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447" y="-54640"/>
            <a:ext cx="2771966" cy="685800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86C15642-9AAA-548D-47A5-DC73F5E4F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67" y="1379910"/>
            <a:ext cx="2454760" cy="2457391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F2710CCC-8330-116C-BF99-C4F9FD0DC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27" y="2837360"/>
            <a:ext cx="3000623" cy="2997414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61142376-A396-F642-3823-7D9C959E4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01" y="116632"/>
            <a:ext cx="3243826" cy="3240360"/>
          </a:xfrm>
          <a:prstGeom prst="rect">
            <a:avLst/>
          </a:prstGeom>
        </p:spPr>
      </p:pic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87CCD7EF-0F3C-3123-E1CE-078583308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842847" y="4078025"/>
            <a:ext cx="3718854" cy="2516638"/>
          </a:xfrm>
        </p:spPr>
      </p:pic>
    </p:spTree>
    <p:extLst>
      <p:ext uri="{BB962C8B-B14F-4D97-AF65-F5344CB8AC3E}">
        <p14:creationId xmlns:p14="http://schemas.microsoft.com/office/powerpoint/2010/main" val="490952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1AB4180-A42D-38DD-CBBE-9E8B7868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626" y="428146"/>
            <a:ext cx="9312374" cy="972716"/>
          </a:xfrm>
        </p:spPr>
        <p:txBody>
          <a:bodyPr/>
          <a:lstStyle/>
          <a:p>
            <a:r>
              <a:rPr lang="en-US" dirty="0"/>
              <a:t>Career Hub (</a:t>
            </a:r>
            <a:r>
              <a:rPr lang="en-US" dirty="0" err="1"/>
              <a:t>Jobteaser</a:t>
            </a:r>
            <a:r>
              <a:rPr lang="en-US" dirty="0"/>
              <a:t>)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73209EA-9873-9245-5BAA-40BC63EDC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135" y="1708122"/>
            <a:ext cx="4454666" cy="4545578"/>
          </a:xfrm>
          <a:prstGeom prst="rect">
            <a:avLst/>
          </a:prstGeom>
          <a:noFill/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FA68685-5352-6328-E457-1A2B82AF2E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90800" y="6541200"/>
            <a:ext cx="5497200" cy="3168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885F1D-73F6-0861-CED4-0570A8E01B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450" y="6541200"/>
            <a:ext cx="432600" cy="3168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665D8EA-4F03-CFAE-96A7-4590575A5E9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52000" y="6541200"/>
            <a:ext cx="1105200" cy="3168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7C9209-9023-411B-92C1-954603F409AC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2ECFDDDB-85A5-81AA-CB78-FBB91D378045}"/>
              </a:ext>
            </a:extLst>
          </p:cNvPr>
          <p:cNvSpPr txBox="1"/>
          <p:nvPr/>
        </p:nvSpPr>
        <p:spPr>
          <a:xfrm>
            <a:off x="1745347" y="1808389"/>
            <a:ext cx="4607612" cy="1877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Career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Hub er tilpasset, så stillinger målrettet erhvervskandidatstuderende nemt kan fremsøges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Jobopslag kan også knyttes til uddannelser som for specialiseringen i Biomanufacturing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C7172CD-02C6-86B9-D560-00820F8AD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66" y="3685826"/>
            <a:ext cx="3155736" cy="258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92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D6B77-35D8-D3A8-5FB8-21658B99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Virksomheder og brancheforeninger, som vi har været i kontakt med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5227E2C-F36B-2124-B6BE-F2AC3F64E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 wrap="square" anchor="t">
            <a:normAutofit lnSpcReduction="10000"/>
          </a:bodyPr>
          <a:lstStyle/>
          <a:p>
            <a:r>
              <a:rPr lang="da-DK" dirty="0"/>
              <a:t>Rambøll</a:t>
            </a:r>
          </a:p>
          <a:p>
            <a:r>
              <a:rPr lang="da-DK" dirty="0"/>
              <a:t>Novo Nordisk</a:t>
            </a:r>
          </a:p>
          <a:p>
            <a:r>
              <a:rPr lang="da-DK" dirty="0" err="1"/>
              <a:t>Novonesis</a:t>
            </a:r>
            <a:endParaRPr lang="da-DK" dirty="0"/>
          </a:p>
          <a:p>
            <a:r>
              <a:rPr lang="da-DK" dirty="0"/>
              <a:t>NNE</a:t>
            </a:r>
          </a:p>
          <a:p>
            <a:r>
              <a:rPr lang="da-DK" dirty="0" err="1"/>
              <a:t>Unibio</a:t>
            </a:r>
            <a:endParaRPr lang="da-DK" dirty="0"/>
          </a:p>
          <a:p>
            <a:r>
              <a:rPr lang="da-DK" dirty="0"/>
              <a:t>Biotekbyen</a:t>
            </a:r>
          </a:p>
          <a:p>
            <a:r>
              <a:rPr lang="da-DK" dirty="0"/>
              <a:t>Deloitte</a:t>
            </a:r>
          </a:p>
          <a:p>
            <a:r>
              <a:rPr lang="da-DK" dirty="0"/>
              <a:t>Andel</a:t>
            </a:r>
          </a:p>
          <a:p>
            <a:r>
              <a:rPr lang="da-DK" dirty="0"/>
              <a:t>Man Energy Solutions</a:t>
            </a:r>
          </a:p>
          <a:p>
            <a:r>
              <a:rPr lang="da-DK" dirty="0" err="1"/>
              <a:t>Hofor</a:t>
            </a:r>
            <a:endParaRPr lang="da-DK" dirty="0"/>
          </a:p>
          <a:p>
            <a:r>
              <a:rPr lang="da-DK" dirty="0"/>
              <a:t>LIF</a:t>
            </a:r>
          </a:p>
          <a:p>
            <a:r>
              <a:rPr lang="da-DK" dirty="0"/>
              <a:t>FRI</a:t>
            </a:r>
          </a:p>
          <a:p>
            <a:r>
              <a:rPr lang="da-DK" dirty="0"/>
              <a:t>Lydklyngen</a:t>
            </a:r>
          </a:p>
          <a:p>
            <a:r>
              <a:rPr lang="da-DK" dirty="0"/>
              <a:t>DHI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1AD76FF-40FE-FC0F-3E57-73D011BE6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001" y="2800365"/>
            <a:ext cx="4409100" cy="2358868"/>
          </a:xfrm>
          <a:prstGeom prst="rect">
            <a:avLst/>
          </a:prstGeom>
          <a:noFill/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186CD10-3A9D-F5C2-B808-4D0B05445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90800" y="6541200"/>
            <a:ext cx="5497200" cy="3168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80CE0D7-C6CD-DF43-BBB1-31F3F29C13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450" y="6541200"/>
            <a:ext cx="432600" cy="3168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A2A84DBE-C3DD-B57D-E94D-912FA9960B8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52000" y="6541200"/>
            <a:ext cx="1105200" cy="3168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333EE-011B-4781-A213-0FA52A02E0A6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186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99CA311-7A5E-48A9-A4E2-DE5BF82F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726" y="1879164"/>
            <a:ext cx="6264696" cy="3888432"/>
          </a:xfrm>
        </p:spPr>
        <p:txBody>
          <a:bodyPr/>
          <a:lstStyle/>
          <a:p>
            <a:pPr marL="0" indent="0">
              <a:buNone/>
            </a:pPr>
            <a:r>
              <a:rPr lang="da-DK" sz="4000" dirty="0">
                <a:solidFill>
                  <a:srgbClr val="111111"/>
                </a:solidFill>
                <a:latin typeface="-apple-system"/>
              </a:rPr>
              <a:t>Gør de studerende opmærksomme på, at erhvervskandidatuddannelsen også kan være en attraktiv mulighed ved valget af kandidatuddannelse!</a:t>
            </a:r>
            <a:endParaRPr lang="uk-UA" sz="4000" i="1" dirty="0"/>
          </a:p>
        </p:txBody>
      </p:sp>
      <p:sp>
        <p:nvSpPr>
          <p:cNvPr id="10" name="FLD_Presentation Title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Status på erhvervskandidatuddannelsen - april 2025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B9667-D55B-5E54-44B8-3AA7564B05A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DBFED1-4AAB-4391-A696-DEDA9381D73D}" type="datetime1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25-04-2025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54EE40-9A09-F594-369C-EDECA7019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18217" r="-253" b="15751"/>
          <a:stretch/>
        </p:blipFill>
        <p:spPr bwMode="auto">
          <a:xfrm>
            <a:off x="8039422" y="1772816"/>
            <a:ext cx="4170958" cy="367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2BF9B67-62C0-CFD8-4E00-5D53FE21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 wrap="square" anchor="b">
            <a:normAutofit/>
          </a:bodyPr>
          <a:lstStyle/>
          <a:p>
            <a:r>
              <a:rPr lang="en-GB" sz="4000" i="1" dirty="0"/>
              <a:t>Der er </a:t>
            </a:r>
            <a:r>
              <a:rPr lang="en-GB" sz="4000" i="1" dirty="0" err="1"/>
              <a:t>brug</a:t>
            </a:r>
            <a:r>
              <a:rPr lang="en-GB" sz="4000" i="1" dirty="0"/>
              <a:t> for </a:t>
            </a:r>
            <a:r>
              <a:rPr lang="en-GB" sz="4000" i="1" dirty="0" err="1"/>
              <a:t>en</a:t>
            </a:r>
            <a:r>
              <a:rPr lang="en-GB" sz="4000" i="1" dirty="0"/>
              <a:t> </a:t>
            </a:r>
            <a:r>
              <a:rPr lang="en-GB" sz="4000" i="1" dirty="0" err="1"/>
              <a:t>særlig</a:t>
            </a:r>
            <a:r>
              <a:rPr lang="en-GB" sz="4000" i="1" dirty="0"/>
              <a:t> </a:t>
            </a:r>
            <a:r>
              <a:rPr lang="en-GB" sz="4000" i="1" dirty="0" err="1"/>
              <a:t>indsats</a:t>
            </a:r>
            <a:r>
              <a:rPr lang="en-GB" sz="4000" i="1" dirty="0"/>
              <a:t>!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28092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4358EA-4D5B-461F-997D-DE6729900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858" y="3545117"/>
            <a:ext cx="11461971" cy="2706458"/>
          </a:xfrm>
        </p:spPr>
        <p:txBody>
          <a:bodyPr/>
          <a:lstStyle/>
          <a:p>
            <a:r>
              <a:rPr lang="en-GB" dirty="0"/>
              <a:t>DTU Strategi 2026-2031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8CE6942-A17C-4247-86C6-41FACF7E90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DUU og CUU 25. </a:t>
            </a:r>
            <a:r>
              <a:rPr lang="en-GB" dirty="0" err="1"/>
              <a:t>april</a:t>
            </a:r>
            <a:r>
              <a:rPr lang="en-GB" dirty="0"/>
              <a:t>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221E4-1851-497D-90EE-984C711216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3</a:t>
            </a:fld>
            <a:endParaRPr lang="en-GB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20714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4358EA-4D5B-461F-997D-DE6729900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Eventuelt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8CE6942-A17C-4247-86C6-41FACF7E90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DUU og CUU 25. </a:t>
            </a:r>
            <a:r>
              <a:rPr lang="en-GB" dirty="0" err="1"/>
              <a:t>april</a:t>
            </a:r>
            <a:r>
              <a:rPr lang="en-GB" dirty="0"/>
              <a:t>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221E4-1851-497D-90EE-984C711216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35953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5B155-E530-0717-E3F9-A31A4BB7A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4AA176-9C18-0402-C270-5ABEBE914E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Meddelelser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D050195-8ACD-EBBE-BF9C-32D5CB6115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DUU og CUU 25. </a:t>
            </a:r>
            <a:r>
              <a:rPr lang="en-GB" dirty="0" err="1"/>
              <a:t>april</a:t>
            </a:r>
            <a:r>
              <a:rPr lang="en-GB" dirty="0"/>
              <a:t>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B4EF0-F509-9EA2-E8B6-B8C125417F3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551601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Formål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5890CD-8F90-4FE7-841F-F7B0C2865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sz="3000" dirty="0" err="1"/>
              <a:t>Bestyrelsen</a:t>
            </a:r>
            <a:r>
              <a:rPr lang="en-GB" sz="3000" dirty="0"/>
              <a:t> </a:t>
            </a:r>
            <a:r>
              <a:rPr lang="en-GB" sz="3000" dirty="0" err="1"/>
              <a:t>ønsker</a:t>
            </a:r>
            <a:r>
              <a:rPr lang="en-GB" sz="3000" dirty="0"/>
              <a:t> </a:t>
            </a:r>
            <a:r>
              <a:rPr lang="en-GB" sz="3000" dirty="0" err="1"/>
              <a:t>en</a:t>
            </a:r>
            <a:r>
              <a:rPr lang="en-GB" sz="3000" dirty="0"/>
              <a:t> bred </a:t>
            </a:r>
            <a:r>
              <a:rPr lang="en-GB" sz="3000" dirty="0" err="1"/>
              <a:t>inddragelse</a:t>
            </a:r>
            <a:r>
              <a:rPr lang="en-GB" sz="3000" dirty="0"/>
              <a:t> </a:t>
            </a:r>
            <a:r>
              <a:rPr lang="en-GB" sz="3000" dirty="0" err="1"/>
              <a:t>af</a:t>
            </a:r>
            <a:r>
              <a:rPr lang="en-GB" sz="3000" dirty="0"/>
              <a:t> </a:t>
            </a:r>
            <a:r>
              <a:rPr lang="en-GB" sz="3000" dirty="0" err="1"/>
              <a:t>organisationen</a:t>
            </a:r>
            <a:r>
              <a:rPr lang="en-GB" sz="3000" dirty="0"/>
              <a:t> i </a:t>
            </a:r>
            <a:r>
              <a:rPr lang="en-GB" sz="3000" dirty="0" err="1"/>
              <a:t>strategiprocessen</a:t>
            </a:r>
            <a:r>
              <a:rPr lang="en-GB" sz="3000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GB" sz="3000" dirty="0"/>
          </a:p>
          <a:p>
            <a:pPr marL="342900" indent="-342900">
              <a:buFont typeface="+mj-lt"/>
              <a:buAutoNum type="arabicPeriod"/>
            </a:pPr>
            <a:r>
              <a:rPr lang="en-GB" sz="3000" dirty="0"/>
              <a:t>De </a:t>
            </a:r>
            <a:r>
              <a:rPr lang="en-GB" sz="3000" dirty="0" err="1"/>
              <a:t>kollegiale</a:t>
            </a:r>
            <a:r>
              <a:rPr lang="en-GB" sz="3000" dirty="0"/>
              <a:t> </a:t>
            </a:r>
            <a:r>
              <a:rPr lang="en-GB" sz="3000" dirty="0" err="1"/>
              <a:t>organer</a:t>
            </a:r>
            <a:r>
              <a:rPr lang="en-GB" sz="3000" dirty="0"/>
              <a:t> - </a:t>
            </a:r>
            <a:r>
              <a:rPr lang="en-GB" sz="3000" dirty="0" err="1"/>
              <a:t>og</a:t>
            </a:r>
            <a:r>
              <a:rPr lang="en-GB" sz="3000" dirty="0"/>
              <a:t> </a:t>
            </a:r>
            <a:r>
              <a:rPr lang="en-GB" sz="3000" dirty="0" err="1"/>
              <a:t>eksterne</a:t>
            </a:r>
            <a:r>
              <a:rPr lang="en-GB" sz="3000" dirty="0"/>
              <a:t> stakeholders -</a:t>
            </a:r>
            <a:r>
              <a:rPr lang="en-GB" sz="3000" dirty="0" err="1"/>
              <a:t>skal</a:t>
            </a:r>
            <a:r>
              <a:rPr lang="en-GB" sz="3000" dirty="0"/>
              <a:t> </a:t>
            </a:r>
            <a:r>
              <a:rPr lang="en-GB" sz="3000" dirty="0" err="1"/>
              <a:t>derfor</a:t>
            </a:r>
            <a:r>
              <a:rPr lang="en-GB" sz="3000" dirty="0"/>
              <a:t> </a:t>
            </a:r>
            <a:r>
              <a:rPr lang="en-GB" sz="3000" dirty="0" err="1"/>
              <a:t>kvalificere</a:t>
            </a:r>
            <a:r>
              <a:rPr lang="en-GB" sz="3000" dirty="0"/>
              <a:t> dele </a:t>
            </a:r>
            <a:r>
              <a:rPr lang="en-GB" sz="3000" dirty="0" err="1"/>
              <a:t>af</a:t>
            </a:r>
            <a:r>
              <a:rPr lang="en-GB" sz="3000" dirty="0"/>
              <a:t> </a:t>
            </a:r>
            <a:r>
              <a:rPr lang="en-GB" sz="3000" dirty="0" err="1"/>
              <a:t>opsamlingen</a:t>
            </a:r>
            <a:r>
              <a:rPr lang="en-GB" sz="3000" dirty="0"/>
              <a:t> </a:t>
            </a:r>
            <a:r>
              <a:rPr lang="en-GB" sz="3000" dirty="0" err="1"/>
              <a:t>fra</a:t>
            </a:r>
            <a:r>
              <a:rPr lang="en-GB" sz="3000" dirty="0"/>
              <a:t> </a:t>
            </a:r>
            <a:r>
              <a:rPr lang="en-GB" sz="3000" dirty="0" err="1"/>
              <a:t>direktørkredsen</a:t>
            </a:r>
            <a:r>
              <a:rPr lang="en-GB" sz="3000" dirty="0"/>
              <a:t> </a:t>
            </a:r>
            <a:r>
              <a:rPr lang="en-GB" sz="3000" dirty="0" err="1"/>
              <a:t>og</a:t>
            </a:r>
            <a:r>
              <a:rPr lang="en-GB" sz="3000" dirty="0"/>
              <a:t> </a:t>
            </a:r>
            <a:r>
              <a:rPr lang="en-GB" sz="3000" dirty="0" err="1"/>
              <a:t>bestyrelsen</a:t>
            </a:r>
            <a:r>
              <a:rPr lang="en-GB" sz="3000" dirty="0"/>
              <a:t>, </a:t>
            </a:r>
            <a:r>
              <a:rPr lang="en-GB" sz="3000" dirty="0" err="1"/>
              <a:t>og</a:t>
            </a:r>
            <a:r>
              <a:rPr lang="en-GB" sz="3000" dirty="0"/>
              <a:t> </a:t>
            </a:r>
            <a:r>
              <a:rPr lang="en-GB" sz="3000" dirty="0" err="1"/>
              <a:t>dermed</a:t>
            </a:r>
            <a:r>
              <a:rPr lang="en-GB" sz="3000" dirty="0"/>
              <a:t> </a:t>
            </a:r>
            <a:r>
              <a:rPr lang="en-GB" sz="3000" dirty="0" err="1"/>
              <a:t>bidrage</a:t>
            </a:r>
            <a:r>
              <a:rPr lang="en-GB" sz="3000" dirty="0"/>
              <a:t> med </a:t>
            </a:r>
            <a:r>
              <a:rPr lang="en-GB" sz="3000" dirty="0" err="1"/>
              <a:t>indspil</a:t>
            </a:r>
            <a:r>
              <a:rPr lang="en-GB" sz="3000" dirty="0"/>
              <a:t> til den </a:t>
            </a:r>
            <a:r>
              <a:rPr lang="en-GB" sz="3000" dirty="0" err="1"/>
              <a:t>videre</a:t>
            </a:r>
            <a:r>
              <a:rPr lang="en-GB" sz="3000" dirty="0"/>
              <a:t> </a:t>
            </a:r>
            <a:r>
              <a:rPr lang="en-GB" sz="3000" dirty="0" err="1"/>
              <a:t>strategiske</a:t>
            </a:r>
            <a:r>
              <a:rPr lang="en-GB" sz="3000" dirty="0"/>
              <a:t> </a:t>
            </a:r>
            <a:r>
              <a:rPr lang="en-GB" sz="3000" dirty="0" err="1"/>
              <a:t>drøftelse</a:t>
            </a:r>
            <a:r>
              <a:rPr lang="en-GB" sz="3000" dirty="0"/>
              <a:t> </a:t>
            </a:r>
            <a:r>
              <a:rPr lang="en-GB" sz="3000" dirty="0" err="1"/>
              <a:t>på</a:t>
            </a:r>
            <a:r>
              <a:rPr lang="en-GB" sz="3000" dirty="0"/>
              <a:t> </a:t>
            </a:r>
            <a:r>
              <a:rPr lang="en-GB" sz="3000" dirty="0" err="1"/>
              <a:t>universitetet</a:t>
            </a:r>
            <a:r>
              <a:rPr lang="en-GB" sz="3000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GB" sz="30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96381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82193-88D3-5506-58AC-FB1BC8854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37DCB-EC3E-165A-06C8-64108F20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517322"/>
          </a:xfrm>
        </p:spPr>
        <p:txBody>
          <a:bodyPr/>
          <a:lstStyle/>
          <a:p>
            <a:r>
              <a:rPr lang="da-DK" dirty="0"/>
              <a:t>Strategiproces 2025: Fase 1 &amp; 2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EA56E781-32E1-0121-35E9-FE9285A035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0DA52DC3-0221-5697-5BF9-84651EBDD418}"/>
              </a:ext>
            </a:extLst>
          </p:cNvPr>
          <p:cNvSpPr/>
          <p:nvPr/>
        </p:nvSpPr>
        <p:spPr bwMode="auto">
          <a:xfrm>
            <a:off x="511014" y="1665301"/>
            <a:ext cx="936104" cy="444108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Kompendie 2024</a:t>
            </a: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63A745CE-53D9-8EF3-1CB3-981D942E5A7A}"/>
              </a:ext>
            </a:extLst>
          </p:cNvPr>
          <p:cNvSpPr/>
          <p:nvPr/>
        </p:nvSpPr>
        <p:spPr bwMode="auto">
          <a:xfrm>
            <a:off x="2034657" y="3540670"/>
            <a:ext cx="1332000" cy="432048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Direktørkreds 22/1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E7118535-A7BB-E9A5-AE54-516CCCA5DE1E}"/>
              </a:ext>
            </a:extLst>
          </p:cNvPr>
          <p:cNvSpPr/>
          <p:nvPr/>
        </p:nvSpPr>
        <p:spPr bwMode="auto">
          <a:xfrm>
            <a:off x="2512852" y="4437112"/>
            <a:ext cx="3245667" cy="6784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Organisatoriske enheder 1/2-14/3</a:t>
            </a: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F4C54031-3C9E-8975-C962-00C9C02289D5}"/>
              </a:ext>
            </a:extLst>
          </p:cNvPr>
          <p:cNvSpPr/>
          <p:nvPr/>
        </p:nvSpPr>
        <p:spPr bwMode="auto">
          <a:xfrm>
            <a:off x="2742258" y="2504822"/>
            <a:ext cx="1008112" cy="43204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Direktion</a:t>
            </a:r>
            <a:b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</a:b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5/2</a:t>
            </a:r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02866000-02BC-51FB-E819-4B16C6853A54}"/>
              </a:ext>
            </a:extLst>
          </p:cNvPr>
          <p:cNvSpPr/>
          <p:nvPr/>
        </p:nvSpPr>
        <p:spPr bwMode="auto">
          <a:xfrm>
            <a:off x="3604868" y="1671331"/>
            <a:ext cx="1008112" cy="432048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Bestyrelsen 25/2</a:t>
            </a:r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2D87C2BD-9EFC-6EB9-89EB-6892569C145A}"/>
              </a:ext>
            </a:extLst>
          </p:cNvPr>
          <p:cNvSpPr/>
          <p:nvPr/>
        </p:nvSpPr>
        <p:spPr bwMode="auto">
          <a:xfrm>
            <a:off x="4912231" y="2504822"/>
            <a:ext cx="1008112" cy="43204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Direktion </a:t>
            </a:r>
            <a:b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</a:b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5/3</a:t>
            </a:r>
          </a:p>
        </p:txBody>
      </p:sp>
      <p:sp>
        <p:nvSpPr>
          <p:cNvPr id="15" name="Rektangel: afrundede hjørner 14">
            <a:extLst>
              <a:ext uri="{FF2B5EF4-FFF2-40B4-BE49-F238E27FC236}">
                <a16:creationId xmlns:a16="http://schemas.microsoft.com/office/drawing/2014/main" id="{8F6EC4AE-A35C-613E-E932-5DF95F59AFD9}"/>
              </a:ext>
            </a:extLst>
          </p:cNvPr>
          <p:cNvSpPr/>
          <p:nvPr/>
        </p:nvSpPr>
        <p:spPr bwMode="auto">
          <a:xfrm>
            <a:off x="5014597" y="3531517"/>
            <a:ext cx="1332000" cy="432048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Direktørkreds-seminar 19-20/3 </a:t>
            </a:r>
          </a:p>
        </p:txBody>
      </p:sp>
      <p:sp>
        <p:nvSpPr>
          <p:cNvPr id="30" name="Rektangel: afrundede hjørner 29">
            <a:extLst>
              <a:ext uri="{FF2B5EF4-FFF2-40B4-BE49-F238E27FC236}">
                <a16:creationId xmlns:a16="http://schemas.microsoft.com/office/drawing/2014/main" id="{8A2A6F6F-29B8-EE19-E3AE-5757268CC944}"/>
              </a:ext>
            </a:extLst>
          </p:cNvPr>
          <p:cNvSpPr/>
          <p:nvPr/>
        </p:nvSpPr>
        <p:spPr bwMode="auto">
          <a:xfrm>
            <a:off x="6486688" y="1656503"/>
            <a:ext cx="1008112" cy="432048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Bestyrelsen 1/4</a:t>
            </a:r>
          </a:p>
        </p:txBody>
      </p:sp>
      <p:sp>
        <p:nvSpPr>
          <p:cNvPr id="33" name="Rektangel: afrundede hjørner 32">
            <a:extLst>
              <a:ext uri="{FF2B5EF4-FFF2-40B4-BE49-F238E27FC236}">
                <a16:creationId xmlns:a16="http://schemas.microsoft.com/office/drawing/2014/main" id="{6CD3D5B0-AF53-D0DC-B8AA-818ABB747361}"/>
              </a:ext>
            </a:extLst>
          </p:cNvPr>
          <p:cNvSpPr/>
          <p:nvPr/>
        </p:nvSpPr>
        <p:spPr bwMode="auto">
          <a:xfrm>
            <a:off x="7319342" y="2504822"/>
            <a:ext cx="1008112" cy="43204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Direktion </a:t>
            </a:r>
            <a:b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</a:b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9/4</a:t>
            </a:r>
          </a:p>
        </p:txBody>
      </p:sp>
      <p:sp>
        <p:nvSpPr>
          <p:cNvPr id="34" name="Rektangel: afrundede hjørner 33">
            <a:extLst>
              <a:ext uri="{FF2B5EF4-FFF2-40B4-BE49-F238E27FC236}">
                <a16:creationId xmlns:a16="http://schemas.microsoft.com/office/drawing/2014/main" id="{BA339E6F-5725-7E74-55B3-2E128B667F4F}"/>
              </a:ext>
            </a:extLst>
          </p:cNvPr>
          <p:cNvSpPr/>
          <p:nvPr/>
        </p:nvSpPr>
        <p:spPr bwMode="auto">
          <a:xfrm>
            <a:off x="6949935" y="4437112"/>
            <a:ext cx="3564700" cy="68972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Kollegiale organer, herunder Akademisk Råd, Repræsentantskab, HSU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, KAMU 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samt aftagerpanel, PF, Ph.d.-foreningen, CUU og DUU</a:t>
            </a:r>
          </a:p>
        </p:txBody>
      </p:sp>
      <p:sp>
        <p:nvSpPr>
          <p:cNvPr id="57" name="Rektangel: afrundede hjørner 56">
            <a:extLst>
              <a:ext uri="{FF2B5EF4-FFF2-40B4-BE49-F238E27FC236}">
                <a16:creationId xmlns:a16="http://schemas.microsoft.com/office/drawing/2014/main" id="{FF57D3BA-D60E-4473-1780-52C9353D4D57}"/>
              </a:ext>
            </a:extLst>
          </p:cNvPr>
          <p:cNvSpPr/>
          <p:nvPr/>
        </p:nvSpPr>
        <p:spPr bwMode="auto">
          <a:xfrm>
            <a:off x="8903518" y="2489910"/>
            <a:ext cx="1008112" cy="43204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Direktion </a:t>
            </a:r>
            <a:b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</a:b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21/5</a:t>
            </a:r>
          </a:p>
        </p:txBody>
      </p:sp>
      <p:sp>
        <p:nvSpPr>
          <p:cNvPr id="61" name="Rektangel: afrundede hjørner 60">
            <a:extLst>
              <a:ext uri="{FF2B5EF4-FFF2-40B4-BE49-F238E27FC236}">
                <a16:creationId xmlns:a16="http://schemas.microsoft.com/office/drawing/2014/main" id="{B08762BF-1891-89B9-1B0C-DCA9B956A233}"/>
              </a:ext>
            </a:extLst>
          </p:cNvPr>
          <p:cNvSpPr/>
          <p:nvPr/>
        </p:nvSpPr>
        <p:spPr bwMode="auto">
          <a:xfrm>
            <a:off x="9666744" y="1660810"/>
            <a:ext cx="1008112" cy="432048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Bestyrelsen 3/6</a:t>
            </a:r>
          </a:p>
        </p:txBody>
      </p:sp>
      <p:graphicFrame>
        <p:nvGraphicFramePr>
          <p:cNvPr id="66" name="Tabel 65">
            <a:extLst>
              <a:ext uri="{FF2B5EF4-FFF2-40B4-BE49-F238E27FC236}">
                <a16:creationId xmlns:a16="http://schemas.microsoft.com/office/drawing/2014/main" id="{6457CE0C-F0B1-8468-5E4C-ECCA09E311F1}"/>
              </a:ext>
            </a:extLst>
          </p:cNvPr>
          <p:cNvGraphicFramePr>
            <a:graphicFrameLocks noGrp="1"/>
          </p:cNvGraphicFramePr>
          <p:nvPr/>
        </p:nvGraphicFramePr>
        <p:xfrm>
          <a:off x="1774726" y="6179420"/>
          <a:ext cx="10369152" cy="273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403236405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43450556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918944626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81830568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93229370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52104053"/>
                    </a:ext>
                  </a:extLst>
                </a:gridCol>
              </a:tblGrid>
              <a:tr h="273916">
                <a:tc>
                  <a:txBody>
                    <a:bodyPr/>
                    <a:lstStyle/>
                    <a:p>
                      <a:pPr algn="l"/>
                      <a:r>
                        <a:rPr lang="da-DK" sz="900" dirty="0">
                          <a:solidFill>
                            <a:schemeClr val="tx1"/>
                          </a:solidFill>
                        </a:rPr>
                        <a:t>Januar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900" dirty="0">
                          <a:solidFill>
                            <a:schemeClr val="tx1"/>
                          </a:solidFill>
                        </a:rPr>
                        <a:t>Februar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900" dirty="0">
                          <a:solidFill>
                            <a:schemeClr val="tx1"/>
                          </a:solidFill>
                        </a:rPr>
                        <a:t>Marts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900" dirty="0">
                          <a:solidFill>
                            <a:schemeClr val="tx1"/>
                          </a:solidFill>
                        </a:rPr>
                        <a:t>April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900" dirty="0">
                          <a:solidFill>
                            <a:schemeClr val="tx1"/>
                          </a:solidFill>
                        </a:rPr>
                        <a:t>Maj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900" dirty="0">
                          <a:solidFill>
                            <a:schemeClr val="tx1"/>
                          </a:solidFill>
                        </a:rPr>
                        <a:t>Juni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888682"/>
                  </a:ext>
                </a:extLst>
              </a:tr>
            </a:tbl>
          </a:graphicData>
        </a:graphic>
      </p:graphicFrame>
      <p:sp>
        <p:nvSpPr>
          <p:cNvPr id="67" name="Rektangel 66">
            <a:extLst>
              <a:ext uri="{FF2B5EF4-FFF2-40B4-BE49-F238E27FC236}">
                <a16:creationId xmlns:a16="http://schemas.microsoft.com/office/drawing/2014/main" id="{A1F0AB62-2AC5-2292-74F2-7AB11228C1A6}"/>
              </a:ext>
            </a:extLst>
          </p:cNvPr>
          <p:cNvSpPr/>
          <p:nvPr/>
        </p:nvSpPr>
        <p:spPr bwMode="auto">
          <a:xfrm>
            <a:off x="6995003" y="5767529"/>
            <a:ext cx="3564700" cy="3240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Kvalificering af temaer</a:t>
            </a: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66FF3FF6-BB02-D33B-B6A0-E04FF5784AE8}"/>
              </a:ext>
            </a:extLst>
          </p:cNvPr>
          <p:cNvSpPr/>
          <p:nvPr/>
        </p:nvSpPr>
        <p:spPr bwMode="auto">
          <a:xfrm>
            <a:off x="554189" y="5757138"/>
            <a:ext cx="1292545" cy="3302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Temaer fra bestyrelsen</a:t>
            </a: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7C2C4492-4ABF-E6AD-1139-075D6CC11768}"/>
              </a:ext>
            </a:extLst>
          </p:cNvPr>
          <p:cNvSpPr/>
          <p:nvPr/>
        </p:nvSpPr>
        <p:spPr bwMode="auto">
          <a:xfrm>
            <a:off x="5879000" y="5767529"/>
            <a:ext cx="1008112" cy="3412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Bruttoliste med temaer</a:t>
            </a: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E5916168-DBB5-3C39-D68B-2DD159D10455}"/>
              </a:ext>
            </a:extLst>
          </p:cNvPr>
          <p:cNvSpPr/>
          <p:nvPr/>
        </p:nvSpPr>
        <p:spPr bwMode="auto">
          <a:xfrm>
            <a:off x="1990567" y="5767529"/>
            <a:ext cx="3744599" cy="3443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Input til temaer fra organisationen</a:t>
            </a:r>
          </a:p>
        </p:txBody>
      </p:sp>
      <p:sp>
        <p:nvSpPr>
          <p:cNvPr id="74" name="Pil: højre 73">
            <a:extLst>
              <a:ext uri="{FF2B5EF4-FFF2-40B4-BE49-F238E27FC236}">
                <a16:creationId xmlns:a16="http://schemas.microsoft.com/office/drawing/2014/main" id="{C32D3479-0C62-2FF3-22B1-E918B39EA638}"/>
              </a:ext>
            </a:extLst>
          </p:cNvPr>
          <p:cNvSpPr/>
          <p:nvPr/>
        </p:nvSpPr>
        <p:spPr bwMode="auto">
          <a:xfrm>
            <a:off x="10922336" y="4313567"/>
            <a:ext cx="1198601" cy="121127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Valg af temaer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5BB42C2-CA28-A564-D4F0-FC1A264F11CF}"/>
              </a:ext>
            </a:extLst>
          </p:cNvPr>
          <p:cNvCxnSpPr/>
          <p:nvPr/>
        </p:nvCxnSpPr>
        <p:spPr bwMode="auto">
          <a:xfrm>
            <a:off x="5321811" y="3070004"/>
            <a:ext cx="246871" cy="4089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1A73B426-EAE9-DE10-DDC5-022A23C635F7}"/>
              </a:ext>
            </a:extLst>
          </p:cNvPr>
          <p:cNvCxnSpPr/>
          <p:nvPr/>
        </p:nvCxnSpPr>
        <p:spPr bwMode="auto">
          <a:xfrm>
            <a:off x="11128706" y="3025074"/>
            <a:ext cx="172521" cy="3203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DF21E8C3-DFA6-D696-1475-3BBE24030F9D}"/>
              </a:ext>
            </a:extLst>
          </p:cNvPr>
          <p:cNvCxnSpPr/>
          <p:nvPr/>
        </p:nvCxnSpPr>
        <p:spPr bwMode="auto">
          <a:xfrm>
            <a:off x="4727054" y="2169592"/>
            <a:ext cx="148719" cy="2677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A262805D-23DF-7412-F0E6-EB33C635DA98}"/>
              </a:ext>
            </a:extLst>
          </p:cNvPr>
          <p:cNvCxnSpPr/>
          <p:nvPr/>
        </p:nvCxnSpPr>
        <p:spPr bwMode="auto">
          <a:xfrm flipV="1">
            <a:off x="5977725" y="2123744"/>
            <a:ext cx="695707" cy="12508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D8998151-B62B-444F-F99B-6FCD2AB0EDE6}"/>
              </a:ext>
            </a:extLst>
          </p:cNvPr>
          <p:cNvCxnSpPr/>
          <p:nvPr/>
        </p:nvCxnSpPr>
        <p:spPr bwMode="auto">
          <a:xfrm flipV="1">
            <a:off x="8615486" y="3038889"/>
            <a:ext cx="765420" cy="12376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5354C35-6F17-B7D1-F7F8-C588B372685B}"/>
              </a:ext>
            </a:extLst>
          </p:cNvPr>
          <p:cNvCxnSpPr/>
          <p:nvPr/>
        </p:nvCxnSpPr>
        <p:spPr bwMode="auto">
          <a:xfrm flipV="1">
            <a:off x="2599812" y="2964606"/>
            <a:ext cx="394890" cy="48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AEEAB79F-262B-3E49-6560-75A89356CD42}"/>
              </a:ext>
            </a:extLst>
          </p:cNvPr>
          <p:cNvCxnSpPr>
            <a:cxnSpLocks/>
          </p:cNvCxnSpPr>
          <p:nvPr/>
        </p:nvCxnSpPr>
        <p:spPr bwMode="auto">
          <a:xfrm>
            <a:off x="1064689" y="2198630"/>
            <a:ext cx="205981" cy="12731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684CD5-A40E-E5C8-13DA-E7F28AE6D5CC}"/>
              </a:ext>
            </a:extLst>
          </p:cNvPr>
          <p:cNvCxnSpPr/>
          <p:nvPr/>
        </p:nvCxnSpPr>
        <p:spPr bwMode="auto">
          <a:xfrm flipV="1">
            <a:off x="5372325" y="4024059"/>
            <a:ext cx="232661" cy="3000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ktangel: afrundede hjørner 6">
            <a:extLst>
              <a:ext uri="{FF2B5EF4-FFF2-40B4-BE49-F238E27FC236}">
                <a16:creationId xmlns:a16="http://schemas.microsoft.com/office/drawing/2014/main" id="{CBAE63AA-96EE-3765-A576-A874CB0A81BC}"/>
              </a:ext>
            </a:extLst>
          </p:cNvPr>
          <p:cNvSpPr/>
          <p:nvPr/>
        </p:nvSpPr>
        <p:spPr bwMode="auto">
          <a:xfrm>
            <a:off x="482181" y="3540670"/>
            <a:ext cx="1332000" cy="432048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Dialoggrupper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3B33DC-A5A4-4BE7-B2F4-38BD3D289FED}"/>
              </a:ext>
            </a:extLst>
          </p:cNvPr>
          <p:cNvCxnSpPr>
            <a:cxnSpLocks/>
          </p:cNvCxnSpPr>
          <p:nvPr/>
        </p:nvCxnSpPr>
        <p:spPr bwMode="auto">
          <a:xfrm>
            <a:off x="1838680" y="3748251"/>
            <a:ext cx="18643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Arrow Connector 149">
            <a:extLst>
              <a:ext uri="{FF2B5EF4-FFF2-40B4-BE49-F238E27FC236}">
                <a16:creationId xmlns:a16="http://schemas.microsoft.com/office/drawing/2014/main" id="{47E8265D-E40B-3909-9ADF-7F5064794CD7}"/>
              </a:ext>
            </a:extLst>
          </p:cNvPr>
          <p:cNvCxnSpPr/>
          <p:nvPr/>
        </p:nvCxnSpPr>
        <p:spPr bwMode="auto">
          <a:xfrm flipV="1">
            <a:off x="3366657" y="2169592"/>
            <a:ext cx="181934" cy="275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Straight Arrow Connector 137">
            <a:extLst>
              <a:ext uri="{FF2B5EF4-FFF2-40B4-BE49-F238E27FC236}">
                <a16:creationId xmlns:a16="http://schemas.microsoft.com/office/drawing/2014/main" id="{3CE7F7DB-325C-14EC-D058-3FA65632B038}"/>
              </a:ext>
            </a:extLst>
          </p:cNvPr>
          <p:cNvCxnSpPr/>
          <p:nvPr/>
        </p:nvCxnSpPr>
        <p:spPr bwMode="auto">
          <a:xfrm>
            <a:off x="7481847" y="2177022"/>
            <a:ext cx="148719" cy="2677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Straight Arrow Connector 90">
            <a:extLst>
              <a:ext uri="{FF2B5EF4-FFF2-40B4-BE49-F238E27FC236}">
                <a16:creationId xmlns:a16="http://schemas.microsoft.com/office/drawing/2014/main" id="{127A9F63-3FAE-5E43-CC87-BBF10A9DCC44}"/>
              </a:ext>
            </a:extLst>
          </p:cNvPr>
          <p:cNvCxnSpPr/>
          <p:nvPr/>
        </p:nvCxnSpPr>
        <p:spPr bwMode="auto">
          <a:xfrm>
            <a:off x="7877153" y="3045527"/>
            <a:ext cx="594317" cy="12798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Straight Arrow Connector 150">
            <a:extLst>
              <a:ext uri="{FF2B5EF4-FFF2-40B4-BE49-F238E27FC236}">
                <a16:creationId xmlns:a16="http://schemas.microsoft.com/office/drawing/2014/main" id="{363F3CD7-13F7-45D0-FB12-F19A405E8C94}"/>
              </a:ext>
            </a:extLst>
          </p:cNvPr>
          <p:cNvCxnSpPr/>
          <p:nvPr/>
        </p:nvCxnSpPr>
        <p:spPr bwMode="auto">
          <a:xfrm flipV="1">
            <a:off x="9752195" y="2122113"/>
            <a:ext cx="169672" cy="3043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4" name="Tekstfelt 123">
            <a:extLst>
              <a:ext uri="{FF2B5EF4-FFF2-40B4-BE49-F238E27FC236}">
                <a16:creationId xmlns:a16="http://schemas.microsoft.com/office/drawing/2014/main" id="{FEE49608-60BC-9947-B5F6-DA7C72458A61}"/>
              </a:ext>
            </a:extLst>
          </p:cNvPr>
          <p:cNvSpPr txBox="1"/>
          <p:nvPr/>
        </p:nvSpPr>
        <p:spPr>
          <a:xfrm rot="16200000">
            <a:off x="-313144" y="1527986"/>
            <a:ext cx="12791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Bestyrelsen</a:t>
            </a:r>
          </a:p>
        </p:txBody>
      </p:sp>
      <p:sp>
        <p:nvSpPr>
          <p:cNvPr id="125" name="Tekstfelt 124">
            <a:extLst>
              <a:ext uri="{FF2B5EF4-FFF2-40B4-BE49-F238E27FC236}">
                <a16:creationId xmlns:a16="http://schemas.microsoft.com/office/drawing/2014/main" id="{5203E2FC-06E0-9030-FD5C-9AE7B3A3E958}"/>
              </a:ext>
            </a:extLst>
          </p:cNvPr>
          <p:cNvSpPr txBox="1"/>
          <p:nvPr/>
        </p:nvSpPr>
        <p:spPr>
          <a:xfrm rot="16200000">
            <a:off x="-313144" y="2344975"/>
            <a:ext cx="12791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Direktion</a:t>
            </a:r>
          </a:p>
        </p:txBody>
      </p:sp>
      <p:sp>
        <p:nvSpPr>
          <p:cNvPr id="126" name="Tekstfelt 125">
            <a:extLst>
              <a:ext uri="{FF2B5EF4-FFF2-40B4-BE49-F238E27FC236}">
                <a16:creationId xmlns:a16="http://schemas.microsoft.com/office/drawing/2014/main" id="{FA46E2BF-4D8F-51B2-D7DD-96912C88060D}"/>
              </a:ext>
            </a:extLst>
          </p:cNvPr>
          <p:cNvSpPr txBox="1"/>
          <p:nvPr/>
        </p:nvSpPr>
        <p:spPr>
          <a:xfrm rot="16200000">
            <a:off x="-313144" y="3544664"/>
            <a:ext cx="12791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Direktørkreds</a:t>
            </a:r>
          </a:p>
        </p:txBody>
      </p:sp>
      <p:sp>
        <p:nvSpPr>
          <p:cNvPr id="127" name="Tekstfelt 126">
            <a:extLst>
              <a:ext uri="{FF2B5EF4-FFF2-40B4-BE49-F238E27FC236}">
                <a16:creationId xmlns:a16="http://schemas.microsoft.com/office/drawing/2014/main" id="{2FB09C35-BB1C-75C0-AD2E-67B63296BA98}"/>
              </a:ext>
            </a:extLst>
          </p:cNvPr>
          <p:cNvSpPr txBox="1"/>
          <p:nvPr/>
        </p:nvSpPr>
        <p:spPr>
          <a:xfrm rot="16200000">
            <a:off x="-313144" y="4744354"/>
            <a:ext cx="12791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106841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DTU’s enheder</a:t>
            </a:r>
          </a:p>
        </p:txBody>
      </p:sp>
      <p:sp>
        <p:nvSpPr>
          <p:cNvPr id="129" name="Tekstfelt 128">
            <a:extLst>
              <a:ext uri="{FF2B5EF4-FFF2-40B4-BE49-F238E27FC236}">
                <a16:creationId xmlns:a16="http://schemas.microsoft.com/office/drawing/2014/main" id="{A7A3563A-A546-C40A-C69C-BC4A4D241AB7}"/>
              </a:ext>
            </a:extLst>
          </p:cNvPr>
          <p:cNvSpPr txBox="1"/>
          <p:nvPr/>
        </p:nvSpPr>
        <p:spPr>
          <a:xfrm rot="16200000">
            <a:off x="-325623" y="5502975"/>
            <a:ext cx="12791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Outputs</a:t>
            </a:r>
          </a:p>
        </p:txBody>
      </p:sp>
      <p:sp>
        <p:nvSpPr>
          <p:cNvPr id="5" name="Rektangel: afrundede hjørner 56">
            <a:extLst>
              <a:ext uri="{FF2B5EF4-FFF2-40B4-BE49-F238E27FC236}">
                <a16:creationId xmlns:a16="http://schemas.microsoft.com/office/drawing/2014/main" id="{5AE90C92-FD90-B105-CBE8-A5F0D388C296}"/>
              </a:ext>
            </a:extLst>
          </p:cNvPr>
          <p:cNvSpPr/>
          <p:nvPr/>
        </p:nvSpPr>
        <p:spPr bwMode="auto">
          <a:xfrm>
            <a:off x="10487694" y="2505162"/>
            <a:ext cx="1008112" cy="43204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Direktion </a:t>
            </a:r>
            <a:b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</a:b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11/6</a:t>
            </a:r>
          </a:p>
        </p:txBody>
      </p:sp>
      <p:cxnSp>
        <p:nvCxnSpPr>
          <p:cNvPr id="14" name="Straight Arrow Connector 137">
            <a:extLst>
              <a:ext uri="{FF2B5EF4-FFF2-40B4-BE49-F238E27FC236}">
                <a16:creationId xmlns:a16="http://schemas.microsoft.com/office/drawing/2014/main" id="{036A25DB-9C9F-4609-C29F-B44C5D49B6C9}"/>
              </a:ext>
            </a:extLst>
          </p:cNvPr>
          <p:cNvCxnSpPr/>
          <p:nvPr/>
        </p:nvCxnSpPr>
        <p:spPr bwMode="auto">
          <a:xfrm>
            <a:off x="10709329" y="2177022"/>
            <a:ext cx="148719" cy="2677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ktangel: afrundede hjørner 6">
            <a:extLst>
              <a:ext uri="{FF2B5EF4-FFF2-40B4-BE49-F238E27FC236}">
                <a16:creationId xmlns:a16="http://schemas.microsoft.com/office/drawing/2014/main" id="{BFE840CF-D6E0-6672-9A6E-7BE208529737}"/>
              </a:ext>
            </a:extLst>
          </p:cNvPr>
          <p:cNvSpPr/>
          <p:nvPr/>
        </p:nvSpPr>
        <p:spPr bwMode="auto">
          <a:xfrm>
            <a:off x="10559928" y="3526972"/>
            <a:ext cx="1332000" cy="432048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Direktørkreds 25/6</a:t>
            </a:r>
          </a:p>
        </p:txBody>
      </p:sp>
      <p:sp>
        <p:nvSpPr>
          <p:cNvPr id="26" name="Rektangel: afrundede hjørner 7">
            <a:extLst>
              <a:ext uri="{FF2B5EF4-FFF2-40B4-BE49-F238E27FC236}">
                <a16:creationId xmlns:a16="http://schemas.microsoft.com/office/drawing/2014/main" id="{EF01A348-86F6-C057-1793-55B62AFA53DE}"/>
              </a:ext>
            </a:extLst>
          </p:cNvPr>
          <p:cNvSpPr/>
          <p:nvPr/>
        </p:nvSpPr>
        <p:spPr bwMode="auto">
          <a:xfrm>
            <a:off x="3750369" y="5241283"/>
            <a:ext cx="6809333" cy="419965"/>
          </a:xfrm>
          <a:prstGeom prst="roundRect">
            <a:avLst/>
          </a:prstGeom>
          <a:solidFill>
            <a:srgbClr val="6600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Konsulenter / Analyser / Facilitering af workshops og møder 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F308FC-08BD-8558-0EF1-F770AC6B24B1}"/>
              </a:ext>
            </a:extLst>
          </p:cNvPr>
          <p:cNvSpPr/>
          <p:nvPr/>
        </p:nvSpPr>
        <p:spPr bwMode="auto">
          <a:xfrm>
            <a:off x="6500130" y="4140600"/>
            <a:ext cx="4409727" cy="1279182"/>
          </a:xfrm>
          <a:prstGeom prst="ellipse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 err="1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428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44144-E7FB-66B4-2B3D-670EFC727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F169C-971A-C825-F615-B7C1D531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Indspil til DTU’s strategi 2026-31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1C572-ED1C-728E-901D-0BEE7DB6EF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600" b="1" dirty="0"/>
              <a:t>Introduktion</a:t>
            </a:r>
          </a:p>
          <a:p>
            <a:pPr marL="0" indent="0" algn="just">
              <a:buNone/>
            </a:pPr>
            <a:endParaRPr lang="da-DK" sz="1600" dirty="0"/>
          </a:p>
          <a:p>
            <a:pPr marL="0" indent="0" algn="just">
              <a:buNone/>
            </a:pPr>
            <a:r>
              <a:rPr lang="da-DK" sz="1600" dirty="0"/>
              <a:t>Som indspil til den videre strategiske drøftelse på DTU, bedes CUU og DUU drøfte de angivne 6 strategiske ambitioner.</a:t>
            </a:r>
          </a:p>
          <a:p>
            <a:pPr marL="0" indent="0" algn="just">
              <a:buNone/>
            </a:pPr>
            <a:endParaRPr lang="da-DK" sz="1600" dirty="0"/>
          </a:p>
          <a:p>
            <a:pPr marL="0" indent="0" algn="just">
              <a:buNone/>
            </a:pPr>
            <a:r>
              <a:rPr lang="da-DK" sz="1600" dirty="0"/>
              <a:t>Det er vigtigt at understrege, at DTU’s bestyrelse ikke har truffet endelige valg i forhold til de strategiske ambitioner. De vil efter al sandsynlighed ændre sig i processen, nye vil komme til og andre vil måske falde fra.</a:t>
            </a:r>
          </a:p>
          <a:p>
            <a:pPr marL="0" indent="0" algn="just">
              <a:buNone/>
            </a:pPr>
            <a:endParaRPr lang="da-DK" sz="1600" dirty="0"/>
          </a:p>
          <a:p>
            <a:pPr marL="0" indent="0" algn="just">
              <a:buNone/>
            </a:pPr>
            <a:r>
              <a:rPr lang="da-DK" sz="1600" dirty="0"/>
              <a:t>Opgaven for CUU og DUU er heller ikke at træffe valg, tilføje eller forkaste nogle af de angive ambitioner, men at give fyldestgørende svar på de stillede spørgsmål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B32C3-B294-2A6F-0CF5-6627324DE9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600" b="1" dirty="0"/>
              <a:t>Spørgsmål</a:t>
            </a:r>
            <a:r>
              <a:rPr lang="da-DK" sz="1600" dirty="0"/>
              <a:t> til refleksion inden mødet</a:t>
            </a:r>
          </a:p>
          <a:p>
            <a:pPr marL="0" indent="0">
              <a:buNone/>
            </a:pPr>
            <a:endParaRPr lang="da-DK" sz="1600" dirty="0"/>
          </a:p>
          <a:p>
            <a:pPr marL="342900" indent="-342900">
              <a:buFont typeface="+mj-lt"/>
              <a:buAutoNum type="arabicPeriod"/>
            </a:pPr>
            <a:r>
              <a:rPr lang="da-DK" sz="1600" dirty="0"/>
              <a:t>Hvis DTU skal realisere de 6 strategiske ambitioner, hvad vil de 1-3 </a:t>
            </a:r>
            <a:r>
              <a:rPr lang="da-DK" sz="1600" b="1" dirty="0"/>
              <a:t>væsentligste udfordringer</a:t>
            </a:r>
            <a:r>
              <a:rPr lang="da-DK" sz="1600" dirty="0"/>
              <a:t> være for DTU?</a:t>
            </a:r>
          </a:p>
          <a:p>
            <a:pPr marL="342900" indent="-342900">
              <a:buFont typeface="+mj-lt"/>
              <a:buAutoNum type="arabicPeriod"/>
            </a:pPr>
            <a:endParaRPr lang="da-DK" sz="1600" dirty="0"/>
          </a:p>
          <a:p>
            <a:pPr marL="342900" indent="-342900">
              <a:buFont typeface="+mj-lt"/>
              <a:buAutoNum type="arabicPeriod"/>
            </a:pPr>
            <a:r>
              <a:rPr lang="da-DK" sz="1600" dirty="0"/>
              <a:t>Hvis DTU lykkes med at realisere de 6 strategiske ambitioner, hvad kan universitetet bruge det til, og hvilke </a:t>
            </a:r>
            <a:r>
              <a:rPr lang="da-DK" sz="1600" b="1" dirty="0"/>
              <a:t>muligheder giver det DTU?</a:t>
            </a:r>
            <a:r>
              <a:rPr lang="da-DK" sz="1600" dirty="0"/>
              <a:t>  </a:t>
            </a:r>
          </a:p>
          <a:p>
            <a:pPr marL="0" indent="0">
              <a:buNone/>
            </a:pPr>
            <a:endParaRPr lang="da-DK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8AE34-6D25-031C-0F83-F05C2D6328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1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91E49-DEEA-F27F-44F4-EDAE3607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6 foreløbige strategiske ambitioner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EF8F8-FC5E-6227-D1E2-04AD6A25F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Opmærksomhedspunkter</a:t>
            </a:r>
          </a:p>
          <a:p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sz="2400" dirty="0"/>
              <a:t>På de følgende slides vil I blive præsenteret for 6 foreløbige strategiske ambitioner med række underliggende retninger.</a:t>
            </a:r>
            <a:br>
              <a:rPr lang="da-DK" sz="2400" dirty="0"/>
            </a:br>
            <a:r>
              <a:rPr lang="da-DK" sz="24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400" dirty="0"/>
              <a:t>De 6 strategiske ambitioner er en opsamling på drøftelser i direktørkredsen og bestyrelsen.</a:t>
            </a:r>
          </a:p>
          <a:p>
            <a:pPr marL="342900" indent="-342900">
              <a:buFont typeface="+mj-lt"/>
              <a:buAutoNum type="arabicPeriod"/>
            </a:pPr>
            <a:endParaRPr lang="da-DK" sz="2400" dirty="0"/>
          </a:p>
          <a:p>
            <a:pPr marL="342900" indent="-342900">
              <a:buFont typeface="+mj-lt"/>
              <a:buAutoNum type="arabicPeriod"/>
            </a:pPr>
            <a:r>
              <a:rPr lang="da-DK" sz="2400" dirty="0"/>
              <a:t>De fleste af ambitionerne går på tværs af hinanden, og de underliggende retninger kan høre til under flere af de strategiske ambitioner.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FB233-6AE4-04B8-3DB8-689F3456ED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7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D9E5B-9885-758D-AEDB-1EE9F4185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26A265-8C64-CEF8-E9AB-0D82D4F28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Ambition 1: DTU </a:t>
            </a:r>
            <a:r>
              <a:rPr lang="en-GB" dirty="0" err="1"/>
              <a:t>som</a:t>
            </a:r>
            <a:r>
              <a:rPr lang="en-GB" dirty="0"/>
              <a:t> det </a:t>
            </a:r>
            <a:r>
              <a:rPr lang="en-GB" dirty="0" err="1"/>
              <a:t>mest</a:t>
            </a:r>
            <a:r>
              <a:rPr lang="en-GB" dirty="0"/>
              <a:t> innovative </a:t>
            </a:r>
            <a:r>
              <a:rPr lang="en-GB" dirty="0" err="1"/>
              <a:t>tekniske</a:t>
            </a:r>
            <a:r>
              <a:rPr lang="en-GB" dirty="0"/>
              <a:t> </a:t>
            </a:r>
            <a:r>
              <a:rPr lang="en-GB" dirty="0" err="1"/>
              <a:t>universitet</a:t>
            </a:r>
            <a:r>
              <a:rPr lang="en-GB" dirty="0"/>
              <a:t> i Europa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859AA8-0FCE-2619-6183-4E115E41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DTU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da-DK" sz="1800" dirty="0"/>
              <a:t>være vugge for startups og missionsdrevne innovationsprojekter, der driver udvikling og fremmer bæredygtig samfundsmæssig vækst, omstilling og påvirkning.</a:t>
            </a:r>
          </a:p>
          <a:p>
            <a:r>
              <a:rPr lang="en-GB" dirty="0"/>
              <a:t>DTU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førende</a:t>
            </a:r>
            <a:r>
              <a:rPr lang="en-GB" dirty="0"/>
              <a:t> i </a:t>
            </a:r>
            <a:r>
              <a:rPr lang="da-DK" sz="1800" dirty="0"/>
              <a:t>omsætning af forskning til skalerbare virksomheder</a:t>
            </a:r>
          </a:p>
          <a:p>
            <a:r>
              <a:rPr lang="en-GB" dirty="0"/>
              <a:t>DTU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skabe</a:t>
            </a:r>
            <a:r>
              <a:rPr lang="en-GB" dirty="0"/>
              <a:t> </a:t>
            </a:r>
            <a:r>
              <a:rPr lang="en-GB" dirty="0" err="1"/>
              <a:t>succesfulde</a:t>
            </a:r>
            <a:r>
              <a:rPr lang="en-GB" dirty="0"/>
              <a:t> </a:t>
            </a:r>
            <a:r>
              <a:rPr lang="en-GB" dirty="0" err="1"/>
              <a:t>værdikæder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startup til scaleup</a:t>
            </a:r>
          </a:p>
          <a:p>
            <a:r>
              <a:rPr lang="en-GB" dirty="0"/>
              <a:t>DTU </a:t>
            </a:r>
            <a:r>
              <a:rPr lang="en-GB" dirty="0" err="1"/>
              <a:t>skal</a:t>
            </a:r>
            <a:r>
              <a:rPr lang="en-GB" dirty="0"/>
              <a:t> drive det </a:t>
            </a:r>
            <a:r>
              <a:rPr lang="en-GB" dirty="0" err="1"/>
              <a:t>europæiske</a:t>
            </a:r>
            <a:r>
              <a:rPr lang="en-GB" dirty="0"/>
              <a:t> </a:t>
            </a:r>
            <a:r>
              <a:rPr lang="en-GB" dirty="0" err="1"/>
              <a:t>innovationssystem</a:t>
            </a:r>
            <a:endParaRPr lang="en-GB" dirty="0"/>
          </a:p>
          <a:p>
            <a:r>
              <a:rPr lang="da-DK" sz="1800" dirty="0"/>
              <a:t>DTU skal </a:t>
            </a:r>
            <a:r>
              <a:rPr lang="da-DK" dirty="0"/>
              <a:t>overføre </a:t>
            </a:r>
            <a:r>
              <a:rPr lang="da-DK" sz="1800" dirty="0"/>
              <a:t>forskning til skalérbar produktion</a:t>
            </a:r>
          </a:p>
          <a:p>
            <a:r>
              <a:rPr lang="da-DK" sz="1800" dirty="0"/>
              <a:t>DTU skal udnytte sine styrker til at drive ‘</a:t>
            </a:r>
            <a:r>
              <a:rPr lang="da-DK" sz="1800" dirty="0" err="1"/>
              <a:t>deep</a:t>
            </a:r>
            <a:r>
              <a:rPr lang="da-DK" sz="1800" dirty="0"/>
              <a:t> </a:t>
            </a:r>
            <a:r>
              <a:rPr lang="da-DK" sz="1800" dirty="0" err="1"/>
              <a:t>tech</a:t>
            </a:r>
            <a:r>
              <a:rPr lang="da-DK" sz="1800" dirty="0"/>
              <a:t>’ innovation i større skala. </a:t>
            </a:r>
          </a:p>
          <a:p>
            <a:r>
              <a:rPr lang="da-DK" dirty="0"/>
              <a:t>DTU skal s</a:t>
            </a:r>
            <a:r>
              <a:rPr lang="da-DK" sz="1800" dirty="0"/>
              <a:t>tyrke Europas konkurrencekraft ved at stille verdensklasse infrastruktur til rådighed</a:t>
            </a:r>
          </a:p>
          <a:p>
            <a:r>
              <a:rPr lang="da-DK" dirty="0"/>
              <a:t>DTU skal være en ledende aktør i Europa inden for teknologisk innovation</a:t>
            </a:r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8823E-C3FC-ADFC-654E-33E8D3EF45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278205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679F-1AC9-C76B-A8EB-A2850F30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Ambition 2: DTU som det bedste sted for de største talenter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04155-AA22-1AC5-A457-E12D771FC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Unboxing</a:t>
            </a:r>
            <a:r>
              <a:rPr lang="da-DK" dirty="0"/>
              <a:t> </a:t>
            </a:r>
            <a:r>
              <a:rPr lang="da-DK" dirty="0" err="1"/>
              <a:t>engineers</a:t>
            </a:r>
            <a:r>
              <a:rPr lang="da-DK" dirty="0"/>
              <a:t> </a:t>
            </a:r>
            <a:r>
              <a:rPr lang="da-DK" dirty="0">
                <a:sym typeface="Wingdings" panose="05000000000000000000" pitchFamily="2" charset="2"/>
              </a:rPr>
              <a:t> mere end blot en teknisk </a:t>
            </a:r>
            <a:r>
              <a:rPr lang="da-DK" dirty="0" err="1">
                <a:sym typeface="Wingdings" panose="05000000000000000000" pitchFamily="2" charset="2"/>
              </a:rPr>
              <a:t>vidensperson</a:t>
            </a:r>
            <a:r>
              <a:rPr lang="da-DK" dirty="0">
                <a:sym typeface="Wingdings" panose="05000000000000000000" pitchFamily="2" charset="2"/>
              </a:rPr>
              <a:t>!</a:t>
            </a:r>
          </a:p>
          <a:p>
            <a:r>
              <a:rPr lang="da-DK" dirty="0"/>
              <a:t>DTU skal uddanne ingeniører, der tager lederskab og ansvar</a:t>
            </a:r>
            <a:endParaRPr lang="da-DK" sz="1800" dirty="0">
              <a:latin typeface="+mn-lt"/>
            </a:endParaRPr>
          </a:p>
          <a:p>
            <a:r>
              <a:rPr lang="da-DK" sz="1800" dirty="0">
                <a:latin typeface="+mn-lt"/>
              </a:rPr>
              <a:t>DTU skal </a:t>
            </a:r>
            <a:r>
              <a:rPr lang="da-DK" dirty="0"/>
              <a:t>f</a:t>
            </a:r>
            <a:r>
              <a:rPr lang="da-DK" sz="1800" dirty="0">
                <a:latin typeface="+mn-lt"/>
              </a:rPr>
              <a:t>astholde det polytekniske mindset </a:t>
            </a:r>
            <a:endParaRPr lang="da-DK" dirty="0">
              <a:sym typeface="Wingdings" panose="05000000000000000000" pitchFamily="2" charset="2"/>
            </a:endParaRPr>
          </a:p>
          <a:p>
            <a:r>
              <a:rPr lang="da-DK" dirty="0">
                <a:sym typeface="Wingdings" panose="05000000000000000000" pitchFamily="2" charset="2"/>
              </a:rPr>
              <a:t>DTU skal tiltrække og fastholde de største talenter</a:t>
            </a:r>
          </a:p>
          <a:p>
            <a:r>
              <a:rPr lang="da-DK" dirty="0">
                <a:sym typeface="Wingdings" panose="05000000000000000000" pitchFamily="2" charset="2"/>
              </a:rPr>
              <a:t>DTU skal tilbyde og tilrettelægge de bedste karriereveje</a:t>
            </a:r>
          </a:p>
          <a:p>
            <a:r>
              <a:rPr lang="da-DK" dirty="0">
                <a:sym typeface="Wingdings" panose="05000000000000000000" pitchFamily="2" charset="2"/>
              </a:rPr>
              <a:t>DTU skal bevare kandidaters og medarbejderes relevans for samfundet – fx gennem tilbud indenfor livslang læring.</a:t>
            </a:r>
          </a:p>
          <a:p>
            <a:r>
              <a:rPr lang="da-DK" sz="1800" dirty="0"/>
              <a:t>DTU skal prioritere </a:t>
            </a:r>
            <a:r>
              <a:rPr lang="da-DK" dirty="0"/>
              <a:t>uddannelse af ingeniører med </a:t>
            </a:r>
            <a:r>
              <a:rPr lang="da-DK" sz="1800" dirty="0"/>
              <a:t>T-</a:t>
            </a:r>
            <a:r>
              <a:rPr lang="da-DK" dirty="0" err="1"/>
              <a:t>s</a:t>
            </a:r>
            <a:r>
              <a:rPr lang="da-DK" sz="1800" dirty="0" err="1"/>
              <a:t>haped</a:t>
            </a:r>
            <a:r>
              <a:rPr lang="da-DK" sz="1800" dirty="0"/>
              <a:t> </a:t>
            </a:r>
            <a:r>
              <a:rPr lang="da-DK" sz="1800" dirty="0" err="1"/>
              <a:t>profiles</a:t>
            </a:r>
            <a:r>
              <a:rPr lang="da-DK" sz="1800" dirty="0"/>
              <a:t>, dannelse og brede kompetencer.</a:t>
            </a:r>
          </a:p>
          <a:p>
            <a:r>
              <a:rPr lang="da-DK" sz="1800" dirty="0"/>
              <a:t>DTU skal fremme de studerendes trivsel og kritiske tænkning. </a:t>
            </a:r>
            <a:endParaRPr lang="da-DK" dirty="0"/>
          </a:p>
          <a:p>
            <a:r>
              <a:rPr lang="da-DK" sz="1800" dirty="0"/>
              <a:t>DTU skal fremme den teknologiske dannelse i samfundet.</a:t>
            </a:r>
          </a:p>
          <a:p>
            <a:r>
              <a:rPr lang="da-DK" sz="1800" dirty="0"/>
              <a:t>DTU skal forberede den fremtidige generation på samfundets udfordringer, hvor hurtige teknologiske forandringer, bl.a. som følge af AI, stiller stigend</a:t>
            </a:r>
            <a:r>
              <a:rPr lang="da-DK" dirty="0"/>
              <a:t>e krav til </a:t>
            </a:r>
            <a:r>
              <a:rPr lang="da-DK" sz="1800" dirty="0"/>
              <a:t>agilitet, holistisk forståelse og evnen til at stille de rigtige spørgsmål.</a:t>
            </a:r>
          </a:p>
          <a:p>
            <a:endParaRPr lang="da-DK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15D0F-5006-CB53-FA60-C63F8C2FD8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464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3B38FA3B-2246-40E5-A61A-EA1559A3CD76}" vid="{D5F764FD-A73C-4B6C-BF48-3536DEB79AD2}"/>
    </a:ext>
  </a:extLst>
</a:theme>
</file>

<file path=ppt/theme/theme2.xml><?xml version="1.0" encoding="utf-8"?>
<a:theme xmlns:a="http://schemas.openxmlformats.org/drawingml/2006/main" name="1_Blank">
  <a:themeElements>
    <a:clrScheme name="DTU Green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008835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8737"/>
        </a:solidFill>
        <a:ln w="9525" cap="flat" cmpd="sng" algn="ctr">
          <a:solidFill>
            <a:srgbClr val="008737"/>
          </a:solidFill>
          <a:prstDash val="solid"/>
          <a:miter lim="800000"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TU Template 16_9 - Green.potx" id="{E99459BE-98E7-46BD-9176-BDD633D1E64E}" vid="{7FA8D01D-58B5-4E28-ADC7-3966F3B14976}"/>
    </a:ext>
  </a:extLst>
</a:theme>
</file>

<file path=ppt/theme/theme3.xml><?xml version="1.0" encoding="utf-8"?>
<a:theme xmlns:a="http://schemas.openxmlformats.org/drawingml/2006/main" name="2_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E720F17-9F6F-462A-9840-806FB082C846}" vid="{00DD51D2-7D1F-45AD-98D6-66F15724A8CA}"/>
    </a:ext>
  </a:extLst>
</a:theme>
</file>

<file path=ppt/theme/theme4.xml><?xml version="1.0" encoding="utf-8"?>
<a:theme xmlns:a="http://schemas.openxmlformats.org/drawingml/2006/main" name="3_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TU Template 16_9 - Corporate red.pptx" id="{D8D1412A-BA71-4CA5-9027-DA5DFE963281}" vid="{DAF49E42-DF32-4990-8807-AABFE1938B7D}"/>
    </a:ext>
  </a:extLst>
</a:theme>
</file>

<file path=ppt/theme/theme5.xml><?xml version="1.0" encoding="utf-8"?>
<a:theme xmlns:a="http://schemas.openxmlformats.org/drawingml/2006/main" name="4_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3B38FA3B-2246-40E5-A61A-EA1559A3CD76}" vid="{D5F764FD-A73C-4B6C-BF48-3536DEB79AD2}"/>
    </a:ext>
  </a:extLst>
</a:theme>
</file>

<file path=ppt/theme/theme6.xml><?xml version="1.0" encoding="utf-8"?>
<a:theme xmlns:a="http://schemas.openxmlformats.org/drawingml/2006/main" name="5_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C7634"/>
        </a:solidFill>
        <a:ln w="9525" cap="flat" cmpd="sng" algn="ctr">
          <a:solidFill>
            <a:schemeClr val="accent6"/>
          </a:solidFill>
          <a:prstDash val="solid"/>
          <a:miter lim="800000"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TU Template 16_9 - Orange.pptx" id="{A475149E-9650-46DA-B3A3-B534C234603C}" vid="{222637C2-F810-4D46-8C47-5244401C1DAF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128185","version":"1.2"}]]></TemplafySlideTemplateConfiguration>
</file>

<file path=customXml/item11.xml><?xml version="1.0" encoding="utf-8"?>
<TemplafyFormConfiguration><![CDATA[{"formFields":[{"required":false,"type":"datePicker","name":"Date","label":"Date","helpTexts":{"prefix":"","postfix":""},"spacing":{},"fullyQualifiedName":"Date"},{"required":false,"placeholder":"","lines":0,"type":"textBox","name":"PresentationTitle","label":"Presentation title","helpTexts":{"prefix":"","postfix":""},"spacing":{},"fullyQualifiedName":"PresentationTitle"}],"formDataEntries":[{"name":"Date","value":"4Xm7d242HGo446IH5nRjQA=="},{"name":"PresentationTitle","value":"ZR/I84ubq+6CkRKNk7nn9w=="}]}]]></TemplafyForm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128185","version":"1.2"}]]></TemplafySlideTemplate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6003040","version":"1.2"}]]></TemplafySlideTemplateConfiguration>
</file>

<file path=customXml/item16.xml><?xml version="1.0" encoding="utf-8"?>
<TemplafySlideFormConfiguration><![CDATA[{"formFields":[],"formDataEntries":[]}]]></TemplafySlideFormConfiguration>
</file>

<file path=customXml/item17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128185","version":"1.2"}]]></TemplafySlideTemplateConfiguration>
</file>

<file path=customXml/item18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128185","version":"1.2"}]]></TemplafySlideTemplateConfiguration>
</file>

<file path=customXml/item19.xml><?xml version="1.0" encoding="utf-8"?>
<TemplafySlideTemplateConfiguration><![CDATA[{"elementsMetadata":[],"documentContentValidatorConfiguration":{"enableDocumentContentValidator":false,"documentContentValidatorVersion":0},"slideId":"636964369970985159","enableDocumentContentUpdater":true,"version":"1.2"}]]></TemplafySlideTemplate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FormConfiguration><![CDATA[{"formFields":[],"formDataEntries":[]}]]></TemplafySlideFormConfiguration>
</file>

<file path=customXml/item21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22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128185","version":"1.2"}]]></TemplafySlideTemplateConfiguration>
</file>

<file path=customXml/item23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128185","version":"1.2"}]]></TemplafySlideTemplateConfiguration>
</file>

<file path=customXml/item24.xml><?xml version="1.0" encoding="utf-8"?>
<TemplafySlideTemplateConfiguration><![CDATA[{"elementsMetadata":[],"documentContentValidatorConfiguration":{"enableDocumentContentValidator":false,"documentContentValidatorVersion":0},"slideId":"636964369970985159","enableDocumentContentUpdater":true,"version":"1.2"}]]></TemplafySlideTemplateConfiguration>
</file>

<file path=customXml/item25.xml><?xml version="1.0" encoding="utf-8"?>
<TemplafySlideFormConfiguration><![CDATA[{"formFields":[],"formDataEntries":[]}]]></TemplafySlideFormConfiguration>
</file>

<file path=customXml/item26.xml><?xml version="1.0" encoding="utf-8"?>
<TemplafySlideTemplateConfiguration><![CDATA[{"elementsMetadata":[],"documentContentValidatorConfiguration":{"enableDocumentContentValidator":false,"documentContentValidatorVersion":0},"slideId":"636957680393408391","enableDocumentContentUpdater":true,"version":"1.2"}]]></TemplafySlideTemplateConfiguration>
</file>

<file path=customXml/item27.xml><?xml version="1.0" encoding="utf-8"?>
<TemplafySlideFormConfiguration><![CDATA[{"formFields":[],"formDataEntries":[]}]]></TemplafySlideFormConfiguration>
</file>

<file path=customXml/item28.xml><?xml version="1.0" encoding="utf-8"?>
<TemplafySlideTemplateConfiguration><![CDATA[{"elementsMetadata":[],"documentContentValidatorConfiguration":{"enableDocumentContentValidator":false,"documentContentValidatorVersion":0},"slideId":"636964369972556417","enableDocumentContentUpdater":true,"version":"1.2"}]]></TemplafySlideTemplateConfiguration>
</file>

<file path=customXml/item29.xml><?xml version="1.0" encoding="utf-8"?>
<TemplafySlideTemplateConfiguration><![CDATA[{"elementsMetadata":[],"documentContentValidatorConfiguration":{"enableDocumentContentValidator":false,"documentContentValidatorVersion":0},"slideId":"636964369972556417","enableDocumentContentUpdater":true,"version":"1.2"}]]></TemplafySlideTemplateConfiguration>
</file>

<file path=customXml/item3.xml><?xml version="1.0" encoding="utf-8"?>
<TemplafySlideFormConfiguration><![CDATA[{"formFields":[],"formDataEntries":[]}]]></TemplafySlideFormConfiguration>
</file>

<file path=customXml/item30.xml><?xml version="1.0" encoding="utf-8"?>
<TemplafySlideFormConfiguration><![CDATA[{"formFields":[],"formDataEntries":[]}]]></TemplafySlideFormConfiguration>
</file>

<file path=customXml/item31.xml><?xml version="1.0" encoding="utf-8"?>
<TemplafySlideFormConfiguration><![CDATA[{"formFields":[],"formDataEntries":[]}]]></TemplafySlideFormConfiguration>
</file>

<file path=customXml/item32.xml><?xml version="1.0" encoding="utf-8"?>
<TemplafySlideTemplateConfiguration><![CDATA[{"elementsMetadata":[],"documentContentValidatorConfiguration":{"enableDocumentContentValidator":false,"documentContentValidatorVersion":0},"slideId":"636957681830325550","enableDocumentContentUpdater":true,"version":"1.2"}]]></TemplafySlideTemplateConfiguration>
</file>

<file path=customXml/item33.xml><?xml version="1.0" encoding="utf-8"?>
<TemplafySlideTemplateConfiguration><![CDATA[{"elementsMetadata":[],"documentContentValidatorConfiguration":{"enableDocumentContentValidator":false,"documentContentValidatorVersion":0},"slideId":"636964369972556417","enableDocumentContentUpdater":true,"version":"1.2"}]]></TemplafySlideTemplateConfiguration>
</file>

<file path=customXml/item34.xml><?xml version="1.0" encoding="utf-8"?>
<TemplafySlideFormConfiguration><![CDATA[{"formFields":[],"formDataEntries":[]}]]></TemplafySlideForm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TemplateConfiguration><![CDATA[{"elementsMetadata":[{"type":"shape","id":"2fce62a0-f28a-44e1-a519-0cbe37b25f7a","elementConfiguration":{"binding":"UserProfile.Offices.Workarea_{{DocumentLanguage}}","disableUpdates":false,"type":"text"}},{"type":"shape","id":"58465eeb-cfe0-4970-97ec-88179dc0a9c2","elementConfiguration":{"binding":"Form.Date","format":"{{DateFormats.GeneralDate}}","disableUpdates":false,"type":"date"}},{"type":"shape","id":"5020bdfb-1912-4d6d-a5c3-71b7da283692","elementConfiguration":{"binding":"Form.PresentationTitle","disableUpdates":false,"type":"text"}},{"type":"shape","id":"8d5b95d1-8a23-4044-9620-bf5e7305a170","elementConfiguration":{"binding":"UserProfile.Offices.Workarea_{{DocumentLanguage}}","disableUpdates":false,"type":"text"}},{"type":"shape","id":"79fbb3c3-dd89-47ef-91e9-e0bd2bb0942f","elementConfiguration":{"binding":"Form.Date","format":"{{DateFormats.GeneralDate}}","disableUpdates":false,"type":"date"}},{"type":"shape","id":"5e9447ba-0dff-46ec-ac33-540c046ca40a","elementConfiguration":{"binding":"Form.PresentationTitle","disableUpdates":false,"type":"text"}}],"transformationConfigurations":[{"language":"{{DocumentLanguage}}","disableUpdates":false,"type":"proofingLanguage"}],"enableDocumentContentUpdater":true,"templateName":"DTU Template 16_9 - Corporate red","templateDescription":"","version":"1.2"}]]></TemplafyTemplate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F4C08C7F-F953-44DE-ACDE-930692BDDB0F}">
  <ds:schemaRefs/>
</ds:datastoreItem>
</file>

<file path=customXml/itemProps10.xml><?xml version="1.0" encoding="utf-8"?>
<ds:datastoreItem xmlns:ds="http://schemas.openxmlformats.org/officeDocument/2006/customXml" ds:itemID="{CD9D0F27-8D14-4031-BBC2-CCB570579C9C}">
  <ds:schemaRefs/>
</ds:datastoreItem>
</file>

<file path=customXml/itemProps11.xml><?xml version="1.0" encoding="utf-8"?>
<ds:datastoreItem xmlns:ds="http://schemas.openxmlformats.org/officeDocument/2006/customXml" ds:itemID="{05DC2B94-7C1B-4C14-83B0-9CD2A82C27E0}">
  <ds:schemaRefs/>
</ds:datastoreItem>
</file>

<file path=customXml/itemProps12.xml><?xml version="1.0" encoding="utf-8"?>
<ds:datastoreItem xmlns:ds="http://schemas.openxmlformats.org/officeDocument/2006/customXml" ds:itemID="{B3997D43-C58A-48D6-A4C2-9424AED54857}">
  <ds:schemaRefs/>
</ds:datastoreItem>
</file>

<file path=customXml/itemProps13.xml><?xml version="1.0" encoding="utf-8"?>
<ds:datastoreItem xmlns:ds="http://schemas.openxmlformats.org/officeDocument/2006/customXml" ds:itemID="{E6E33D0C-76DA-4920-B757-97607B2BE26C}">
  <ds:schemaRefs/>
</ds:datastoreItem>
</file>

<file path=customXml/itemProps14.xml><?xml version="1.0" encoding="utf-8"?>
<ds:datastoreItem xmlns:ds="http://schemas.openxmlformats.org/officeDocument/2006/customXml" ds:itemID="{E8E39892-31F8-42F9-A314-4AF70A58CF6A}">
  <ds:schemaRefs/>
</ds:datastoreItem>
</file>

<file path=customXml/itemProps15.xml><?xml version="1.0" encoding="utf-8"?>
<ds:datastoreItem xmlns:ds="http://schemas.openxmlformats.org/officeDocument/2006/customXml" ds:itemID="{E5957E33-0059-46CE-AE7B-582F67E40B53}">
  <ds:schemaRefs/>
</ds:datastoreItem>
</file>

<file path=customXml/itemProps16.xml><?xml version="1.0" encoding="utf-8"?>
<ds:datastoreItem xmlns:ds="http://schemas.openxmlformats.org/officeDocument/2006/customXml" ds:itemID="{8660AB89-308F-4A34-B01B-CC1A9333F1B1}">
  <ds:schemaRefs/>
</ds:datastoreItem>
</file>

<file path=customXml/itemProps17.xml><?xml version="1.0" encoding="utf-8"?>
<ds:datastoreItem xmlns:ds="http://schemas.openxmlformats.org/officeDocument/2006/customXml" ds:itemID="{F9436B11-DE01-40C6-9B07-946BABC1956C}">
  <ds:schemaRefs/>
</ds:datastoreItem>
</file>

<file path=customXml/itemProps18.xml><?xml version="1.0" encoding="utf-8"?>
<ds:datastoreItem xmlns:ds="http://schemas.openxmlformats.org/officeDocument/2006/customXml" ds:itemID="{5915F425-F59B-4A51-8371-21FD2EA18117}">
  <ds:schemaRefs/>
</ds:datastoreItem>
</file>

<file path=customXml/itemProps19.xml><?xml version="1.0" encoding="utf-8"?>
<ds:datastoreItem xmlns:ds="http://schemas.openxmlformats.org/officeDocument/2006/customXml" ds:itemID="{6DD3E3D9-801A-4D18-83D0-AC5F68608A58}">
  <ds:schemaRefs/>
</ds:datastoreItem>
</file>

<file path=customXml/itemProps2.xml><?xml version="1.0" encoding="utf-8"?>
<ds:datastoreItem xmlns:ds="http://schemas.openxmlformats.org/officeDocument/2006/customXml" ds:itemID="{5DEE4BEE-00BA-4E32-BD26-AF535B50AC95}">
  <ds:schemaRefs/>
</ds:datastoreItem>
</file>

<file path=customXml/itemProps20.xml><?xml version="1.0" encoding="utf-8"?>
<ds:datastoreItem xmlns:ds="http://schemas.openxmlformats.org/officeDocument/2006/customXml" ds:itemID="{40BF509C-78FA-46F5-B5D7-7488E351E3B9}">
  <ds:schemaRefs/>
</ds:datastoreItem>
</file>

<file path=customXml/itemProps21.xml><?xml version="1.0" encoding="utf-8"?>
<ds:datastoreItem xmlns:ds="http://schemas.openxmlformats.org/officeDocument/2006/customXml" ds:itemID="{02E7CCCE-613B-4CED-B813-E473EA1E01B2}">
  <ds:schemaRefs/>
</ds:datastoreItem>
</file>

<file path=customXml/itemProps22.xml><?xml version="1.0" encoding="utf-8"?>
<ds:datastoreItem xmlns:ds="http://schemas.openxmlformats.org/officeDocument/2006/customXml" ds:itemID="{4A124B1E-D686-4A92-88F1-6E7818626D34}">
  <ds:schemaRefs/>
</ds:datastoreItem>
</file>

<file path=customXml/itemProps23.xml><?xml version="1.0" encoding="utf-8"?>
<ds:datastoreItem xmlns:ds="http://schemas.openxmlformats.org/officeDocument/2006/customXml" ds:itemID="{11FAAC39-0A3A-4CC2-A9C1-60940B78AE17}">
  <ds:schemaRefs/>
</ds:datastoreItem>
</file>

<file path=customXml/itemProps24.xml><?xml version="1.0" encoding="utf-8"?>
<ds:datastoreItem xmlns:ds="http://schemas.openxmlformats.org/officeDocument/2006/customXml" ds:itemID="{9A75AE2F-93CA-4972-86BB-29AB79ACCA1E}">
  <ds:schemaRefs/>
</ds:datastoreItem>
</file>

<file path=customXml/itemProps25.xml><?xml version="1.0" encoding="utf-8"?>
<ds:datastoreItem xmlns:ds="http://schemas.openxmlformats.org/officeDocument/2006/customXml" ds:itemID="{33F75B58-9FD7-4E9C-9FA6-5EB7004051F2}">
  <ds:schemaRefs/>
</ds:datastoreItem>
</file>

<file path=customXml/itemProps26.xml><?xml version="1.0" encoding="utf-8"?>
<ds:datastoreItem xmlns:ds="http://schemas.openxmlformats.org/officeDocument/2006/customXml" ds:itemID="{CA9FC985-930B-40D4-827F-9FAC5D35EA8C}">
  <ds:schemaRefs/>
</ds:datastoreItem>
</file>

<file path=customXml/itemProps27.xml><?xml version="1.0" encoding="utf-8"?>
<ds:datastoreItem xmlns:ds="http://schemas.openxmlformats.org/officeDocument/2006/customXml" ds:itemID="{8DDC38F2-F2AC-4CD9-A74C-06AFBE661211}">
  <ds:schemaRefs/>
</ds:datastoreItem>
</file>

<file path=customXml/itemProps28.xml><?xml version="1.0" encoding="utf-8"?>
<ds:datastoreItem xmlns:ds="http://schemas.openxmlformats.org/officeDocument/2006/customXml" ds:itemID="{4D385684-DF5A-4DE4-9292-A752EFAA6879}">
  <ds:schemaRefs/>
</ds:datastoreItem>
</file>

<file path=customXml/itemProps29.xml><?xml version="1.0" encoding="utf-8"?>
<ds:datastoreItem xmlns:ds="http://schemas.openxmlformats.org/officeDocument/2006/customXml" ds:itemID="{2026E94F-CF17-400C-98FF-A39860F6236F}">
  <ds:schemaRefs/>
</ds:datastoreItem>
</file>

<file path=customXml/itemProps3.xml><?xml version="1.0" encoding="utf-8"?>
<ds:datastoreItem xmlns:ds="http://schemas.openxmlformats.org/officeDocument/2006/customXml" ds:itemID="{5B6417DE-D0AF-48FC-9660-086FB3478C7A}">
  <ds:schemaRefs/>
</ds:datastoreItem>
</file>

<file path=customXml/itemProps30.xml><?xml version="1.0" encoding="utf-8"?>
<ds:datastoreItem xmlns:ds="http://schemas.openxmlformats.org/officeDocument/2006/customXml" ds:itemID="{CDB21DDF-AE6D-4AC0-98B0-A81C169940E7}">
  <ds:schemaRefs/>
</ds:datastoreItem>
</file>

<file path=customXml/itemProps31.xml><?xml version="1.0" encoding="utf-8"?>
<ds:datastoreItem xmlns:ds="http://schemas.openxmlformats.org/officeDocument/2006/customXml" ds:itemID="{4664673F-37A6-4C54-BB83-CFB6501DB5F5}">
  <ds:schemaRefs/>
</ds:datastoreItem>
</file>

<file path=customXml/itemProps32.xml><?xml version="1.0" encoding="utf-8"?>
<ds:datastoreItem xmlns:ds="http://schemas.openxmlformats.org/officeDocument/2006/customXml" ds:itemID="{B88190E8-645B-4396-87DC-7051EC01DB19}">
  <ds:schemaRefs/>
</ds:datastoreItem>
</file>

<file path=customXml/itemProps33.xml><?xml version="1.0" encoding="utf-8"?>
<ds:datastoreItem xmlns:ds="http://schemas.openxmlformats.org/officeDocument/2006/customXml" ds:itemID="{2540E981-13CF-4D4A-9111-60479119219C}">
  <ds:schemaRefs/>
</ds:datastoreItem>
</file>

<file path=customXml/itemProps34.xml><?xml version="1.0" encoding="utf-8"?>
<ds:datastoreItem xmlns:ds="http://schemas.openxmlformats.org/officeDocument/2006/customXml" ds:itemID="{FFFD982E-445E-47C3-8649-B464152802E5}">
  <ds:schemaRefs/>
</ds:datastoreItem>
</file>

<file path=customXml/itemProps4.xml><?xml version="1.0" encoding="utf-8"?>
<ds:datastoreItem xmlns:ds="http://schemas.openxmlformats.org/officeDocument/2006/customXml" ds:itemID="{7DD59156-092D-4C6E-A7B2-BC7535257D29}">
  <ds:schemaRefs/>
</ds:datastoreItem>
</file>

<file path=customXml/itemProps5.xml><?xml version="1.0" encoding="utf-8"?>
<ds:datastoreItem xmlns:ds="http://schemas.openxmlformats.org/officeDocument/2006/customXml" ds:itemID="{1334258C-C3E7-4029-A615-C886A240FB15}">
  <ds:schemaRefs/>
</ds:datastoreItem>
</file>

<file path=customXml/itemProps6.xml><?xml version="1.0" encoding="utf-8"?>
<ds:datastoreItem xmlns:ds="http://schemas.openxmlformats.org/officeDocument/2006/customXml" ds:itemID="{E15A914E-B4A6-4FFE-AA4B-C577B38EE713}">
  <ds:schemaRefs/>
</ds:datastoreItem>
</file>

<file path=customXml/itemProps7.xml><?xml version="1.0" encoding="utf-8"?>
<ds:datastoreItem xmlns:ds="http://schemas.openxmlformats.org/officeDocument/2006/customXml" ds:itemID="{2E9C91EC-FED1-45FF-B8F1-DA04BEBB86B0}">
  <ds:schemaRefs/>
</ds:datastoreItem>
</file>

<file path=customXml/itemProps8.xml><?xml version="1.0" encoding="utf-8"?>
<ds:datastoreItem xmlns:ds="http://schemas.openxmlformats.org/officeDocument/2006/customXml" ds:itemID="{6081AB04-4D16-485B-BBD7-25547B3E499D}">
  <ds:schemaRefs/>
</ds:datastoreItem>
</file>

<file path=customXml/itemProps9.xml><?xml version="1.0" encoding="utf-8"?>
<ds:datastoreItem xmlns:ds="http://schemas.openxmlformats.org/officeDocument/2006/customXml" ds:itemID="{56C8BFB2-A911-4310-9D4A-421D773FAFA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1496</TotalTime>
  <Words>2265</Words>
  <Application>Microsoft Office PowerPoint</Application>
  <PresentationFormat>Custom</PresentationFormat>
  <Paragraphs>301</Paragraphs>
  <Slides>31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-apple-system</vt:lpstr>
      <vt:lpstr>Arial</vt:lpstr>
      <vt:lpstr>Verdana</vt:lpstr>
      <vt:lpstr>Wingdings</vt:lpstr>
      <vt:lpstr>Blank</vt:lpstr>
      <vt:lpstr>1_Blank</vt:lpstr>
      <vt:lpstr>2_Blank</vt:lpstr>
      <vt:lpstr>3_Blank</vt:lpstr>
      <vt:lpstr>4_Blank</vt:lpstr>
      <vt:lpstr>5_Blank</vt:lpstr>
      <vt:lpstr>PowerPoint Presentation</vt:lpstr>
      <vt:lpstr>DUU/CUU dagsorden 25. april 2025</vt:lpstr>
      <vt:lpstr>DTU Strategi 2026-2031</vt:lpstr>
      <vt:lpstr>Formål</vt:lpstr>
      <vt:lpstr>Strategiproces 2025: Fase 1 &amp; 2</vt:lpstr>
      <vt:lpstr>Indspil til DTU’s strategi 2026-31</vt:lpstr>
      <vt:lpstr>6 foreløbige strategiske ambitioner</vt:lpstr>
      <vt:lpstr>Ambition 1: DTU som det mest innovative tekniske universitet i Europa </vt:lpstr>
      <vt:lpstr>Ambition 2: DTU som det bedste sted for de største talenter</vt:lpstr>
      <vt:lpstr>Ambition 3: DTU som det mest agile universitet</vt:lpstr>
      <vt:lpstr>Ambition 4: DTU som fyrtårn indenfor teknisk forskning og uddannelse </vt:lpstr>
      <vt:lpstr>Ambition 5: DTU som central aktør i Europa – en garant for det vidensbaserede og demokratiske samfund</vt:lpstr>
      <vt:lpstr>Ambition 6: DTU som mødested for en sundere planet og et mere sikkert samfund </vt:lpstr>
      <vt:lpstr>  Drøftelse</vt:lpstr>
      <vt:lpstr>Erhvervskandidat- uddannelsen</vt:lpstr>
      <vt:lpstr>DTU’s bundne opgave</vt:lpstr>
      <vt:lpstr>To typer af erhvervskandidat-uddannelser</vt:lpstr>
      <vt:lpstr>Facts om erhvervskandidatuddannelsen på DTU</vt:lpstr>
      <vt:lpstr>Tilrettelæggelse af uddannelserne</vt:lpstr>
      <vt:lpstr>De gældende regler</vt:lpstr>
      <vt:lpstr>Biomanufacturing</vt:lpstr>
      <vt:lpstr>Eksempel på studieplan for en specialisering i Management and Analysis of Operations</vt:lpstr>
      <vt:lpstr>Eksempel på studieplan på fuld tid for en specialisering i Synthesis and Medicinal Chemistry</vt:lpstr>
      <vt:lpstr>“Der skal 3 til en tango”</vt:lpstr>
      <vt:lpstr>Indsatsområder - eksempler</vt:lpstr>
      <vt:lpstr>PowerPoint Presentation</vt:lpstr>
      <vt:lpstr>Career Hub (Jobteaser)</vt:lpstr>
      <vt:lpstr>Virksomheder og brancheforeninger, som vi har været i kontakt med</vt:lpstr>
      <vt:lpstr>Der er brug for en særlig indsats!</vt:lpstr>
      <vt:lpstr>Eventuelt</vt:lpstr>
      <vt:lpstr>Meddelelser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Trine Eltang</dc:creator>
  <cp:lastModifiedBy>Kit Bjerregaard Sørensen</cp:lastModifiedBy>
  <cp:revision>37</cp:revision>
  <dcterms:created xsi:type="dcterms:W3CDTF">2024-08-29T09:03:55Z</dcterms:created>
  <dcterms:modified xsi:type="dcterms:W3CDTF">2025-04-25T09:42:10Z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IsCodeFreeTemplate">
    <vt:lpwstr>True</vt:lpwstr>
  </property>
  <property fmtid="{D5CDD505-2E9C-101B-9397-08002B2CF9AE}" pid="3" name="TemplafyTenantId">
    <vt:lpwstr>dtu</vt:lpwstr>
  </property>
  <property fmtid="{D5CDD505-2E9C-101B-9397-08002B2CF9AE}" pid="4" name="TemplafyTemplateId">
    <vt:lpwstr>636784030496976655</vt:lpwstr>
  </property>
  <property fmtid="{D5CDD505-2E9C-101B-9397-08002B2CF9AE}" pid="5" name="TemplafyUserProfileId">
    <vt:lpwstr>636838302414865013</vt:lpwstr>
  </property>
  <property fmtid="{D5CDD505-2E9C-101B-9397-08002B2CF9AE}" pid="6" name="TemplafyLanguageCode">
    <vt:lpwstr>en-GB</vt:lpwstr>
  </property>
</Properties>
</file>